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1"/>
  </p:notesMasterIdLst>
  <p:handoutMasterIdLst>
    <p:handoutMasterId r:id="rId152"/>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4" r:id="rId18"/>
    <p:sldId id="275" r:id="rId19"/>
    <p:sldId id="276" r:id="rId20"/>
    <p:sldId id="278" r:id="rId21"/>
    <p:sldId id="279" r:id="rId22"/>
    <p:sldId id="280" r:id="rId23"/>
    <p:sldId id="281" r:id="rId24"/>
    <p:sldId id="282" r:id="rId25"/>
    <p:sldId id="283" r:id="rId26"/>
    <p:sldId id="284" r:id="rId27"/>
    <p:sldId id="392" r:id="rId28"/>
    <p:sldId id="285" r:id="rId29"/>
    <p:sldId id="286" r:id="rId30"/>
    <p:sldId id="287" r:id="rId31"/>
    <p:sldId id="288" r:id="rId32"/>
    <p:sldId id="289" r:id="rId33"/>
    <p:sldId id="290" r:id="rId34"/>
    <p:sldId id="291" r:id="rId35"/>
    <p:sldId id="495" r:id="rId36"/>
    <p:sldId id="292" r:id="rId37"/>
    <p:sldId id="293" r:id="rId38"/>
    <p:sldId id="294" r:id="rId39"/>
    <p:sldId id="295" r:id="rId40"/>
    <p:sldId id="296" r:id="rId41"/>
    <p:sldId id="297" r:id="rId42"/>
    <p:sldId id="496" r:id="rId43"/>
    <p:sldId id="483" r:id="rId44"/>
    <p:sldId id="298" r:id="rId45"/>
    <p:sldId id="484" r:id="rId46"/>
    <p:sldId id="299" r:id="rId47"/>
    <p:sldId id="485" r:id="rId48"/>
    <p:sldId id="300" r:id="rId49"/>
    <p:sldId id="301" r:id="rId50"/>
    <p:sldId id="302" r:id="rId51"/>
    <p:sldId id="303" r:id="rId52"/>
    <p:sldId id="304" r:id="rId53"/>
    <p:sldId id="305" r:id="rId54"/>
    <p:sldId id="486" r:id="rId55"/>
    <p:sldId id="487" r:id="rId56"/>
    <p:sldId id="488" r:id="rId57"/>
    <p:sldId id="489" r:id="rId58"/>
    <p:sldId id="490" r:id="rId59"/>
    <p:sldId id="370" r:id="rId60"/>
    <p:sldId id="307" r:id="rId61"/>
    <p:sldId id="308" r:id="rId62"/>
    <p:sldId id="372" r:id="rId63"/>
    <p:sldId id="376" r:id="rId64"/>
    <p:sldId id="378" r:id="rId65"/>
    <p:sldId id="379" r:id="rId66"/>
    <p:sldId id="311" r:id="rId67"/>
    <p:sldId id="312" r:id="rId68"/>
    <p:sldId id="375" r:id="rId69"/>
    <p:sldId id="384" r:id="rId70"/>
    <p:sldId id="393" r:id="rId71"/>
    <p:sldId id="374" r:id="rId72"/>
    <p:sldId id="313" r:id="rId73"/>
    <p:sldId id="422" r:id="rId74"/>
    <p:sldId id="391" r:id="rId75"/>
    <p:sldId id="380" r:id="rId76"/>
    <p:sldId id="381" r:id="rId77"/>
    <p:sldId id="382" r:id="rId78"/>
    <p:sldId id="371" r:id="rId79"/>
    <p:sldId id="383" r:id="rId80"/>
    <p:sldId id="467" r:id="rId81"/>
    <p:sldId id="474" r:id="rId82"/>
    <p:sldId id="475" r:id="rId83"/>
    <p:sldId id="476" r:id="rId84"/>
    <p:sldId id="477" r:id="rId85"/>
    <p:sldId id="478" r:id="rId86"/>
    <p:sldId id="491" r:id="rId87"/>
    <p:sldId id="492" r:id="rId88"/>
    <p:sldId id="377" r:id="rId89"/>
    <p:sldId id="493" r:id="rId90"/>
    <p:sldId id="494" r:id="rId91"/>
    <p:sldId id="316" r:id="rId92"/>
    <p:sldId id="317" r:id="rId93"/>
    <p:sldId id="318" r:id="rId94"/>
    <p:sldId id="320" r:id="rId95"/>
    <p:sldId id="497" r:id="rId96"/>
    <p:sldId id="498" r:id="rId97"/>
    <p:sldId id="499" r:id="rId98"/>
    <p:sldId id="500" r:id="rId99"/>
    <p:sldId id="532" r:id="rId100"/>
    <p:sldId id="514" r:id="rId101"/>
    <p:sldId id="515" r:id="rId102"/>
    <p:sldId id="516" r:id="rId103"/>
    <p:sldId id="517" r:id="rId104"/>
    <p:sldId id="518" r:id="rId105"/>
    <p:sldId id="519" r:id="rId106"/>
    <p:sldId id="533" r:id="rId107"/>
    <p:sldId id="534" r:id="rId108"/>
    <p:sldId id="535" r:id="rId109"/>
    <p:sldId id="536" r:id="rId110"/>
    <p:sldId id="537" r:id="rId111"/>
    <p:sldId id="538" r:id="rId112"/>
    <p:sldId id="539" r:id="rId113"/>
    <p:sldId id="540" r:id="rId114"/>
    <p:sldId id="541" r:id="rId115"/>
    <p:sldId id="522" r:id="rId116"/>
    <p:sldId id="523" r:id="rId117"/>
    <p:sldId id="524" r:id="rId118"/>
    <p:sldId id="525" r:id="rId119"/>
    <p:sldId id="526" r:id="rId120"/>
    <p:sldId id="527" r:id="rId121"/>
    <p:sldId id="528" r:id="rId122"/>
    <p:sldId id="529" r:id="rId123"/>
    <p:sldId id="542" r:id="rId124"/>
    <p:sldId id="543" r:id="rId125"/>
    <p:sldId id="544" r:id="rId126"/>
    <p:sldId id="545" r:id="rId127"/>
    <p:sldId id="546" r:id="rId128"/>
    <p:sldId id="530" r:id="rId129"/>
    <p:sldId id="531" r:id="rId130"/>
    <p:sldId id="352" r:id="rId131"/>
    <p:sldId id="353" r:id="rId132"/>
    <p:sldId id="354" r:id="rId133"/>
    <p:sldId id="355" r:id="rId134"/>
    <p:sldId id="356" r:id="rId135"/>
    <p:sldId id="357" r:id="rId136"/>
    <p:sldId id="358" r:id="rId137"/>
    <p:sldId id="359" r:id="rId138"/>
    <p:sldId id="360" r:id="rId139"/>
    <p:sldId id="394" r:id="rId140"/>
    <p:sldId id="395" r:id="rId141"/>
    <p:sldId id="367" r:id="rId142"/>
    <p:sldId id="368" r:id="rId143"/>
    <p:sldId id="369" r:id="rId144"/>
    <p:sldId id="361" r:id="rId145"/>
    <p:sldId id="362" r:id="rId146"/>
    <p:sldId id="363" r:id="rId147"/>
    <p:sldId id="364" r:id="rId148"/>
    <p:sldId id="365" r:id="rId149"/>
    <p:sldId id="366" r:id="rId15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96374" autoAdjust="0"/>
  </p:normalViewPr>
  <p:slideViewPr>
    <p:cSldViewPr snapToGrid="0">
      <p:cViewPr varScale="1">
        <p:scale>
          <a:sx n="55" d="100"/>
          <a:sy n="55" d="100"/>
        </p:scale>
        <p:origin x="216" y="108"/>
      </p:cViewPr>
      <p:guideLst/>
    </p:cSldViewPr>
  </p:slideViewPr>
  <p:notesTextViewPr>
    <p:cViewPr>
      <p:scale>
        <a:sx n="1" d="1"/>
        <a:sy n="1" d="1"/>
      </p:scale>
      <p:origin x="0" y="0"/>
    </p:cViewPr>
  </p:notesTextViewPr>
  <p:notesViewPr>
    <p:cSldViewPr snapToGrid="0">
      <p:cViewPr varScale="1">
        <p:scale>
          <a:sx n="87" d="100"/>
          <a:sy n="87" d="100"/>
        </p:scale>
        <p:origin x="1050"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CBDE39-09AA-7AC3-C198-981E805F4D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A6CAD786-0DD6-B288-528F-B4182CC1AF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9A61F6-4C82-4FB3-BE99-F2773250756F}" type="datetimeFigureOut">
              <a:rPr lang="en-IN" smtClean="0"/>
              <a:t>04-02-2023</a:t>
            </a:fld>
            <a:endParaRPr lang="en-IN"/>
          </a:p>
        </p:txBody>
      </p:sp>
      <p:sp>
        <p:nvSpPr>
          <p:cNvPr id="4" name="Footer Placeholder 3">
            <a:extLst>
              <a:ext uri="{FF2B5EF4-FFF2-40B4-BE49-F238E27FC236}">
                <a16:creationId xmlns:a16="http://schemas.microsoft.com/office/drawing/2014/main" id="{D8A8B830-40EC-E60D-2061-92DBD91A8C7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D713688-5DDB-867D-2E27-36C413E87F2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6EF3D7-329D-4820-A1DD-AE7A15143DE9}" type="slidenum">
              <a:rPr lang="en-IN" smtClean="0"/>
              <a:t>‹#›</a:t>
            </a:fld>
            <a:endParaRPr lang="en-IN"/>
          </a:p>
        </p:txBody>
      </p:sp>
    </p:spTree>
    <p:extLst>
      <p:ext uri="{BB962C8B-B14F-4D97-AF65-F5344CB8AC3E}">
        <p14:creationId xmlns:p14="http://schemas.microsoft.com/office/powerpoint/2010/main" val="2728436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6805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467035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352519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1288024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415326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 y="733425"/>
            <a:ext cx="6518275" cy="36671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583983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 y="733425"/>
            <a:ext cx="6518275" cy="36671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2391963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6106224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 y="733425"/>
            <a:ext cx="6518275" cy="36671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998451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 y="733425"/>
            <a:ext cx="6518275" cy="36671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288030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53613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682212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3104554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60955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448558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292201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730928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38635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8191294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1705482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6662283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03042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43430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169574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1922875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59722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46159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4025918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5288" y="692150"/>
            <a:ext cx="6159500" cy="3463925"/>
          </a:xfrm>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35251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aerial view of an old city in Italy"/>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partial view looking up at the Colosseum under a blue sky"/>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partial view looking up at the Colosseum under a blue sky"/>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row of blue gondolas with Venice in the background"/>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 id="2147483660" r:id="rId11"/>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KSIDC Action Plan 2022 - 23 (Systems/ Goals/ Programs of KSIDC)"/>
          <p:cNvSpPr txBox="1">
            <a:spLocks noGrp="1"/>
          </p:cNvSpPr>
          <p:nvPr>
            <p:ph type="ctrTitle"/>
          </p:nvPr>
        </p:nvSpPr>
        <p:spPr>
          <a:prstGeom prst="rect">
            <a:avLst/>
          </a:prstGeom>
        </p:spPr>
        <p:txBody>
          <a:bodyPr/>
          <a:lstStyle/>
          <a:p>
            <a:r>
              <a:t>KSIDC Action Plan 2022 - 23 (Systems/ Goals/ Programs of KSIDC)</a:t>
            </a:r>
          </a:p>
        </p:txBody>
      </p:sp>
      <p:sp>
        <p:nvSpPr>
          <p:cNvPr id="128" name="Harikishore S, MD KSIDC…"/>
          <p:cNvSpPr txBox="1">
            <a:spLocks noGrp="1"/>
          </p:cNvSpPr>
          <p:nvPr>
            <p:ph type="subTitle" sz="quarter" idx="1"/>
          </p:nvPr>
        </p:nvSpPr>
        <p:spPr>
          <a:xfrm>
            <a:off x="1066800" y="7048500"/>
            <a:ext cx="22237700" cy="2221908"/>
          </a:xfrm>
          <a:prstGeom prst="rect">
            <a:avLst/>
          </a:prstGeom>
        </p:spPr>
        <p:txBody>
          <a:bodyPr/>
          <a:lstStyle/>
          <a:p>
            <a:r>
              <a:rPr dirty="0" err="1"/>
              <a:t>Harikishore</a:t>
            </a:r>
            <a:r>
              <a:rPr dirty="0"/>
              <a:t> S, MD KSIDC</a:t>
            </a:r>
          </a:p>
          <a:p>
            <a:endParaRPr dirty="0"/>
          </a:p>
          <a:p>
            <a:r>
              <a:rPr dirty="0"/>
              <a:t>Date </a:t>
            </a:r>
            <a:r>
              <a:rPr lang="en-IN" dirty="0"/>
              <a:t>04-02-2023</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6. KSWIFT - Communication Plan"/>
          <p:cNvSpPr txBox="1">
            <a:spLocks noGrp="1"/>
          </p:cNvSpPr>
          <p:nvPr>
            <p:ph type="title"/>
          </p:nvPr>
        </p:nvSpPr>
        <p:spPr>
          <a:xfrm>
            <a:off x="1066800" y="-104255"/>
            <a:ext cx="22237700" cy="1173930"/>
          </a:xfrm>
          <a:prstGeom prst="rect">
            <a:avLst/>
          </a:prstGeom>
        </p:spPr>
        <p:txBody>
          <a:bodyPr/>
          <a:lstStyle/>
          <a:p>
            <a:r>
              <a:rPr dirty="0"/>
              <a:t>6. </a:t>
            </a:r>
            <a:r>
              <a:rPr b="1" dirty="0">
                <a:latin typeface="Helvetica Neue"/>
                <a:ea typeface="Helvetica Neue"/>
                <a:cs typeface="Helvetica Neue"/>
                <a:sym typeface="Helvetica Neue"/>
              </a:rPr>
              <a:t>KSWIFT - </a:t>
            </a:r>
            <a:r>
              <a:rPr dirty="0"/>
              <a:t>Communication Plan</a:t>
            </a:r>
          </a:p>
        </p:txBody>
      </p:sp>
      <p:graphicFrame>
        <p:nvGraphicFramePr>
          <p:cNvPr id="155" name="Table"/>
          <p:cNvGraphicFramePr/>
          <p:nvPr>
            <p:extLst>
              <p:ext uri="{D42A27DB-BD31-4B8C-83A1-F6EECF244321}">
                <p14:modId xmlns:p14="http://schemas.microsoft.com/office/powerpoint/2010/main" val="1336184784"/>
              </p:ext>
            </p:extLst>
          </p:nvPr>
        </p:nvGraphicFramePr>
        <p:xfrm>
          <a:off x="790754" y="1388111"/>
          <a:ext cx="23069107" cy="10939777"/>
        </p:xfrm>
        <a:graphic>
          <a:graphicData uri="http://schemas.openxmlformats.org/drawingml/2006/table">
            <a:tbl>
              <a:tblPr firstRow="1" firstCol="1">
                <a:tableStyleId>{EEE7283C-3CF3-47DC-8721-378D4A62B228}</a:tableStyleId>
              </a:tblPr>
              <a:tblGrid>
                <a:gridCol w="1519044">
                  <a:extLst>
                    <a:ext uri="{9D8B030D-6E8A-4147-A177-3AD203B41FA5}">
                      <a16:colId xmlns:a16="http://schemas.microsoft.com/office/drawing/2014/main" val="20000"/>
                    </a:ext>
                  </a:extLst>
                </a:gridCol>
                <a:gridCol w="9491588">
                  <a:extLst>
                    <a:ext uri="{9D8B030D-6E8A-4147-A177-3AD203B41FA5}">
                      <a16:colId xmlns:a16="http://schemas.microsoft.com/office/drawing/2014/main" val="20001"/>
                    </a:ext>
                  </a:extLst>
                </a:gridCol>
                <a:gridCol w="4922227">
                  <a:extLst>
                    <a:ext uri="{9D8B030D-6E8A-4147-A177-3AD203B41FA5}">
                      <a16:colId xmlns:a16="http://schemas.microsoft.com/office/drawing/2014/main" val="20002"/>
                    </a:ext>
                  </a:extLst>
                </a:gridCol>
                <a:gridCol w="7136248">
                  <a:extLst>
                    <a:ext uri="{9D8B030D-6E8A-4147-A177-3AD203B41FA5}">
                      <a16:colId xmlns:a16="http://schemas.microsoft.com/office/drawing/2014/main" val="20003"/>
                    </a:ext>
                  </a:extLst>
                </a:gridCol>
              </a:tblGrid>
              <a:tr h="1871979">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Time line </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871979">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Prepare videos to create awareness on KSWIFT</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15 Oct 2022</a:t>
                      </a:r>
                    </a:p>
                  </a:txBody>
                  <a:tcPr marL="50800" marR="50800" marT="50800" marB="50800" anchor="ctr" horzOverflow="overflow"/>
                </a:tc>
                <a:tc>
                  <a:txBody>
                    <a:bodyPr/>
                    <a:lstStyle/>
                    <a:p>
                      <a:pPr algn="ctr" defTabSz="647700">
                        <a:defRPr sz="5000"/>
                      </a:pPr>
                      <a:r>
                        <a:rPr lang="en-US" sz="4800" dirty="0"/>
                        <a:t>11 videos ready</a:t>
                      </a:r>
                      <a:endParaRPr sz="48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871979">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Conduct promotional campaign from </a:t>
                      </a:r>
                      <a:r>
                        <a:rPr lang="en-US" sz="4800" dirty="0">
                          <a:solidFill>
                            <a:srgbClr val="444444"/>
                          </a:solidFill>
                        </a:rPr>
                        <a:t>Dec</a:t>
                      </a:r>
                      <a:r>
                        <a:rPr sz="4800" dirty="0">
                          <a:solidFill>
                            <a:srgbClr val="444444"/>
                          </a:solidFill>
                        </a:rPr>
                        <a:t> </a:t>
                      </a:r>
                      <a:r>
                        <a:rPr lang="en-US" sz="4800" dirty="0">
                          <a:solidFill>
                            <a:srgbClr val="444444"/>
                          </a:solidFill>
                        </a:rPr>
                        <a:t>‘22 </a:t>
                      </a:r>
                      <a:r>
                        <a:rPr sz="4800" dirty="0">
                          <a:solidFill>
                            <a:srgbClr val="444444"/>
                          </a:solidFill>
                        </a:rPr>
                        <a:t>to </a:t>
                      </a:r>
                      <a:r>
                        <a:rPr lang="en-US" sz="4800" dirty="0">
                          <a:solidFill>
                            <a:srgbClr val="444444"/>
                          </a:solidFill>
                        </a:rPr>
                        <a:t>March ‘23</a:t>
                      </a:r>
                      <a:endParaRPr sz="48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Oct 2022</a:t>
                      </a:r>
                    </a:p>
                  </a:txBody>
                  <a:tcPr marL="50800" marR="50800" marT="50800" marB="50800" anchor="ctr" horzOverflow="overflow"/>
                </a:tc>
                <a:tc>
                  <a:txBody>
                    <a:bodyPr/>
                    <a:lstStyle/>
                    <a:p>
                      <a:pPr algn="ctr" defTabSz="647700">
                        <a:defRPr sz="5000"/>
                      </a:pPr>
                      <a:r>
                        <a:rPr lang="en-IN" sz="4800" dirty="0"/>
                        <a:t>Advt. video campaign started in Dec ‘22 and still on</a:t>
                      </a:r>
                      <a:endParaRPr sz="48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71979">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Conduct training session for all LSG’s/ interns (in 14 districts)</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31 Dec 2022</a:t>
                      </a:r>
                    </a:p>
                  </a:txBody>
                  <a:tcPr marL="50800" marR="50800" marT="50800" marB="50800" anchor="ctr" horzOverflow="overflow"/>
                </a:tc>
                <a:tc>
                  <a:txBody>
                    <a:bodyPr/>
                    <a:lstStyle/>
                    <a:p>
                      <a:pPr algn="ctr" defTabSz="647700">
                        <a:defRPr sz="5000"/>
                      </a:pPr>
                      <a:r>
                        <a:rPr lang="en-IN" sz="4800" dirty="0"/>
                        <a:t>Conducted 4 training sessions</a:t>
                      </a:r>
                      <a:endParaRPr sz="48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871979">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800" dirty="0">
                          <a:solidFill>
                            <a:srgbClr val="444444"/>
                          </a:solidFill>
                        </a:rPr>
                        <a:t>Advt. through </a:t>
                      </a:r>
                      <a:r>
                        <a:rPr sz="4800" dirty="0">
                          <a:solidFill>
                            <a:srgbClr val="444444"/>
                          </a:solidFill>
                        </a:rPr>
                        <a:t>Hoardings</a:t>
                      </a:r>
                      <a:r>
                        <a:rPr lang="en-US" sz="4800" dirty="0">
                          <a:solidFill>
                            <a:srgbClr val="444444"/>
                          </a:solidFill>
                        </a:rPr>
                        <a:t>, train advt. boards/ digital kiosks, print media</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800" dirty="0">
                          <a:solidFill>
                            <a:srgbClr val="444444"/>
                          </a:solidFill>
                        </a:rPr>
                        <a:t>Nov 22 -</a:t>
                      </a:r>
                      <a:r>
                        <a:rPr lang="en-US" sz="4800" dirty="0">
                          <a:solidFill>
                            <a:srgbClr val="444444"/>
                          </a:solidFill>
                        </a:rPr>
                        <a:t> </a:t>
                      </a:r>
                      <a:r>
                        <a:rPr sz="4800" dirty="0">
                          <a:solidFill>
                            <a:srgbClr val="444444"/>
                          </a:solidFill>
                        </a:rPr>
                        <a:t>March 23</a:t>
                      </a:r>
                    </a:p>
                  </a:txBody>
                  <a:tcPr marL="50800" marR="50800" marT="50800" marB="50800" anchor="ctr" horzOverflow="overflow">
                    <a:lnB w="12700">
                      <a:solidFill>
                        <a:srgbClr val="3C3C1D"/>
                      </a:solidFill>
                      <a:miter lim="400000"/>
                    </a:lnB>
                  </a:tcPr>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5000"/>
                      </a:pPr>
                      <a:r>
                        <a:rPr lang="en-US" sz="4800" dirty="0"/>
                        <a:t>Campaign started and still on. Advt. through hoardings to be finalized.</a:t>
                      </a:r>
                    </a:p>
                    <a:p>
                      <a:pPr algn="ctr" defTabSz="647700">
                        <a:defRPr sz="5000"/>
                      </a:pPr>
                      <a:endParaRPr sz="48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1. IGC Cherthala (Year: 2000; Total Land area: 194.75 acres)"/>
          <p:cNvSpPr txBox="1">
            <a:spLocks noGrp="1"/>
          </p:cNvSpPr>
          <p:nvPr>
            <p:ph type="title"/>
          </p:nvPr>
        </p:nvSpPr>
        <p:spPr>
          <a:prstGeom prst="rect">
            <a:avLst/>
          </a:prstGeom>
        </p:spPr>
        <p:txBody>
          <a:bodyPr/>
          <a:lstStyle/>
          <a:p>
            <a:r>
              <a:rPr lang="en-IN" dirty="0"/>
              <a:t>1</a:t>
            </a:r>
            <a:r>
              <a:rPr dirty="0">
                <a:latin typeface="Arial Unicode MS" panose="020B0604020202020204" pitchFamily="34" charset="-128"/>
                <a:ea typeface="Arial Unicode MS" panose="020B0604020202020204" pitchFamily="34" charset="-128"/>
                <a:cs typeface="Arial Unicode MS" panose="020B0604020202020204" pitchFamily="34" charset="-128"/>
              </a:rPr>
              <a:t>. </a:t>
            </a:r>
            <a:r>
              <a:rPr b="1" dirty="0">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IGC Cherthala</a:t>
            </a:r>
            <a:r>
              <a:rPr dirty="0">
                <a:latin typeface="Arial Unicode MS" panose="020B0604020202020204" pitchFamily="34" charset="-128"/>
                <a:ea typeface="Arial Unicode MS" panose="020B0604020202020204" pitchFamily="34" charset="-128"/>
                <a:cs typeface="Arial Unicode MS" panose="020B0604020202020204" pitchFamily="34" charset="-128"/>
              </a:rPr>
              <a:t> (Year: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2000; Total Land area: 194.75 acres</a:t>
            </a:r>
            <a:r>
              <a:rPr dirty="0">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334" name="176.01 acres developed. Balance 18.74 to be developed…"/>
          <p:cNvSpPr txBox="1">
            <a:spLocks noGrp="1"/>
          </p:cNvSpPr>
          <p:nvPr>
            <p:ph type="body" idx="1"/>
          </p:nvPr>
        </p:nvSpPr>
        <p:spPr>
          <a:xfrm>
            <a:off x="1073150" y="3811406"/>
            <a:ext cx="22237700" cy="9372601"/>
          </a:xfrm>
          <a:prstGeom prst="rect">
            <a:avLst/>
          </a:prstGeom>
        </p:spPr>
        <p:txBody>
          <a:bodyPr>
            <a:normAutofit/>
          </a:bodyPr>
          <a:lstStyle/>
          <a:p>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176.01 acres developed. Balance </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18.74 to be developed</a:t>
            </a:r>
          </a:p>
          <a:p>
            <a:pPr algn="just"/>
            <a:r>
              <a:rPr sz="5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developed land is 151.26. Of this,149.</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36</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acres </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31 units </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(23 </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projects </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started with </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1128</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employment</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8 projects under implementation</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Balance 1.</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90</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acres of developed area to be allotted</a:t>
            </a:r>
            <a:r>
              <a:rPr sz="5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Out of t</a:t>
            </a:r>
            <a:r>
              <a:rPr lang="en-US"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his</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96.75</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cents of land can be allotted by </a:t>
            </a:r>
            <a:r>
              <a:rPr lang="en-IN"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January 2023</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The remaining 93</a:t>
            </a:r>
            <a:r>
              <a:rPr lang="en-US"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.25</a:t>
            </a:r>
            <a:r>
              <a:rPr sz="5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cents of land is now in the puramboke category and needs to be transferred from the revenue department</a:t>
            </a:r>
            <a:r>
              <a:rPr sz="5400" dirty="0"/>
              <a:t>.</a:t>
            </a:r>
          </a:p>
        </p:txBody>
      </p:sp>
    </p:spTree>
    <p:extLst>
      <p:ext uri="{BB962C8B-B14F-4D97-AF65-F5344CB8AC3E}">
        <p14:creationId xmlns:p14="http://schemas.microsoft.com/office/powerpoint/2010/main" val="3367663202"/>
      </p:ext>
    </p:extLst>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IGC Cherthala - Action Plan for 2022 - 23"/>
          <p:cNvSpPr txBox="1">
            <a:spLocks noGrp="1"/>
          </p:cNvSpPr>
          <p:nvPr>
            <p:ph type="title"/>
          </p:nvPr>
        </p:nvSpPr>
        <p:spPr>
          <a:xfrm>
            <a:off x="1066800" y="469900"/>
            <a:ext cx="22237700" cy="1165469"/>
          </a:xfrm>
          <a:prstGeom prst="rect">
            <a:avLst/>
          </a:prstGeom>
        </p:spPr>
        <p:txBody>
          <a:bodyPr/>
          <a:lstStyle/>
          <a:p>
            <a:r>
              <a:rPr b="1" dirty="0">
                <a:latin typeface="Helvetica Neue"/>
                <a:ea typeface="Helvetica Neue"/>
                <a:cs typeface="Helvetica Neue"/>
                <a:sym typeface="Helvetica Neue"/>
              </a:rPr>
              <a:t>IGC Cherthala </a:t>
            </a:r>
            <a:r>
              <a:rPr dirty="0"/>
              <a:t>- Action Plan for 2022 - 23 </a:t>
            </a:r>
          </a:p>
        </p:txBody>
      </p:sp>
      <p:graphicFrame>
        <p:nvGraphicFramePr>
          <p:cNvPr id="337" name="Table"/>
          <p:cNvGraphicFramePr/>
          <p:nvPr/>
        </p:nvGraphicFramePr>
        <p:xfrm>
          <a:off x="255181" y="1635369"/>
          <a:ext cx="23923255" cy="11792401"/>
        </p:xfrm>
        <a:graphic>
          <a:graphicData uri="http://schemas.openxmlformats.org/drawingml/2006/table">
            <a:tbl>
              <a:tblPr firstRow="1" firstCol="1">
                <a:tableStyleId>{EEE7283C-3CF3-47DC-8721-378D4A62B228}</a:tableStyleId>
              </a:tblPr>
              <a:tblGrid>
                <a:gridCol w="1053646">
                  <a:extLst>
                    <a:ext uri="{9D8B030D-6E8A-4147-A177-3AD203B41FA5}">
                      <a16:colId xmlns:a16="http://schemas.microsoft.com/office/drawing/2014/main" val="20000"/>
                    </a:ext>
                  </a:extLst>
                </a:gridCol>
                <a:gridCol w="8602084">
                  <a:extLst>
                    <a:ext uri="{9D8B030D-6E8A-4147-A177-3AD203B41FA5}">
                      <a16:colId xmlns:a16="http://schemas.microsoft.com/office/drawing/2014/main" val="20001"/>
                    </a:ext>
                  </a:extLst>
                </a:gridCol>
                <a:gridCol w="2674768">
                  <a:extLst>
                    <a:ext uri="{9D8B030D-6E8A-4147-A177-3AD203B41FA5}">
                      <a16:colId xmlns:a16="http://schemas.microsoft.com/office/drawing/2014/main" val="20002"/>
                    </a:ext>
                  </a:extLst>
                </a:gridCol>
                <a:gridCol w="11592757">
                  <a:extLst>
                    <a:ext uri="{9D8B030D-6E8A-4147-A177-3AD203B41FA5}">
                      <a16:colId xmlns:a16="http://schemas.microsoft.com/office/drawing/2014/main" val="20003"/>
                    </a:ext>
                  </a:extLst>
                </a:gridCol>
              </a:tblGrid>
              <a:tr h="1589304">
                <a:tc>
                  <a:txBody>
                    <a:bodyPr/>
                    <a:lstStyle/>
                    <a:p>
                      <a:pPr algn="ctr" defTabSz="647700">
                        <a:defRPr>
                          <a:solidFill>
                            <a:srgbClr val="000000"/>
                          </a:solidFill>
                        </a:defRPr>
                      </a:pPr>
                      <a:r>
                        <a:rPr sz="48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Action to be taken</a:t>
                      </a:r>
                    </a:p>
                  </a:txBody>
                  <a:tcPr marL="50800" marR="50800" marT="50800" marB="50800" anchor="ctr" horzOverflow="overflow"/>
                </a:tc>
                <a:tc>
                  <a:txBody>
                    <a:bodyPr/>
                    <a:lstStyle/>
                    <a:p>
                      <a:pPr algn="ctr" defTabSz="647700">
                        <a:defRPr>
                          <a:solidFill>
                            <a:srgbClr val="000000"/>
                          </a:solidFill>
                        </a:defRPr>
                      </a:pPr>
                      <a:r>
                        <a:rPr sz="480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Timeline</a:t>
                      </a:r>
                    </a:p>
                  </a:txBody>
                  <a:tcPr marL="50800" marR="50800" marT="50800" marB="50800" anchor="ctr" horzOverflow="overflow"/>
                </a:tc>
                <a:tc>
                  <a:txBody>
                    <a:bodyPr/>
                    <a:lstStyle/>
                    <a:p>
                      <a:pPr algn="ctr" defTabSz="647700">
                        <a:defRPr>
                          <a:solidFill>
                            <a:srgbClr val="000000"/>
                          </a:solidFill>
                        </a:defRPr>
                      </a:pPr>
                      <a:r>
                        <a:rPr sz="48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7003848">
                <a:tc>
                  <a:txBody>
                    <a:bodyPr/>
                    <a:lstStyle/>
                    <a:p>
                      <a:pPr algn="ctr" defTabSz="647700">
                        <a:defRPr>
                          <a:solidFill>
                            <a:srgbClr val="000000"/>
                          </a:solidFill>
                        </a:defRPr>
                      </a:pPr>
                      <a:r>
                        <a:rPr sz="48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1.</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 acres</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(60 cents + 93 cents </a:t>
                      </a:r>
                      <a:r>
                        <a:rPr lang="en-US"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Purambokku</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already developed, but not allotted area</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This is now 1.90 acres since after re-alignment of the new road the plot size has increased by 36.75 cents (</a:t>
                      </a:r>
                      <a:r>
                        <a:rPr lang="fr-F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96.75 cents + 93.25 cents </a:t>
                      </a:r>
                      <a:r>
                        <a:rPr lang="fr-F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Purambokku</a:t>
                      </a:r>
                      <a:r>
                        <a:rPr lang="fr-F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Oct 2022</a:t>
                      </a:r>
                    </a:p>
                  </a:txBody>
                  <a:tcPr marL="50800" marR="50800" marT="50800" marB="50800" anchor="ctr" horzOverflow="overflow"/>
                </a:tc>
                <a:tc>
                  <a:txBody>
                    <a:bodyPr/>
                    <a:lstStyle/>
                    <a:p>
                      <a:pPr marL="0" indent="0" algn="just">
                        <a:spcBef>
                          <a:spcPts val="5900"/>
                        </a:spcBef>
                        <a:buSzPct val="75000"/>
                        <a:buFont typeface="Helvetica Neue"/>
                        <a:buNone/>
                        <a:defRPr sz="4500">
                          <a:solidFill>
                            <a:srgbClr val="000000">
                              <a:alpha val="64939"/>
                            </a:srgbClr>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Proposal for 96.75 cents of land was placed in DILAC. </a:t>
                      </a: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Allotment letter will be</a:t>
                      </a:r>
                      <a:r>
                        <a:rPr lang="en-US" sz="4000" b="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issued after receiving the minutes of DILAC meeting.</a:t>
                      </a: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gn="just">
                        <a:spcBef>
                          <a:spcPts val="5900"/>
                        </a:spcBef>
                        <a:buSzPct val="75000"/>
                        <a:buFont typeface="Helvetica Neue"/>
                        <a:buNone/>
                        <a:defRPr sz="4500">
                          <a:solidFill>
                            <a:srgbClr val="000000">
                              <a:alpha val="64939"/>
                            </a:srgbClr>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Discussed with revenue department to get 93.25 cents under </a:t>
                      </a:r>
                      <a:r>
                        <a:rPr lang="en-US"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purambokke</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assigned in our name. It is informed that our request has been forwarded to District Collector and through a G.O land will be transferred.</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000" b="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Follow up letter sent in this regard to Thahsildar and District Collector </a:t>
                      </a:r>
                      <a:r>
                        <a:rPr lang="en-US" sz="4000" b="1" baseline="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Alappuzha</a:t>
                      </a:r>
                      <a:endPar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199249">
                <a:tc>
                  <a:txBody>
                    <a:bodyPr/>
                    <a:lstStyle/>
                    <a:p>
                      <a:pPr algn="ctr" defTabSz="647700">
                        <a:defRPr>
                          <a:solidFill>
                            <a:srgbClr val="000000"/>
                          </a:solidFill>
                        </a:defRPr>
                      </a:pPr>
                      <a:r>
                        <a:rPr sz="48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lnB w="12700">
                      <a:solidFill>
                        <a:srgbClr val="3C3C1D"/>
                      </a:solidFill>
                      <a:miter lim="400000"/>
                    </a:lnB>
                  </a:tcPr>
                </a:tc>
                <a:tc>
                  <a:txBody>
                    <a:bodyPr/>
                    <a:lstStyle/>
                    <a:p>
                      <a:pPr marL="0" marR="0" lvl="0" indent="0" algn="just" defTabSz="647700" rtl="0" eaLnBrk="1" fontAlgn="auto" latinLnBrk="0" hangingPunct="1">
                        <a:lnSpc>
                          <a:spcPct val="100000"/>
                        </a:lnSpc>
                        <a:spcBef>
                          <a:spcPts val="0"/>
                        </a:spcBef>
                        <a:spcAft>
                          <a:spcPts val="0"/>
                        </a:spcAft>
                        <a:buClrTx/>
                        <a:buSzTx/>
                        <a:buFontTx/>
                        <a:buNone/>
                        <a:tabLst/>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Developing 18.74 acres of undeveloped land with internal roads, compound wall, open drain, storm water drain,</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utility duct</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10.85 Crores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M/s. </a:t>
                      </a:r>
                      <a:r>
                        <a:rPr lang="en-IN"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Chandy’s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Homes</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July 2023</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commenced at site. </a:t>
                      </a:r>
                      <a:r>
                        <a:rPr lang="en-IN"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is temporarily suspended </a:t>
                      </a:r>
                      <a:r>
                        <a:rPr lang="en-IN" sz="4000" b="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due to trade union issue (settled), KSEB clarification on shifting tower and importantly material shortage.</a:t>
                      </a:r>
                      <a:endParaRPr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38884038"/>
      </p:ext>
    </p:extLst>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IGC Cherthala - Action Plan for 2022 - 23"/>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IGC Cherthala </a:t>
            </a:r>
            <a:r>
              <a:rPr dirty="0"/>
              <a:t>- Action Plan for 2022 - 23 </a:t>
            </a:r>
          </a:p>
        </p:txBody>
      </p:sp>
      <p:graphicFrame>
        <p:nvGraphicFramePr>
          <p:cNvPr id="340" name="Table"/>
          <p:cNvGraphicFramePr/>
          <p:nvPr/>
        </p:nvGraphicFramePr>
        <p:xfrm>
          <a:off x="1066800" y="3124200"/>
          <a:ext cx="23150710" cy="8746627"/>
        </p:xfrm>
        <a:graphic>
          <a:graphicData uri="http://schemas.openxmlformats.org/drawingml/2006/table">
            <a:tbl>
              <a:tblPr firstRow="1" firstCol="1">
                <a:tableStyleId>{EEE7283C-3CF3-47DC-8721-378D4A62B228}</a:tableStyleId>
              </a:tblPr>
              <a:tblGrid>
                <a:gridCol w="1290126">
                  <a:extLst>
                    <a:ext uri="{9D8B030D-6E8A-4147-A177-3AD203B41FA5}">
                      <a16:colId xmlns:a16="http://schemas.microsoft.com/office/drawing/2014/main" val="20000"/>
                    </a:ext>
                  </a:extLst>
                </a:gridCol>
                <a:gridCol w="10020766">
                  <a:extLst>
                    <a:ext uri="{9D8B030D-6E8A-4147-A177-3AD203B41FA5}">
                      <a16:colId xmlns:a16="http://schemas.microsoft.com/office/drawing/2014/main" val="20001"/>
                    </a:ext>
                  </a:extLst>
                </a:gridCol>
                <a:gridCol w="3071361">
                  <a:extLst>
                    <a:ext uri="{9D8B030D-6E8A-4147-A177-3AD203B41FA5}">
                      <a16:colId xmlns:a16="http://schemas.microsoft.com/office/drawing/2014/main" val="20002"/>
                    </a:ext>
                  </a:extLst>
                </a:gridCol>
                <a:gridCol w="8768457">
                  <a:extLst>
                    <a:ext uri="{9D8B030D-6E8A-4147-A177-3AD203B41FA5}">
                      <a16:colId xmlns:a16="http://schemas.microsoft.com/office/drawing/2014/main" val="20003"/>
                    </a:ext>
                  </a:extLst>
                </a:gridCol>
              </a:tblGrid>
              <a:tr h="3311027">
                <a:tc>
                  <a:txBody>
                    <a:bodyPr/>
                    <a:lstStyle/>
                    <a:p>
                      <a:pPr algn="ctr" defTabSz="647700">
                        <a:defRPr>
                          <a:solidFill>
                            <a:srgbClr val="000000"/>
                          </a:solidFill>
                        </a:defRPr>
                      </a:pPr>
                      <a:r>
                        <a:rPr sz="50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Action to be taken</a:t>
                      </a:r>
                    </a:p>
                  </a:txBody>
                  <a:tcPr marL="50800" marR="50800" marT="50800" marB="50800" anchor="ctr" horzOverflow="overflow"/>
                </a:tc>
                <a:tc>
                  <a:txBody>
                    <a:bodyPr/>
                    <a:lstStyle/>
                    <a:p>
                      <a:pPr algn="ctr" defTabSz="647700">
                        <a:defRPr>
                          <a:solidFill>
                            <a:srgbClr val="000000"/>
                          </a:solidFill>
                        </a:defRPr>
                      </a:pPr>
                      <a:r>
                        <a:rPr sz="50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5288460">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area out of 18.74 acres</a:t>
                      </a: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(approximate 16 acres)</a:t>
                      </a:r>
                      <a:r>
                        <a:rPr lang="en-US"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to be leased out.</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2024</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allotment can be started by July 2023. </a:t>
                      </a:r>
                      <a:endPar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 acres by Dec 2023, another 5</a:t>
                      </a: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acres </a:t>
                      </a: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will</a:t>
                      </a: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allotted by March 2024 and 6 acres by </a:t>
                      </a:r>
                      <a:r>
                        <a:rPr lang="en-US"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September</a:t>
                      </a: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2024</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13505798"/>
      </p:ext>
    </p:extLst>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IGC Cherthala - Action Plan for 2022 - 23"/>
          <p:cNvSpPr txBox="1">
            <a:spLocks noGrp="1"/>
          </p:cNvSpPr>
          <p:nvPr>
            <p:ph type="title"/>
          </p:nvPr>
        </p:nvSpPr>
        <p:spPr>
          <a:xfrm>
            <a:off x="1066800" y="469900"/>
            <a:ext cx="22237700" cy="1486491"/>
          </a:xfrm>
          <a:prstGeom prst="rect">
            <a:avLst/>
          </a:prstGeom>
        </p:spPr>
        <p:txBody>
          <a:bodyPr/>
          <a:lstStyle/>
          <a:p>
            <a:r>
              <a:rPr b="1" dirty="0">
                <a:latin typeface="Helvetica Neue"/>
                <a:ea typeface="Helvetica Neue"/>
                <a:cs typeface="Helvetica Neue"/>
                <a:sym typeface="Helvetica Neue"/>
              </a:rPr>
              <a:t>IGC Cherthala </a:t>
            </a:r>
            <a:r>
              <a:rPr dirty="0"/>
              <a:t>- Action Plan for 2022 - 23 </a:t>
            </a:r>
          </a:p>
        </p:txBody>
      </p:sp>
      <p:graphicFrame>
        <p:nvGraphicFramePr>
          <p:cNvPr id="340" name="Table"/>
          <p:cNvGraphicFramePr/>
          <p:nvPr/>
        </p:nvGraphicFramePr>
        <p:xfrm>
          <a:off x="297713" y="1956391"/>
          <a:ext cx="23914009" cy="11697923"/>
        </p:xfrm>
        <a:graphic>
          <a:graphicData uri="http://schemas.openxmlformats.org/drawingml/2006/table">
            <a:tbl>
              <a:tblPr firstRow="1" firstCol="1">
                <a:tableStyleId>{EEE7283C-3CF3-47DC-8721-378D4A62B228}</a:tableStyleId>
              </a:tblPr>
              <a:tblGrid>
                <a:gridCol w="1332662">
                  <a:extLst>
                    <a:ext uri="{9D8B030D-6E8A-4147-A177-3AD203B41FA5}">
                      <a16:colId xmlns:a16="http://schemas.microsoft.com/office/drawing/2014/main" val="20000"/>
                    </a:ext>
                  </a:extLst>
                </a:gridCol>
                <a:gridCol w="7596752">
                  <a:extLst>
                    <a:ext uri="{9D8B030D-6E8A-4147-A177-3AD203B41FA5}">
                      <a16:colId xmlns:a16="http://schemas.microsoft.com/office/drawing/2014/main" val="20001"/>
                    </a:ext>
                  </a:extLst>
                </a:gridCol>
                <a:gridCol w="2992582">
                  <a:extLst>
                    <a:ext uri="{9D8B030D-6E8A-4147-A177-3AD203B41FA5}">
                      <a16:colId xmlns:a16="http://schemas.microsoft.com/office/drawing/2014/main" val="20002"/>
                    </a:ext>
                  </a:extLst>
                </a:gridCol>
                <a:gridCol w="11992013">
                  <a:extLst>
                    <a:ext uri="{9D8B030D-6E8A-4147-A177-3AD203B41FA5}">
                      <a16:colId xmlns:a16="http://schemas.microsoft.com/office/drawing/2014/main" val="20003"/>
                    </a:ext>
                  </a:extLst>
                </a:gridCol>
              </a:tblGrid>
              <a:tr h="1638864">
                <a:tc>
                  <a:txBody>
                    <a:bodyPr/>
                    <a:lstStyle/>
                    <a:p>
                      <a:pPr algn="ctr" defTabSz="647700">
                        <a:defRPr>
                          <a:solidFill>
                            <a:srgbClr val="000000"/>
                          </a:solidFill>
                        </a:defRPr>
                      </a:pPr>
                      <a:r>
                        <a:rPr sz="5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50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438454">
                <a:tc>
                  <a:txBody>
                    <a:bodyPr/>
                    <a:lstStyle/>
                    <a:p>
                      <a:pPr algn="ctr" defTabSz="647700">
                        <a:defRPr>
                          <a:solidFill>
                            <a:srgbClr val="000000"/>
                          </a:solidFill>
                        </a:defRPr>
                      </a:pP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Acquisition of KSITIL land </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July 2023</a:t>
                      </a:r>
                      <a:endParaRPr sz="5000" dirty="0">
                        <a:solidFill>
                          <a:srgbClr val="444444"/>
                        </a:solidFill>
                      </a:endParaRPr>
                    </a:p>
                  </a:txBody>
                  <a:tcPr marL="50800" marR="50800" marT="50800" marB="50800" anchor="ctr" horzOverflow="overflow"/>
                </a:tc>
                <a:tc>
                  <a:txBody>
                    <a:bodyPr/>
                    <a:lstStyle/>
                    <a:p>
                      <a:pPr algn="just" defTabSz="647700">
                        <a:defRPr>
                          <a:solidFill>
                            <a:srgbClr val="000000"/>
                          </a:solidFill>
                        </a:defRPr>
                      </a:pP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An extent of 27.95 acres (out of 33.44 acres) to be obtained back at a reasonable rate</a:t>
                      </a:r>
                      <a:r>
                        <a:rPr lang="en-IN" sz="4000" b="0" i="0" u="none" strike="noStrike" cap="none" spc="0" baseline="0" dirty="0">
                          <a:solidFill>
                            <a:srgbClr val="00B05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t>
                      </a:r>
                    </a:p>
                    <a:p>
                      <a:pPr algn="just" defTabSz="647700">
                        <a:defRPr>
                          <a:solidFill>
                            <a:srgbClr val="000000"/>
                          </a:solidFill>
                        </a:defRPr>
                      </a:pPr>
                      <a:r>
                        <a:rPr lang="en-US"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meeting was conducted b/w officials of KSIDC and  KSITIL on 23</a:t>
                      </a:r>
                      <a:r>
                        <a:rPr lang="en-IN" sz="4000" b="0" i="0" u="none" strike="noStrike" cap="none" spc="0" baseline="3000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rd</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December 2022 at KSITIL office, Cherthala. KSIDC had requested them to give back the land at the same / lesser price at which it was sold to KSITIL.</a:t>
                      </a:r>
                      <a:endParaRPr sz="4000" b="0" i="0" u="none" strike="noStrike" cap="none" spc="0" baseline="0" dirty="0">
                        <a:solidFill>
                          <a:srgbClr val="FF0000"/>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651518">
                <a:tc>
                  <a:txBody>
                    <a:bodyPr/>
                    <a:lstStyle/>
                    <a:p>
                      <a:pPr algn="ctr" defTabSz="647700">
                        <a:defRPr>
                          <a:solidFill>
                            <a:srgbClr val="000000"/>
                          </a:solidFill>
                        </a:defRPr>
                      </a:pP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IN"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Status</a:t>
                      </a:r>
                      <a:r>
                        <a:rPr lang="en-IN" sz="5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earth/ soil  heap/ pile</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endParaRPr sz="5000" dirty="0">
                        <a:solidFill>
                          <a:schemeClr val="tx1"/>
                        </a:solidFill>
                      </a:endParaRPr>
                    </a:p>
                  </a:txBody>
                  <a:tcPr marL="50800" marR="50800" marT="50800" marB="50800" anchor="ctr" horzOverflow="overflow"/>
                </a:tc>
                <a:tc>
                  <a:txBody>
                    <a:bodyPr/>
                    <a:lstStyle/>
                    <a:p>
                      <a:pPr algn="just"/>
                      <a:r>
                        <a:rPr lang="en-US"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Discussed with Mining &amp; Geology </a:t>
                      </a:r>
                      <a:r>
                        <a:rPr lang="en-US" sz="40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Dept</a:t>
                      </a:r>
                      <a:r>
                        <a:rPr lang="en-US"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for advice on mining.</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60425786"/>
                  </a:ext>
                </a:extLst>
              </a:tr>
              <a:tr h="3969087">
                <a:tc>
                  <a:txBody>
                    <a:bodyPr/>
                    <a:lstStyle/>
                    <a:p>
                      <a:pPr algn="ctr"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Creche Unit </a:t>
                      </a:r>
                      <a:endParaRPr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Feb 2023</a:t>
                      </a:r>
                      <a:endParaRPr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Work completed. </a:t>
                      </a:r>
                      <a:r>
                        <a:rPr lang="en-IN" sz="40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Nirmithi</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Kendra yet to submit the utilisation certificate and hand over of facility. Building ready for inauguration. </a:t>
                      </a:r>
                    </a:p>
                    <a:p>
                      <a:pPr algn="just" defTabSz="647700">
                        <a:defRPr>
                          <a:solidFill>
                            <a:srgbClr val="000000"/>
                          </a:solidFill>
                        </a:defRPr>
                      </a:pP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In discussions with Panchayat and </a:t>
                      </a:r>
                      <a:r>
                        <a:rPr lang="en-IN" sz="40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Kudumbasree</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regarding running of the facility</a:t>
                      </a:r>
                      <a:endParaRPr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4606103"/>
      </p:ext>
    </p:extLst>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2. Mega Food Park Cherthala (Year: 2015; Total Land area: 84.03 acres)"/>
          <p:cNvSpPr txBox="1">
            <a:spLocks noGrp="1"/>
          </p:cNvSpPr>
          <p:nvPr>
            <p:ph type="title"/>
          </p:nvPr>
        </p:nvSpPr>
        <p:spPr>
          <a:xfrm>
            <a:off x="1066800" y="469900"/>
            <a:ext cx="22752458" cy="1968500"/>
          </a:xfrm>
          <a:prstGeom prst="rect">
            <a:avLst/>
          </a:prstGeom>
        </p:spPr>
        <p:txBody>
          <a:bodyPr/>
          <a:lstStyle/>
          <a:p>
            <a:r>
              <a:rPr lang="en-IN" dirty="0"/>
              <a:t>2</a:t>
            </a:r>
            <a:r>
              <a:rPr dirty="0"/>
              <a:t>. </a:t>
            </a:r>
            <a:r>
              <a:rPr b="1" dirty="0">
                <a:latin typeface="Helvetica Neue"/>
                <a:ea typeface="Helvetica Neue"/>
                <a:cs typeface="Helvetica Neue"/>
                <a:sym typeface="Helvetica Neue"/>
              </a:rPr>
              <a:t>Mega Food Park Cherthala</a:t>
            </a:r>
            <a:r>
              <a:rPr dirty="0"/>
              <a:t> (Year: </a:t>
            </a:r>
            <a:r>
              <a:rPr dirty="0">
                <a:solidFill>
                  <a:schemeClr val="tx1"/>
                </a:solidFill>
              </a:rPr>
              <a:t>2015; Total Land area: </a:t>
            </a:r>
            <a:r>
              <a:rPr b="1" dirty="0">
                <a:solidFill>
                  <a:schemeClr val="tx1"/>
                </a:solidFill>
                <a:latin typeface="Helvetica Neue"/>
                <a:ea typeface="Helvetica Neue"/>
                <a:cs typeface="Helvetica Neue"/>
                <a:sym typeface="Helvetica Neue"/>
              </a:rPr>
              <a:t>84.03 acres</a:t>
            </a:r>
            <a:r>
              <a:rPr dirty="0">
                <a:solidFill>
                  <a:schemeClr val="tx1"/>
                </a:solidFill>
              </a:rPr>
              <a:t>)</a:t>
            </a:r>
          </a:p>
        </p:txBody>
      </p:sp>
      <p:sp>
        <p:nvSpPr>
          <p:cNvPr id="343" name="68.03 acres developed. Balance 16 to be developed…"/>
          <p:cNvSpPr txBox="1">
            <a:spLocks noGrp="1"/>
          </p:cNvSpPr>
          <p:nvPr>
            <p:ph type="body" idx="1"/>
          </p:nvPr>
        </p:nvSpPr>
        <p:spPr>
          <a:xfrm>
            <a:off x="1073150" y="3550742"/>
            <a:ext cx="22237700" cy="9372601"/>
          </a:xfrm>
          <a:prstGeom prst="rect">
            <a:avLst/>
          </a:prstGeom>
        </p:spPr>
        <p:txBody>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68.03 acres developed. Balance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16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acres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to be developed</a:t>
            </a:r>
          </a:p>
          <a:p>
            <a:pPr algn="just"/>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developed land is 55.27 acres.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Entire area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31 units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(3000 employment potential-employment generated 800). </a:t>
            </a:r>
            <a:endPar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SDF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(Two buildings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Single storied -20,012 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q. </a:t>
            </a:r>
            <a:r>
              <a:rPr lang="en-IN"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and 90</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 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q. </a:t>
            </a:r>
            <a:r>
              <a:rPr lang="en-IN"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15,617 sq. ft.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llotted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to 2 units (140 employment)</a:t>
            </a:r>
          </a:p>
          <a:p>
            <a:pPr algn="just"/>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13,395 </a:t>
            </a:r>
            <a:r>
              <a:rPr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sqft</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to be allotted by </a:t>
            </a:r>
            <a:r>
              <a:rPr lang="en-IN"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Feb</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202</a:t>
            </a:r>
            <a:r>
              <a:rPr lang="en-IN"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3</a:t>
            </a:r>
            <a:endPar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p:txBody>
      </p:sp>
    </p:spTree>
    <p:extLst>
      <p:ext uri="{BB962C8B-B14F-4D97-AF65-F5344CB8AC3E}">
        <p14:creationId xmlns:p14="http://schemas.microsoft.com/office/powerpoint/2010/main" val="2154743537"/>
      </p:ext>
    </p:extLst>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Mega Food Park - Action Plan for 2022 - 23"/>
          <p:cNvSpPr txBox="1">
            <a:spLocks noGrp="1"/>
          </p:cNvSpPr>
          <p:nvPr>
            <p:ph type="title"/>
          </p:nvPr>
        </p:nvSpPr>
        <p:spPr>
          <a:xfrm>
            <a:off x="1073150" y="0"/>
            <a:ext cx="22237700" cy="1852863"/>
          </a:xfrm>
          <a:prstGeom prst="rect">
            <a:avLst/>
          </a:prstGeom>
        </p:spPr>
        <p:txBody>
          <a:bodyPr/>
          <a:lstStyle/>
          <a:p>
            <a:r>
              <a:rPr b="1" dirty="0">
                <a:latin typeface="Helvetica Neue"/>
                <a:ea typeface="Helvetica Neue"/>
                <a:cs typeface="Helvetica Neue"/>
                <a:sym typeface="Helvetica Neue"/>
              </a:rPr>
              <a:t>Mega Food Park</a:t>
            </a:r>
            <a:r>
              <a:rPr dirty="0"/>
              <a:t> - Action Plan for 2022 - 23 </a:t>
            </a:r>
          </a:p>
        </p:txBody>
      </p:sp>
      <p:graphicFrame>
        <p:nvGraphicFramePr>
          <p:cNvPr id="346" name="Table"/>
          <p:cNvGraphicFramePr/>
          <p:nvPr/>
        </p:nvGraphicFramePr>
        <p:xfrm>
          <a:off x="218661" y="1852863"/>
          <a:ext cx="23981042" cy="11577732"/>
        </p:xfrm>
        <a:graphic>
          <a:graphicData uri="http://schemas.openxmlformats.org/drawingml/2006/table">
            <a:tbl>
              <a:tblPr firstRow="1" firstCol="1">
                <a:tableStyleId>{EEE7283C-3CF3-47DC-8721-378D4A62B228}</a:tableStyleId>
              </a:tblPr>
              <a:tblGrid>
                <a:gridCol w="1022445">
                  <a:extLst>
                    <a:ext uri="{9D8B030D-6E8A-4147-A177-3AD203B41FA5}">
                      <a16:colId xmlns:a16="http://schemas.microsoft.com/office/drawing/2014/main" val="20000"/>
                    </a:ext>
                  </a:extLst>
                </a:gridCol>
                <a:gridCol w="9712987">
                  <a:extLst>
                    <a:ext uri="{9D8B030D-6E8A-4147-A177-3AD203B41FA5}">
                      <a16:colId xmlns:a16="http://schemas.microsoft.com/office/drawing/2014/main" val="20001"/>
                    </a:ext>
                  </a:extLst>
                </a:gridCol>
                <a:gridCol w="2722279">
                  <a:extLst>
                    <a:ext uri="{9D8B030D-6E8A-4147-A177-3AD203B41FA5}">
                      <a16:colId xmlns:a16="http://schemas.microsoft.com/office/drawing/2014/main" val="20002"/>
                    </a:ext>
                  </a:extLst>
                </a:gridCol>
                <a:gridCol w="10523331">
                  <a:extLst>
                    <a:ext uri="{9D8B030D-6E8A-4147-A177-3AD203B41FA5}">
                      <a16:colId xmlns:a16="http://schemas.microsoft.com/office/drawing/2014/main" val="20003"/>
                    </a:ext>
                  </a:extLst>
                </a:gridCol>
              </a:tblGrid>
              <a:tr h="1885092">
                <a:tc>
                  <a:txBody>
                    <a:bodyPr/>
                    <a:lstStyle/>
                    <a:p>
                      <a:pPr algn="ctr" defTabSz="647700">
                        <a:defRPr>
                          <a:solidFill>
                            <a:srgbClr val="000000"/>
                          </a:solidFill>
                        </a:defRPr>
                      </a:pPr>
                      <a:r>
                        <a:rPr sz="43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3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3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3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237543">
                <a:tc>
                  <a:txBody>
                    <a:bodyPr/>
                    <a:lstStyle/>
                    <a:p>
                      <a:pPr algn="ctr" defTabSz="647700">
                        <a:defRPr>
                          <a:solidFill>
                            <a:srgbClr val="000000"/>
                          </a:solidFill>
                        </a:defRPr>
                      </a:pPr>
                      <a:r>
                        <a:rPr sz="43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just"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Developing 16 acres of undeveloped land with </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oad</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compound wall, utility duct in 16 acres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7.46 crores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&amp; </a:t>
                      </a:r>
                      <a:r>
                        <a:rPr lang="en-IN"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Roopam</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Engineers)</a:t>
                      </a:r>
                      <a:endPar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May 23</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Original schedule March 23. Work delayed by 2 months due to Monsoon</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Now work is temporarily suspended due to material shortage. Work progress 20 - 30%</a:t>
                      </a:r>
                      <a:endParaRPr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434473">
                <a:tc>
                  <a:txBody>
                    <a:bodyPr/>
                    <a:lstStyle/>
                    <a:p>
                      <a:pPr algn="ctr" defTabSz="647700">
                        <a:defRPr>
                          <a:solidFill>
                            <a:srgbClr val="000000"/>
                          </a:solidFill>
                        </a:defRPr>
                      </a:pPr>
                      <a:r>
                        <a:rPr sz="43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l"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area out of 16 acres</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23</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allotment </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is expected to be</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started by June 23 and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area</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(approx. 12 acres) </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is expected to</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be fully allotted b</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y</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 23</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Applications received for more than 10 acres.</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4582965">
                <a:tc>
                  <a:txBody>
                    <a:bodyPr/>
                    <a:lstStyle/>
                    <a:p>
                      <a:pPr algn="ctr" defTabSz="647700">
                        <a:defRPr>
                          <a:solidFill>
                            <a:srgbClr val="000000"/>
                          </a:solidFill>
                        </a:defRPr>
                      </a:pPr>
                      <a:r>
                        <a:rPr sz="43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SDF allotment of balance 13,395 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q. </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built-up space</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Feb 23</a:t>
                      </a:r>
                      <a:endPar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Allotment at SDF building can be fully completed by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Feb’</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defTabSz="647700">
                        <a:defRPr>
                          <a:solidFill>
                            <a:srgbClr val="000000"/>
                          </a:solidFill>
                        </a:defRPr>
                      </a:pPr>
                      <a:r>
                        <a:rPr lang="en-US"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Proposal for </a:t>
                      </a:r>
                      <a:r>
                        <a:rPr lang="en-IN"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7207 </a:t>
                      </a:r>
                      <a:r>
                        <a:rPr lang="en-IN" sz="36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lang="en-IN"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was placed in DILAC and allotment</a:t>
                      </a:r>
                      <a:r>
                        <a:rPr lang="en-US" sz="3600" b="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letter will be issued after receiving the minutes of meeting</a:t>
                      </a:r>
                      <a:r>
                        <a:rPr lang="en-US"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600" b="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defTabSz="647700">
                        <a:defRPr>
                          <a:solidFill>
                            <a:srgbClr val="000000"/>
                          </a:solidFill>
                        </a:defRPr>
                      </a:pPr>
                      <a:r>
                        <a:rPr lang="en-IN"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Proposal received for additional 4517 </a:t>
                      </a:r>
                      <a:r>
                        <a:rPr lang="en-IN" sz="36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lang="en-IN"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which will be placed in next LAC. </a:t>
                      </a:r>
                    </a:p>
                    <a:p>
                      <a:pPr algn="just" defTabSz="647700">
                        <a:defRPr>
                          <a:solidFill>
                            <a:srgbClr val="000000"/>
                          </a:solidFill>
                        </a:defRPr>
                      </a:pPr>
                      <a:r>
                        <a:rPr lang="en-IN"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1670 sq. ft will be allotted by Feb’23.</a:t>
                      </a:r>
                      <a:endParaRPr sz="36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6711986"/>
      </p:ext>
    </p:extLst>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Mega Food Park - Action Plan for 2022 - 23"/>
          <p:cNvSpPr txBox="1">
            <a:spLocks noGrp="1"/>
          </p:cNvSpPr>
          <p:nvPr>
            <p:ph type="title"/>
          </p:nvPr>
        </p:nvSpPr>
        <p:spPr>
          <a:xfrm>
            <a:off x="1073150" y="463550"/>
            <a:ext cx="22237700" cy="1968500"/>
          </a:xfrm>
          <a:prstGeom prst="rect">
            <a:avLst/>
          </a:prstGeom>
        </p:spPr>
        <p:txBody>
          <a:bodyPr/>
          <a:lstStyle/>
          <a:p>
            <a:r>
              <a:rPr b="1" dirty="0">
                <a:latin typeface="Helvetica Neue"/>
                <a:ea typeface="Helvetica Neue"/>
                <a:cs typeface="Helvetica Neue"/>
                <a:sym typeface="Helvetica Neue"/>
              </a:rPr>
              <a:t>Mega Food Park</a:t>
            </a:r>
            <a:r>
              <a:rPr dirty="0"/>
              <a:t> - Action Plan for 2022 - 23 </a:t>
            </a:r>
          </a:p>
        </p:txBody>
      </p:sp>
      <p:graphicFrame>
        <p:nvGraphicFramePr>
          <p:cNvPr id="346" name="Table"/>
          <p:cNvGraphicFramePr/>
          <p:nvPr>
            <p:extLst>
              <p:ext uri="{D42A27DB-BD31-4B8C-83A1-F6EECF244321}">
                <p14:modId xmlns:p14="http://schemas.microsoft.com/office/powerpoint/2010/main" val="3691020365"/>
              </p:ext>
            </p:extLst>
          </p:nvPr>
        </p:nvGraphicFramePr>
        <p:xfrm>
          <a:off x="1066799" y="3124201"/>
          <a:ext cx="23085287" cy="6839402"/>
        </p:xfrm>
        <a:graphic>
          <a:graphicData uri="http://schemas.openxmlformats.org/drawingml/2006/table">
            <a:tbl>
              <a:tblPr firstRow="1" firstCol="1">
                <a:tableStyleId>{EEE7283C-3CF3-47DC-8721-378D4A62B228}</a:tableStyleId>
              </a:tblPr>
              <a:tblGrid>
                <a:gridCol w="984256">
                  <a:extLst>
                    <a:ext uri="{9D8B030D-6E8A-4147-A177-3AD203B41FA5}">
                      <a16:colId xmlns:a16="http://schemas.microsoft.com/office/drawing/2014/main" val="20000"/>
                    </a:ext>
                  </a:extLst>
                </a:gridCol>
                <a:gridCol w="5323780">
                  <a:extLst>
                    <a:ext uri="{9D8B030D-6E8A-4147-A177-3AD203B41FA5}">
                      <a16:colId xmlns:a16="http://schemas.microsoft.com/office/drawing/2014/main" val="20001"/>
                    </a:ext>
                  </a:extLst>
                </a:gridCol>
                <a:gridCol w="3876261">
                  <a:extLst>
                    <a:ext uri="{9D8B030D-6E8A-4147-A177-3AD203B41FA5}">
                      <a16:colId xmlns:a16="http://schemas.microsoft.com/office/drawing/2014/main" val="20002"/>
                    </a:ext>
                  </a:extLst>
                </a:gridCol>
                <a:gridCol w="12900990">
                  <a:extLst>
                    <a:ext uri="{9D8B030D-6E8A-4147-A177-3AD203B41FA5}">
                      <a16:colId xmlns:a16="http://schemas.microsoft.com/office/drawing/2014/main" val="20003"/>
                    </a:ext>
                  </a:extLst>
                </a:gridCol>
              </a:tblGrid>
              <a:tr h="1536721">
                <a:tc>
                  <a:txBody>
                    <a:bodyPr/>
                    <a:lstStyle/>
                    <a:p>
                      <a:pPr algn="ctr" defTabSz="647700">
                        <a:defRPr>
                          <a:solidFill>
                            <a:srgbClr val="000000"/>
                          </a:solidFill>
                        </a:defRPr>
                      </a:pPr>
                      <a:r>
                        <a:rPr sz="4000" dirty="0">
                          <a:solidFill>
                            <a:schemeClr val="bg1"/>
                          </a:solidFill>
                          <a:latin typeface="Bell MT" panose="02020503060305020303" pitchFamily="18" charset="0"/>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chemeClr val="bg1"/>
                          </a:solidFill>
                          <a:latin typeface="Bell MT" panose="02020503060305020303" pitchFamily="18" charset="0"/>
                        </a:rPr>
                        <a:t>Action to be taken</a:t>
                      </a:r>
                    </a:p>
                  </a:txBody>
                  <a:tcPr marL="50800" marR="50800" marT="50800" marB="50800" anchor="ctr" horzOverflow="overflow"/>
                </a:tc>
                <a:tc>
                  <a:txBody>
                    <a:bodyPr/>
                    <a:lstStyle/>
                    <a:p>
                      <a:pPr algn="ctr" defTabSz="647700">
                        <a:defRPr>
                          <a:solidFill>
                            <a:srgbClr val="000000"/>
                          </a:solidFill>
                        </a:defRPr>
                      </a:pPr>
                      <a:r>
                        <a:rPr sz="4000" dirty="0">
                          <a:solidFill>
                            <a:schemeClr val="bg1"/>
                          </a:solidFill>
                          <a:latin typeface="Bell MT" panose="02020503060305020303" pitchFamily="18" charset="0"/>
                        </a:rPr>
                        <a:t>Timeline</a:t>
                      </a:r>
                    </a:p>
                  </a:txBody>
                  <a:tcPr marL="50800" marR="50800" marT="50800" marB="50800" anchor="ctr" horzOverflow="overflow"/>
                </a:tc>
                <a:tc>
                  <a:txBody>
                    <a:bodyPr/>
                    <a:lstStyle/>
                    <a:p>
                      <a:pPr algn="ctr" defTabSz="647700">
                        <a:defRPr>
                          <a:solidFill>
                            <a:srgbClr val="000000"/>
                          </a:solidFill>
                        </a:defRPr>
                      </a:pPr>
                      <a:r>
                        <a:rPr sz="4000" dirty="0">
                          <a:solidFill>
                            <a:schemeClr val="bg1"/>
                          </a:solidFill>
                          <a:latin typeface="Bell MT" panose="02020503060305020303" pitchFamily="18" charset="0"/>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984504">
                <a:tc>
                  <a:txBody>
                    <a:bodyPr/>
                    <a:lstStyle/>
                    <a:p>
                      <a:pPr algn="ctr"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gridSpan="3">
                  <a:txBody>
                    <a:bodyPr/>
                    <a:lstStyle/>
                    <a:p>
                      <a:pPr algn="just"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Commencement</a:t>
                      </a:r>
                      <a:r>
                        <a:rPr lang="en-IN" sz="44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O &amp; M  of :</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cap="flat" cmpd="sng" algn="ctr">
                      <a:solidFill>
                        <a:srgbClr val="3C3C1D"/>
                      </a:solidFill>
                      <a:prstDash val="solid"/>
                      <a:miter lim="400000"/>
                      <a:headEnd type="none" w="med" len="med"/>
                      <a:tailEnd type="none" w="med" len="med"/>
                    </a:lnR>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2204897">
                <a:tc>
                  <a:txBody>
                    <a:bodyPr/>
                    <a:lstStyle/>
                    <a:p>
                      <a:pPr algn="ctr"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Deboning</a:t>
                      </a:r>
                      <a:r>
                        <a:rPr lang="en-IN" sz="44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Unit </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r>
                        <a:rPr lang="en-IN" sz="4400" baseline="30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nd</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week of Feb 2023</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 &amp; M RFP released and received 2 bids. On approval, work order will be issued by the end of February 2023.</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108686">
                <a:tc>
                  <a:txBody>
                    <a:bodyPr/>
                    <a:lstStyle/>
                    <a:p>
                      <a:pPr algn="ctr"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Deep freezer Unit </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r>
                        <a:rPr lang="en-IN" sz="4400" baseline="30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nd</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week of Feb 2023</a:t>
                      </a:r>
                    </a:p>
                    <a:p>
                      <a:pPr algn="ctr" defTabSz="647700">
                        <a:defRPr>
                          <a:solidFill>
                            <a:srgbClr val="000000"/>
                          </a:solidFill>
                        </a:defRPr>
                      </a:pPr>
                      <a:endParaRPr sz="4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 &amp; M RFP released and received 2 bids. On approval </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order will be issued by the end of  February 2023.</a:t>
                      </a:r>
                      <a:endPar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85540896"/>
      </p:ext>
    </p:extLst>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Mega Food Park - Action Plan for 2022 - 23"/>
          <p:cNvSpPr txBox="1">
            <a:spLocks noGrp="1"/>
          </p:cNvSpPr>
          <p:nvPr>
            <p:ph type="title"/>
          </p:nvPr>
        </p:nvSpPr>
        <p:spPr>
          <a:xfrm>
            <a:off x="1073150" y="463550"/>
            <a:ext cx="22237700" cy="1293061"/>
          </a:xfrm>
          <a:prstGeom prst="rect">
            <a:avLst/>
          </a:prstGeom>
        </p:spPr>
        <p:txBody>
          <a:bodyPr/>
          <a:lstStyle/>
          <a:p>
            <a:r>
              <a:rPr b="1" dirty="0">
                <a:latin typeface="Helvetica Neue"/>
                <a:ea typeface="Helvetica Neue"/>
                <a:cs typeface="Helvetica Neue"/>
                <a:sym typeface="Helvetica Neue"/>
              </a:rPr>
              <a:t>Mega Food Park</a:t>
            </a:r>
            <a:r>
              <a:rPr dirty="0"/>
              <a:t> - Action Plan for 2022 - 23 </a:t>
            </a:r>
          </a:p>
        </p:txBody>
      </p:sp>
      <p:graphicFrame>
        <p:nvGraphicFramePr>
          <p:cNvPr id="346" name="Table"/>
          <p:cNvGraphicFramePr/>
          <p:nvPr>
            <p:extLst>
              <p:ext uri="{D42A27DB-BD31-4B8C-83A1-F6EECF244321}">
                <p14:modId xmlns:p14="http://schemas.microsoft.com/office/powerpoint/2010/main" val="695757775"/>
              </p:ext>
            </p:extLst>
          </p:nvPr>
        </p:nvGraphicFramePr>
        <p:xfrm>
          <a:off x="233917" y="1949116"/>
          <a:ext cx="23965786" cy="10872196"/>
        </p:xfrm>
        <a:graphic>
          <a:graphicData uri="http://schemas.openxmlformats.org/drawingml/2006/table">
            <a:tbl>
              <a:tblPr firstRow="1" firstCol="1">
                <a:tableStyleId>{EEE7283C-3CF3-47DC-8721-378D4A62B228}</a:tableStyleId>
              </a:tblPr>
              <a:tblGrid>
                <a:gridCol w="1021795">
                  <a:extLst>
                    <a:ext uri="{9D8B030D-6E8A-4147-A177-3AD203B41FA5}">
                      <a16:colId xmlns:a16="http://schemas.microsoft.com/office/drawing/2014/main" val="20000"/>
                    </a:ext>
                  </a:extLst>
                </a:gridCol>
                <a:gridCol w="4074137">
                  <a:extLst>
                    <a:ext uri="{9D8B030D-6E8A-4147-A177-3AD203B41FA5}">
                      <a16:colId xmlns:a16="http://schemas.microsoft.com/office/drawing/2014/main" val="20001"/>
                    </a:ext>
                  </a:extLst>
                </a:gridCol>
                <a:gridCol w="2640034">
                  <a:extLst>
                    <a:ext uri="{9D8B030D-6E8A-4147-A177-3AD203B41FA5}">
                      <a16:colId xmlns:a16="http://schemas.microsoft.com/office/drawing/2014/main" val="20002"/>
                    </a:ext>
                  </a:extLst>
                </a:gridCol>
                <a:gridCol w="16229820">
                  <a:extLst>
                    <a:ext uri="{9D8B030D-6E8A-4147-A177-3AD203B41FA5}">
                      <a16:colId xmlns:a16="http://schemas.microsoft.com/office/drawing/2014/main" val="20003"/>
                    </a:ext>
                  </a:extLst>
                </a:gridCol>
              </a:tblGrid>
              <a:tr h="2167376">
                <a:tc>
                  <a:txBody>
                    <a:bodyPr/>
                    <a:lstStyle/>
                    <a:p>
                      <a:pPr algn="ctr" defTabSz="647700">
                        <a:defRPr>
                          <a:solidFill>
                            <a:srgbClr val="000000"/>
                          </a:solidFill>
                        </a:defRPr>
                      </a:pPr>
                      <a:r>
                        <a:rPr sz="32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32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3200" dirty="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091843">
                <a:tc>
                  <a:txBody>
                    <a:bodyPr/>
                    <a:lstStyle/>
                    <a:p>
                      <a:pPr algn="ctr" defTabSz="647700">
                        <a:defRPr>
                          <a:solidFill>
                            <a:srgbClr val="000000"/>
                          </a:solidFill>
                        </a:defRPr>
                      </a:pPr>
                      <a:r>
                        <a:rPr lang="en-IN"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5</a:t>
                      </a:r>
                      <a:endParaRPr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PPC </a:t>
                      </a:r>
                      <a:r>
                        <a:rPr lang="en-IN"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Vypin</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Feb 23</a:t>
                      </a:r>
                      <a:endParaRPr sz="4000" dirty="0">
                        <a:solidFill>
                          <a:schemeClr val="tx1"/>
                        </a:solidFill>
                      </a:endParaRPr>
                    </a:p>
                  </a:txBody>
                  <a:tcPr marL="50800" marR="50800" marT="50800" marB="50800" anchor="ctr" horzOverflow="overflow"/>
                </a:tc>
                <a:tc>
                  <a:txBody>
                    <a:bodyPr/>
                    <a:lstStyle/>
                    <a:p>
                      <a:pPr algn="just" defTabSz="647700">
                        <a:defRPr>
                          <a:solidFill>
                            <a:srgbClr val="000000"/>
                          </a:solidFill>
                        </a:defRPr>
                      </a:pPr>
                      <a:r>
                        <a:rPr lang="en-IN" sz="4000" dirty="0">
                          <a:solidFill>
                            <a:schemeClr val="tx1"/>
                          </a:solidFill>
                        </a:rPr>
                        <a:t>Cancellation/Termination </a:t>
                      </a:r>
                      <a:r>
                        <a:rPr lang="en-IN" sz="4000" baseline="0" dirty="0">
                          <a:solidFill>
                            <a:schemeClr val="tx1"/>
                          </a:solidFill>
                        </a:rPr>
                        <a:t>letter issued. </a:t>
                      </a:r>
                      <a:r>
                        <a:rPr lang="en-IN" sz="4000" dirty="0">
                          <a:solidFill>
                            <a:schemeClr val="tx1"/>
                          </a:solidFill>
                        </a:rPr>
                        <a:t>Existing Contractor submitted the final bill on last</a:t>
                      </a:r>
                      <a:r>
                        <a:rPr lang="en-IN" sz="4000" baseline="0" dirty="0">
                          <a:solidFill>
                            <a:schemeClr val="tx1"/>
                          </a:solidFill>
                        </a:rPr>
                        <a:t> week of January 2023. With recommendation of KITCO the final bill will be forwarded for settlement</a:t>
                      </a:r>
                      <a:r>
                        <a:rPr lang="en-IN" sz="4000" dirty="0">
                          <a:solidFill>
                            <a:schemeClr val="tx1"/>
                          </a:solidFill>
                        </a:rPr>
                        <a:t>. Subsequently the work will be retendered after</a:t>
                      </a:r>
                      <a:r>
                        <a:rPr lang="en-IN" sz="4000" baseline="0" dirty="0">
                          <a:solidFill>
                            <a:schemeClr val="tx1"/>
                          </a:solidFill>
                        </a:rPr>
                        <a:t> finalising the balance work. The retendering can be done by end of February 2023.</a:t>
                      </a:r>
                      <a:endParaRPr lang="en-IN" sz="4000" dirty="0">
                        <a:solidFill>
                          <a:schemeClr val="tx1"/>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693610">
                <a:tc>
                  <a:txBody>
                    <a:bodyPr/>
                    <a:lstStyle/>
                    <a:p>
                      <a:pPr algn="ctr" defTabSz="647700">
                        <a:defRPr>
                          <a:solidFill>
                            <a:srgbClr val="000000"/>
                          </a:solidFill>
                        </a:defRPr>
                      </a:pPr>
                      <a:r>
                        <a:rPr lang="en-IN"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6</a:t>
                      </a:r>
                      <a:endParaRPr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PPC </a:t>
                      </a:r>
                      <a:r>
                        <a:rPr lang="en-IN"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Munabam</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Jan 23</a:t>
                      </a:r>
                      <a:endParaRPr sz="4000" dirty="0">
                        <a:solidFill>
                          <a:schemeClr val="tx1"/>
                        </a:solidFill>
                      </a:endParaRPr>
                    </a:p>
                  </a:txBody>
                  <a:tcPr marL="50800" marR="50800" marT="50800" marB="50800" anchor="ctr" horzOverflow="overflow"/>
                </a:tc>
                <a:tc>
                  <a:txBody>
                    <a:bodyPr/>
                    <a:lstStyle/>
                    <a:p>
                      <a:pPr algn="just" defTabSz="647700">
                        <a:defRPr>
                          <a:solidFill>
                            <a:srgbClr val="000000"/>
                          </a:solidFill>
                        </a:defRPr>
                      </a:pPr>
                      <a:r>
                        <a:rPr lang="en-US" sz="4000" dirty="0">
                          <a:solidFill>
                            <a:schemeClr val="tx1"/>
                          </a:solidFill>
                        </a:rPr>
                        <a:t>Yet to receive approval from </a:t>
                      </a:r>
                      <a:r>
                        <a:rPr lang="en-US" sz="4000" dirty="0" err="1">
                          <a:solidFill>
                            <a:schemeClr val="tx1"/>
                          </a:solidFill>
                        </a:rPr>
                        <a:t>Harbour</a:t>
                      </a:r>
                      <a:r>
                        <a:rPr lang="en-US" sz="4000" dirty="0">
                          <a:solidFill>
                            <a:schemeClr val="tx1"/>
                          </a:solidFill>
                        </a:rPr>
                        <a:t> Engineering Department. We are exploring to exclude the PPC at </a:t>
                      </a:r>
                      <a:r>
                        <a:rPr lang="en-US" sz="4000" dirty="0" err="1">
                          <a:solidFill>
                            <a:schemeClr val="tx1"/>
                          </a:solidFill>
                        </a:rPr>
                        <a:t>Munambam</a:t>
                      </a:r>
                      <a:r>
                        <a:rPr lang="en-US" sz="4000" dirty="0">
                          <a:solidFill>
                            <a:schemeClr val="tx1"/>
                          </a:solidFill>
                        </a:rPr>
                        <a:t> from Mega Food Park.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919367">
                <a:tc>
                  <a:txBody>
                    <a:bodyPr/>
                    <a:lstStyle/>
                    <a:p>
                      <a:pPr algn="ctr" defTabSz="647700">
                        <a:defRPr>
                          <a:solidFill>
                            <a:srgbClr val="000000"/>
                          </a:solidFill>
                        </a:defRPr>
                      </a:pPr>
                      <a:r>
                        <a:rPr lang="en-IN"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7</a:t>
                      </a:r>
                      <a:endParaRPr sz="32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PPC</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Thoppumpady</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000" dirty="0">
                          <a:solidFill>
                            <a:schemeClr val="tx1"/>
                          </a:solidFill>
                        </a:rPr>
                        <a:t>Feb 23</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4000" b="0" dirty="0">
                          <a:solidFill>
                            <a:schemeClr val="tx1"/>
                          </a:solidFill>
                        </a:rPr>
                        <a:t>Kerala State </a:t>
                      </a:r>
                      <a:r>
                        <a:rPr lang="en-US" sz="4000" b="0" dirty="0" err="1">
                          <a:solidFill>
                            <a:schemeClr val="tx1"/>
                          </a:solidFill>
                        </a:rPr>
                        <a:t>Nirmithi</a:t>
                      </a:r>
                      <a:r>
                        <a:rPr lang="en-US" sz="4000" b="0" dirty="0">
                          <a:solidFill>
                            <a:schemeClr val="tx1"/>
                          </a:solidFill>
                        </a:rPr>
                        <a:t> Kendra, PMC for the project, has submitted revised proposal for rate escalation from DSR 2016 to 2018. Further action to be decided on the matter, as it is similar case to PPC </a:t>
                      </a:r>
                      <a:r>
                        <a:rPr lang="en-US" sz="4000" b="0" dirty="0" err="1">
                          <a:solidFill>
                            <a:schemeClr val="tx1"/>
                          </a:solidFill>
                        </a:rPr>
                        <a:t>Vypin</a:t>
                      </a:r>
                      <a:r>
                        <a:rPr lang="en-US" sz="4000" b="0" dirty="0">
                          <a:solidFill>
                            <a:schemeClr val="tx1"/>
                          </a:solidFill>
                        </a:rPr>
                        <a:t> and the file submitted for the same. </a:t>
                      </a:r>
                    </a:p>
                  </a:txBody>
                  <a:tcPr marL="50800" marR="50800" marT="50800" marB="50800"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5426162"/>
      </p:ext>
    </p:extLst>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3. IGC Kannur (Year: 2001; Total Land area: 250.00 acres)"/>
          <p:cNvSpPr txBox="1">
            <a:spLocks noGrp="1"/>
          </p:cNvSpPr>
          <p:nvPr>
            <p:ph type="title"/>
          </p:nvPr>
        </p:nvSpPr>
        <p:spPr>
          <a:prstGeom prst="rect">
            <a:avLst/>
          </a:prstGeom>
        </p:spPr>
        <p:txBody>
          <a:bodyPr/>
          <a:lstStyle/>
          <a:p>
            <a:r>
              <a:rPr lang="en-IN" dirty="0"/>
              <a:t>3</a:t>
            </a:r>
            <a:r>
              <a:rPr dirty="0"/>
              <a:t>. </a:t>
            </a:r>
            <a:r>
              <a:rPr b="1" dirty="0">
                <a:latin typeface="Helvetica Neue"/>
                <a:ea typeface="Helvetica Neue"/>
                <a:cs typeface="Helvetica Neue"/>
                <a:sym typeface="Helvetica Neue"/>
              </a:rPr>
              <a:t>IGC Kannur </a:t>
            </a:r>
            <a:r>
              <a:rPr dirty="0"/>
              <a:t>(Year: </a:t>
            </a:r>
            <a:r>
              <a:rPr dirty="0">
                <a:solidFill>
                  <a:schemeClr val="tx1"/>
                </a:solidFill>
              </a:rPr>
              <a:t>2001; Total Land area: </a:t>
            </a:r>
            <a:r>
              <a:rPr b="1" dirty="0">
                <a:solidFill>
                  <a:schemeClr val="tx1"/>
                </a:solidFill>
                <a:latin typeface="Helvetica Neue"/>
                <a:ea typeface="Helvetica Neue"/>
                <a:cs typeface="Helvetica Neue"/>
                <a:sym typeface="Helvetica Neue"/>
              </a:rPr>
              <a:t>250.00 acres</a:t>
            </a:r>
            <a:r>
              <a:rPr dirty="0">
                <a:solidFill>
                  <a:schemeClr val="tx1"/>
                </a:solidFill>
              </a:rPr>
              <a:t>)</a:t>
            </a:r>
          </a:p>
        </p:txBody>
      </p:sp>
      <p:sp>
        <p:nvSpPr>
          <p:cNvPr id="349" name="177.5 acres developed. Balance 72.50 to be developed…"/>
          <p:cNvSpPr txBox="1">
            <a:spLocks noGrp="1"/>
          </p:cNvSpPr>
          <p:nvPr>
            <p:ph type="body" idx="1"/>
          </p:nvPr>
        </p:nvSpPr>
        <p:spPr>
          <a:prstGeom prst="rect">
            <a:avLst/>
          </a:prstGeom>
        </p:spPr>
        <p:txBody>
          <a:bodyPr>
            <a:normAutofit lnSpcReduction="10000"/>
          </a:bodyPr>
          <a:lstStyle/>
          <a:p>
            <a:pPr marL="603250" indent="-603250" algn="just" defTabSz="784225">
              <a:spcBef>
                <a:spcPts val="5600"/>
              </a:spcBef>
              <a:defRPr sz="4750"/>
            </a:pP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177.5 acres developed. Balance </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72.50 to be developed</a:t>
            </a:r>
          </a:p>
          <a:p>
            <a:pPr marL="603250" indent="-603250" algn="just" defTabSz="784225">
              <a:spcBef>
                <a:spcPts val="5600"/>
              </a:spcBef>
              <a:defRPr sz="4750"/>
            </a:pP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developed land is 136.54 acres. Of this,1</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18</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 acres </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77</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units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(18</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8 employment). </a:t>
            </a:r>
          </a:p>
          <a:p>
            <a:pPr marL="603250" indent="-603250" algn="just" defTabSz="784225">
              <a:spcBef>
                <a:spcPts val="5600"/>
              </a:spcBef>
              <a:defRPr sz="4750"/>
            </a:pP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Balance</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18.</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4</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 acres to be allotted</a:t>
            </a:r>
            <a:r>
              <a:rPr lang="en-IN"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p>
          <a:p>
            <a:pPr marL="603250" indent="-603250" algn="just" defTabSz="784225">
              <a:spcBef>
                <a:spcPts val="5600"/>
              </a:spcBef>
              <a:defRPr sz="4750"/>
            </a:pP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SDF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(One four storied building and one two storied with total area of 1</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28</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073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ml-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03250" indent="-603250" algn="just" defTabSz="784225">
              <a:spcBef>
                <a:spcPts val="5600"/>
              </a:spcBef>
              <a:defRPr sz="4750"/>
            </a:pP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75,182 sq. ft.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llotted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to 6 units (967employment)</a:t>
            </a:r>
          </a:p>
          <a:p>
            <a:pPr marL="603250" indent="-603250" algn="just" defTabSz="784225">
              <a:spcBef>
                <a:spcPts val="5600"/>
              </a:spcBef>
              <a:defRPr sz="4750"/>
            </a:pP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52</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891 sq. Ft. </a:t>
            </a:r>
            <a:r>
              <a:rPr lang="en-IN"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t</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o be allotted</a:t>
            </a:r>
          </a:p>
        </p:txBody>
      </p:sp>
    </p:spTree>
    <p:extLst>
      <p:ext uri="{BB962C8B-B14F-4D97-AF65-F5344CB8AC3E}">
        <p14:creationId xmlns:p14="http://schemas.microsoft.com/office/powerpoint/2010/main" val="555334940"/>
      </p:ext>
    </p:extLst>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IGC Kannur - Action Plan for 2022 - 23"/>
          <p:cNvSpPr txBox="1">
            <a:spLocks noGrp="1"/>
          </p:cNvSpPr>
          <p:nvPr>
            <p:ph type="title"/>
          </p:nvPr>
        </p:nvSpPr>
        <p:spPr>
          <a:prstGeom prst="rect">
            <a:avLst/>
          </a:prstGeom>
        </p:spPr>
        <p:txBody>
          <a:bodyPr/>
          <a:lstStyle/>
          <a:p>
            <a:r>
              <a:rPr b="1">
                <a:latin typeface="Helvetica Neue"/>
                <a:ea typeface="Helvetica Neue"/>
                <a:cs typeface="Helvetica Neue"/>
                <a:sym typeface="Helvetica Neue"/>
              </a:rPr>
              <a:t>IGC Kannur</a:t>
            </a:r>
            <a:r>
              <a:t> - Action Plan for 2022 - 23 </a:t>
            </a:r>
          </a:p>
        </p:txBody>
      </p:sp>
      <p:graphicFrame>
        <p:nvGraphicFramePr>
          <p:cNvPr id="352" name="Table"/>
          <p:cNvGraphicFramePr/>
          <p:nvPr/>
        </p:nvGraphicFramePr>
        <p:xfrm>
          <a:off x="219319" y="2277903"/>
          <a:ext cx="23932662" cy="10662290"/>
        </p:xfrm>
        <a:graphic>
          <a:graphicData uri="http://schemas.openxmlformats.org/drawingml/2006/table">
            <a:tbl>
              <a:tblPr firstRow="1" firstCol="1">
                <a:tableStyleId>{EEE7283C-3CF3-47DC-8721-378D4A62B228}</a:tableStyleId>
              </a:tblPr>
              <a:tblGrid>
                <a:gridCol w="1077822">
                  <a:extLst>
                    <a:ext uri="{9D8B030D-6E8A-4147-A177-3AD203B41FA5}">
                      <a16:colId xmlns:a16="http://schemas.microsoft.com/office/drawing/2014/main" val="20000"/>
                    </a:ext>
                  </a:extLst>
                </a:gridCol>
                <a:gridCol w="9337622">
                  <a:extLst>
                    <a:ext uri="{9D8B030D-6E8A-4147-A177-3AD203B41FA5}">
                      <a16:colId xmlns:a16="http://schemas.microsoft.com/office/drawing/2014/main" val="20001"/>
                    </a:ext>
                  </a:extLst>
                </a:gridCol>
                <a:gridCol w="5685182">
                  <a:extLst>
                    <a:ext uri="{9D8B030D-6E8A-4147-A177-3AD203B41FA5}">
                      <a16:colId xmlns:a16="http://schemas.microsoft.com/office/drawing/2014/main" val="20002"/>
                    </a:ext>
                  </a:extLst>
                </a:gridCol>
                <a:gridCol w="7832036">
                  <a:extLst>
                    <a:ext uri="{9D8B030D-6E8A-4147-A177-3AD203B41FA5}">
                      <a16:colId xmlns:a16="http://schemas.microsoft.com/office/drawing/2014/main" val="20003"/>
                    </a:ext>
                  </a:extLst>
                </a:gridCol>
              </a:tblGrid>
              <a:tr h="1608297">
                <a:tc>
                  <a:txBody>
                    <a:bodyPr/>
                    <a:lstStyle/>
                    <a:p>
                      <a:pPr algn="ctr" defTabSz="647700">
                        <a:defRPr>
                          <a:solidFill>
                            <a:srgbClr val="000000"/>
                          </a:solidFill>
                        </a:defRPr>
                      </a:pPr>
                      <a:r>
                        <a:rPr sz="44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866016">
                <a:tc>
                  <a:txBody>
                    <a:bodyPr/>
                    <a:lstStyle/>
                    <a:p>
                      <a:pPr algn="ctr" defTabSz="647700">
                        <a:defRPr>
                          <a:solidFill>
                            <a:srgbClr val="000000"/>
                          </a:solidFill>
                        </a:defRPr>
                      </a:pPr>
                      <a:r>
                        <a:rPr sz="44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just" defTabSz="647700">
                        <a:defRPr>
                          <a:solidFill>
                            <a:srgbClr val="000000"/>
                          </a:solidFill>
                        </a:defRPr>
                      </a:pP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18.</a:t>
                      </a: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 acres of already developed, but not allotted area</a:t>
                      </a:r>
                    </a:p>
                  </a:txBody>
                  <a:tcPr marL="50800" marR="50800" marT="50800" marB="50800" anchor="ctr" horzOverflow="overflow"/>
                </a:tc>
                <a:tc>
                  <a:txBody>
                    <a:bodyPr/>
                    <a:lstStyle/>
                    <a:p>
                      <a:pPr algn="ctr" defTabSz="647700">
                        <a:defRPr>
                          <a:solidFill>
                            <a:srgbClr val="000000"/>
                          </a:solidFill>
                        </a:defRPr>
                      </a:pP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 acres -</a:t>
                      </a:r>
                      <a:r>
                        <a:rPr lang="en-IN"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Sep 22
6 acres</a:t>
                      </a:r>
                      <a:r>
                        <a:rPr lang="en-IN"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22 </a:t>
                      </a:r>
                      <a:endParaRPr lang="en-US"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defTabSz="647700">
                        <a:defRPr>
                          <a:solidFill>
                            <a:srgbClr val="000000"/>
                          </a:solidFill>
                        </a:defRPr>
                      </a:pP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8.17 acres- Mar 23</a:t>
                      </a:r>
                    </a:p>
                  </a:txBody>
                  <a:tcPr marL="50800" marR="50800" marT="50800" marB="50800" anchor="ctr" horzOverflow="overflow"/>
                </a:tc>
                <a:tc>
                  <a:txBody>
                    <a:bodyPr/>
                    <a:lstStyle/>
                    <a:p>
                      <a:pPr algn="ctr" defTabSz="647700">
                        <a:defRPr sz="4400"/>
                      </a:pPr>
                      <a:r>
                        <a:rPr lang="en-IN" b="0" i="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4.5 acre allotted in Sep 22. </a:t>
                      </a:r>
                    </a:p>
                    <a:p>
                      <a:pPr algn="ctr" defTabSz="647700">
                        <a:defRPr sz="4400"/>
                      </a:pPr>
                      <a:r>
                        <a:rPr lang="en-US" b="0" i="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a:t>
                      </a:r>
                      <a:r>
                        <a:rPr lang="en-US" b="0" i="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applications totaling 25.30 acres received</a:t>
                      </a:r>
                      <a:r>
                        <a:rPr lang="en-US"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172121">
                <a:tc>
                  <a:txBody>
                    <a:bodyPr/>
                    <a:lstStyle/>
                    <a:p>
                      <a:pPr algn="ctr" defTabSz="647700">
                        <a:defRPr>
                          <a:solidFill>
                            <a:srgbClr val="000000"/>
                          </a:solidFill>
                        </a:defRPr>
                      </a:pPr>
                      <a:r>
                        <a:rPr sz="44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just" defTabSz="647700">
                        <a:defRPr>
                          <a:solidFill>
                            <a:srgbClr val="000000"/>
                          </a:solidFill>
                        </a:defRPr>
                      </a:pP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Developing 72.50 acres of undeveloped areas</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(Rs.1400 lakhs – part 1)</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22 -</a:t>
                      </a:r>
                      <a:r>
                        <a:rPr lang="en-US"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a:t>
                      </a:r>
                      <a:r>
                        <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23</a:t>
                      </a:r>
                    </a:p>
                  </a:txBody>
                  <a:tcPr marL="50800" marR="50800" marT="50800" marB="50800" anchor="ctr" horzOverflow="overflow"/>
                </a:tc>
                <a:tc>
                  <a:txBody>
                    <a:bodyPr/>
                    <a:lstStyle/>
                    <a:p>
                      <a:pPr algn="just" defTabSz="647700">
                        <a:defRPr>
                          <a:solidFill>
                            <a:srgbClr val="000000"/>
                          </a:solidFill>
                        </a:defRPr>
                      </a:pPr>
                      <a:r>
                        <a:rPr lang="en-US"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M/s Credible Management appointed as PMC. Detailed estimate received. TS is expected to be obtained by mid March 23. </a:t>
                      </a:r>
                      <a:endParaRPr sz="44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733577">
                <a:tc>
                  <a:txBody>
                    <a:bodyPr/>
                    <a:lstStyle/>
                    <a:p>
                      <a:pPr algn="ctr" defTabSz="647700">
                        <a:defRPr>
                          <a:solidFill>
                            <a:srgbClr val="000000"/>
                          </a:solidFill>
                        </a:defRPr>
                      </a:pPr>
                      <a:r>
                        <a:rPr sz="44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allotable</a:t>
                      </a: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area out of 72.50 acres</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 acres -Mar 24
3</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a:t>
                      </a: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acres-Mar 25 
2</a:t>
                      </a:r>
                      <a:r>
                        <a:rPr lang="en-IN"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7.5</a:t>
                      </a:r>
                      <a:r>
                        <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acres-</a:t>
                      </a: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 26</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sz="4400"/>
                      </a:pP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332405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7. Policies for Ease of Doing Business (64 policies)"/>
          <p:cNvSpPr txBox="1">
            <a:spLocks noGrp="1"/>
          </p:cNvSpPr>
          <p:nvPr>
            <p:ph type="title"/>
          </p:nvPr>
        </p:nvSpPr>
        <p:spPr>
          <a:xfrm>
            <a:off x="1073150" y="82217"/>
            <a:ext cx="22237700" cy="1238130"/>
          </a:xfrm>
          <a:prstGeom prst="rect">
            <a:avLst/>
          </a:prstGeom>
        </p:spPr>
        <p:txBody>
          <a:bodyPr/>
          <a:lstStyle/>
          <a:p>
            <a:r>
              <a:rPr dirty="0"/>
              <a:t>7. </a:t>
            </a:r>
            <a:r>
              <a:rPr b="1" dirty="0">
                <a:latin typeface="Helvetica Neue"/>
                <a:ea typeface="Helvetica Neue"/>
                <a:cs typeface="Helvetica Neue"/>
                <a:sym typeface="Helvetica Neue"/>
              </a:rPr>
              <a:t>Policies </a:t>
            </a:r>
            <a:r>
              <a:rPr dirty="0"/>
              <a:t>for Ease of Doing Business</a:t>
            </a:r>
            <a:r>
              <a:rPr b="1" dirty="0">
                <a:latin typeface="Helvetica Neue"/>
                <a:ea typeface="Helvetica Neue"/>
                <a:cs typeface="Helvetica Neue"/>
                <a:sym typeface="Helvetica Neue"/>
              </a:rPr>
              <a:t> </a:t>
            </a:r>
            <a:r>
              <a:rPr dirty="0"/>
              <a:t>(</a:t>
            </a:r>
            <a:r>
              <a:rPr b="1" dirty="0">
                <a:latin typeface="Helvetica Neue"/>
                <a:ea typeface="Helvetica Neue"/>
                <a:cs typeface="Helvetica Neue"/>
                <a:sym typeface="Helvetica Neue"/>
              </a:rPr>
              <a:t>6</a:t>
            </a:r>
            <a:r>
              <a:rPr lang="en-US" b="1" dirty="0">
                <a:latin typeface="Helvetica Neue"/>
                <a:ea typeface="Helvetica Neue"/>
                <a:cs typeface="Helvetica Neue"/>
                <a:sym typeface="Helvetica Neue"/>
              </a:rPr>
              <a:t>8</a:t>
            </a:r>
            <a:r>
              <a:rPr b="1" dirty="0">
                <a:latin typeface="Helvetica Neue"/>
                <a:ea typeface="Helvetica Neue"/>
                <a:cs typeface="Helvetica Neue"/>
                <a:sym typeface="Helvetica Neue"/>
              </a:rPr>
              <a:t> </a:t>
            </a:r>
            <a:r>
              <a:rPr dirty="0"/>
              <a:t>policies)</a:t>
            </a:r>
          </a:p>
        </p:txBody>
      </p:sp>
      <p:graphicFrame>
        <p:nvGraphicFramePr>
          <p:cNvPr id="158" name="Table"/>
          <p:cNvGraphicFramePr/>
          <p:nvPr>
            <p:extLst>
              <p:ext uri="{D42A27DB-BD31-4B8C-83A1-F6EECF244321}">
                <p14:modId xmlns:p14="http://schemas.microsoft.com/office/powerpoint/2010/main" val="1029610442"/>
              </p:ext>
            </p:extLst>
          </p:nvPr>
        </p:nvGraphicFramePr>
        <p:xfrm>
          <a:off x="820340" y="1528398"/>
          <a:ext cx="22224998" cy="11622306"/>
        </p:xfrm>
        <a:graphic>
          <a:graphicData uri="http://schemas.openxmlformats.org/drawingml/2006/table">
            <a:tbl>
              <a:tblPr firstRow="1" firstCol="1">
                <a:tableStyleId>{EEE7283C-3CF3-47DC-8721-378D4A62B228}</a:tableStyleId>
              </a:tblPr>
              <a:tblGrid>
                <a:gridCol w="1535514">
                  <a:extLst>
                    <a:ext uri="{9D8B030D-6E8A-4147-A177-3AD203B41FA5}">
                      <a16:colId xmlns:a16="http://schemas.microsoft.com/office/drawing/2014/main" val="20000"/>
                    </a:ext>
                  </a:extLst>
                </a:gridCol>
                <a:gridCol w="6859974">
                  <a:extLst>
                    <a:ext uri="{9D8B030D-6E8A-4147-A177-3AD203B41FA5}">
                      <a16:colId xmlns:a16="http://schemas.microsoft.com/office/drawing/2014/main" val="20001"/>
                    </a:ext>
                  </a:extLst>
                </a:gridCol>
                <a:gridCol w="3930983">
                  <a:extLst>
                    <a:ext uri="{9D8B030D-6E8A-4147-A177-3AD203B41FA5}">
                      <a16:colId xmlns:a16="http://schemas.microsoft.com/office/drawing/2014/main" val="20002"/>
                    </a:ext>
                  </a:extLst>
                </a:gridCol>
                <a:gridCol w="2241176">
                  <a:extLst>
                    <a:ext uri="{9D8B030D-6E8A-4147-A177-3AD203B41FA5}">
                      <a16:colId xmlns:a16="http://schemas.microsoft.com/office/drawing/2014/main" val="20003"/>
                    </a:ext>
                  </a:extLst>
                </a:gridCol>
                <a:gridCol w="5291141">
                  <a:extLst>
                    <a:ext uri="{9D8B030D-6E8A-4147-A177-3AD203B41FA5}">
                      <a16:colId xmlns:a16="http://schemas.microsoft.com/office/drawing/2014/main" val="20004"/>
                    </a:ext>
                  </a:extLst>
                </a:gridCol>
                <a:gridCol w="2366210">
                  <a:extLst>
                    <a:ext uri="{9D8B030D-6E8A-4147-A177-3AD203B41FA5}">
                      <a16:colId xmlns:a16="http://schemas.microsoft.com/office/drawing/2014/main" val="20005"/>
                    </a:ext>
                  </a:extLst>
                </a:gridCol>
              </a:tblGrid>
              <a:tr h="1600658">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4800" dirty="0">
                          <a:solidFill>
                            <a:srgbClr val="FFFFFF"/>
                          </a:solidFill>
                        </a:rPr>
                        <a:t>Department</a:t>
                      </a:r>
                    </a:p>
                  </a:txBody>
                  <a:tcPr marL="50800" marR="50800" marT="50800" marB="50800" anchor="ctr" horzOverflow="overflow"/>
                </a:tc>
                <a:tc>
                  <a:txBody>
                    <a:bodyPr/>
                    <a:lstStyle/>
                    <a:p>
                      <a:pPr algn="ctr" defTabSz="647700">
                        <a:defRPr>
                          <a:solidFill>
                            <a:srgbClr val="000000"/>
                          </a:solidFill>
                        </a:defRPr>
                      </a:pPr>
                      <a:r>
                        <a:rPr sz="4800" dirty="0">
                          <a:solidFill>
                            <a:srgbClr val="FFFFFF"/>
                          </a:solidFill>
                        </a:rPr>
                        <a:t>No of Interventions</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tc>
                <a:tc>
                  <a:txBody>
                    <a:bodyPr/>
                    <a:lstStyle/>
                    <a:p>
                      <a:pPr algn="l" defTabSz="647700">
                        <a:defRPr sz="5000"/>
                      </a:pPr>
                      <a:endParaRPr sz="4800"/>
                    </a:p>
                  </a:txBody>
                  <a:tcPr marL="50800" marR="50800" marT="50800" marB="50800" anchor="ctr" horzOverflow="overflow"/>
                </a:tc>
                <a:tc>
                  <a:txBody>
                    <a:bodyPr/>
                    <a:lstStyle/>
                    <a:p>
                      <a:pPr algn="ctr" defTabSz="647700">
                        <a:defRPr sz="5000"/>
                      </a:pPr>
                      <a:endParaRPr sz="480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953625">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Agriculture Development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lang="en-US" sz="4800" dirty="0">
                          <a:solidFill>
                            <a:srgbClr val="444444"/>
                          </a:solidFill>
                        </a:rPr>
                        <a:t>10</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Industries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16</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094509">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Drugs Control/</a:t>
                      </a:r>
                      <a:r>
                        <a:rPr lang="en-US" sz="4800" dirty="0">
                          <a:solidFill>
                            <a:srgbClr val="444444"/>
                          </a:solidFill>
                        </a:rPr>
                        <a:t> </a:t>
                      </a:r>
                      <a:r>
                        <a:rPr sz="4800" dirty="0" err="1">
                          <a:solidFill>
                            <a:srgbClr val="444444"/>
                          </a:solidFill>
                        </a:rPr>
                        <a:t>Ayush</a:t>
                      </a:r>
                      <a:endParaRPr sz="48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1</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IT</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6</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906972">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Excise</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2</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KCZMA</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070998">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Factories and Boilers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3</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Labour and Skills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195961">
                <a:tc>
                  <a:txBody>
                    <a:bodyPr/>
                    <a:lstStyle/>
                    <a:p>
                      <a:pPr algn="ctr" defTabSz="647700">
                        <a:defRPr>
                          <a:solidFill>
                            <a:srgbClr val="000000"/>
                          </a:solidFill>
                        </a:defRPr>
                      </a:pPr>
                      <a:r>
                        <a:rPr sz="480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Fire &amp; Rescue </a:t>
                      </a:r>
                    </a:p>
                  </a:txBody>
                  <a:tcPr marL="50800" marR="50800" marT="50800" marB="50800" anchor="ctr" horzOverflow="overflow"/>
                </a:tc>
                <a:tc>
                  <a:txBody>
                    <a:bodyPr/>
                    <a:lstStyle/>
                    <a:p>
                      <a:pPr algn="ctr" defTabSz="647700">
                        <a:defRPr>
                          <a:solidFill>
                            <a:srgbClr val="000000"/>
                          </a:solidFill>
                        </a:defRPr>
                      </a:pPr>
                      <a:r>
                        <a:rPr lang="en-US" sz="4800" dirty="0">
                          <a:solidFill>
                            <a:srgbClr val="444444"/>
                          </a:solidFill>
                        </a:rPr>
                        <a:t>2</a:t>
                      </a:r>
                      <a:endParaRPr sz="48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4</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LSGD</a:t>
                      </a:r>
                    </a:p>
                  </a:txBody>
                  <a:tcPr marL="50800" marR="50800" marT="50800" marB="50800" anchor="ctr" horzOverflow="overflow"/>
                </a:tc>
                <a:tc>
                  <a:txBody>
                    <a:bodyPr/>
                    <a:lstStyle/>
                    <a:p>
                      <a:pPr algn="ctr" defTabSz="647700">
                        <a:defRPr>
                          <a:solidFill>
                            <a:srgbClr val="000000"/>
                          </a:solidFill>
                        </a:defRPr>
                      </a:pPr>
                      <a:r>
                        <a:rPr lang="en-US" sz="4800" dirty="0">
                          <a:solidFill>
                            <a:srgbClr val="444444"/>
                          </a:solidFill>
                        </a:rPr>
                        <a:t>8</a:t>
                      </a:r>
                      <a:endParaRPr sz="48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1167729">
                <a:tc>
                  <a:txBody>
                    <a:bodyPr/>
                    <a:lstStyle/>
                    <a:p>
                      <a:pPr algn="ctr" defTabSz="647700">
                        <a:defRPr>
                          <a:solidFill>
                            <a:srgbClr val="000000"/>
                          </a:solidFill>
                        </a:defRPr>
                      </a:pPr>
                      <a:r>
                        <a:rPr sz="48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Forest &amp; Wildlife</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5</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Mining &amp; Geology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6"/>
                  </a:ext>
                </a:extLst>
              </a:tr>
              <a:tr h="1156066">
                <a:tc>
                  <a:txBody>
                    <a:bodyPr/>
                    <a:lstStyle/>
                    <a:p>
                      <a:pPr algn="ctr" defTabSz="647700">
                        <a:defRPr>
                          <a:solidFill>
                            <a:srgbClr val="000000"/>
                          </a:solidFill>
                        </a:defRPr>
                      </a:pPr>
                      <a:r>
                        <a:rPr sz="48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General</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8</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6</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800" dirty="0">
                          <a:solidFill>
                            <a:srgbClr val="444444"/>
                          </a:solidFill>
                        </a:rPr>
                        <a:t>KS</a:t>
                      </a:r>
                      <a:r>
                        <a:rPr sz="4800" dirty="0">
                          <a:solidFill>
                            <a:srgbClr val="444444"/>
                          </a:solidFill>
                        </a:rPr>
                        <a:t>PCB</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7"/>
                  </a:ext>
                </a:extLst>
              </a:tr>
              <a:tr h="1237894">
                <a:tc>
                  <a:txBody>
                    <a:bodyPr/>
                    <a:lstStyle/>
                    <a:p>
                      <a:pPr algn="ctr" defTabSz="647700">
                        <a:defRPr>
                          <a:solidFill>
                            <a:srgbClr val="000000"/>
                          </a:solidFill>
                        </a:defRPr>
                      </a:pPr>
                      <a:r>
                        <a:rPr sz="4800">
                          <a:solidFill>
                            <a:srgbClr val="444444"/>
                          </a:solidFill>
                        </a:rPr>
                        <a:t>8</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Health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a:t>
                      </a:r>
                      <a:r>
                        <a:rPr lang="en-US" sz="4800" dirty="0">
                          <a:solidFill>
                            <a:srgbClr val="444444"/>
                          </a:solidFill>
                        </a:rPr>
                        <a:t>7</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Tourism</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6</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8"/>
                  </a:ext>
                </a:extLst>
              </a:tr>
              <a:tr h="1237894">
                <a:tc>
                  <a:txBody>
                    <a:bodyPr/>
                    <a:lstStyle/>
                    <a:p>
                      <a:pPr algn="ctr" defTabSz="647700">
                        <a:defRPr>
                          <a:solidFill>
                            <a:srgbClr val="000000"/>
                          </a:solidFill>
                        </a:defRPr>
                      </a:pPr>
                      <a:r>
                        <a:rPr lang="en-US" sz="4800" dirty="0">
                          <a:solidFill>
                            <a:srgbClr val="444444"/>
                          </a:solidFill>
                        </a:rPr>
                        <a:t>9</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800" dirty="0">
                          <a:solidFill>
                            <a:srgbClr val="444444"/>
                          </a:solidFill>
                        </a:rPr>
                        <a:t>FSSAI</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800" dirty="0">
                          <a:solidFill>
                            <a:srgbClr val="444444"/>
                          </a:solidFill>
                        </a:rPr>
                        <a:t>1</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800" dirty="0">
                          <a:solidFill>
                            <a:srgbClr val="444444"/>
                          </a:solidFill>
                        </a:rPr>
                        <a:t>18</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800" dirty="0">
                          <a:solidFill>
                            <a:srgbClr val="444444"/>
                          </a:solidFill>
                        </a:rPr>
                        <a:t>Irrigation</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800" dirty="0">
                          <a:solidFill>
                            <a:srgbClr val="444444"/>
                          </a:solidFill>
                        </a:rPr>
                        <a:t>1</a:t>
                      </a:r>
                      <a:endParaRPr sz="4800" dirty="0">
                        <a:solidFill>
                          <a:srgbClr val="444444"/>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896886496"/>
                  </a:ext>
                </a:extLst>
              </a:tr>
            </a:tbl>
          </a:graphicData>
        </a:graphic>
      </p:graphicFrame>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IGC Kannur - Action Plan for 2022 - 23"/>
          <p:cNvSpPr txBox="1">
            <a:spLocks noGrp="1"/>
          </p:cNvSpPr>
          <p:nvPr>
            <p:ph type="title"/>
          </p:nvPr>
        </p:nvSpPr>
        <p:spPr>
          <a:xfrm>
            <a:off x="1066800" y="469900"/>
            <a:ext cx="22237700" cy="1188779"/>
          </a:xfrm>
          <a:prstGeom prst="rect">
            <a:avLst/>
          </a:prstGeom>
        </p:spPr>
        <p:txBody>
          <a:bodyPr/>
          <a:lstStyle/>
          <a:p>
            <a:r>
              <a:rPr b="1" dirty="0">
                <a:latin typeface="Helvetica Neue"/>
                <a:ea typeface="Helvetica Neue"/>
                <a:cs typeface="Helvetica Neue"/>
                <a:sym typeface="Helvetica Neue"/>
              </a:rPr>
              <a:t>IGC Kannur</a:t>
            </a:r>
            <a:r>
              <a:rPr dirty="0"/>
              <a:t> - Action Plan for 2022 - 23 </a:t>
            </a:r>
          </a:p>
        </p:txBody>
      </p:sp>
      <p:graphicFrame>
        <p:nvGraphicFramePr>
          <p:cNvPr id="355" name="Table"/>
          <p:cNvGraphicFramePr/>
          <p:nvPr/>
        </p:nvGraphicFramePr>
        <p:xfrm>
          <a:off x="0" y="1871331"/>
          <a:ext cx="23957279" cy="11147538"/>
        </p:xfrm>
        <a:graphic>
          <a:graphicData uri="http://schemas.openxmlformats.org/drawingml/2006/table">
            <a:tbl>
              <a:tblPr firstRow="1" firstCol="1">
                <a:tableStyleId>{EEE7283C-3CF3-47DC-8721-378D4A62B228}</a:tableStyleId>
              </a:tblPr>
              <a:tblGrid>
                <a:gridCol w="1078930">
                  <a:extLst>
                    <a:ext uri="{9D8B030D-6E8A-4147-A177-3AD203B41FA5}">
                      <a16:colId xmlns:a16="http://schemas.microsoft.com/office/drawing/2014/main" val="20000"/>
                    </a:ext>
                  </a:extLst>
                </a:gridCol>
                <a:gridCol w="7065610">
                  <a:extLst>
                    <a:ext uri="{9D8B030D-6E8A-4147-A177-3AD203B41FA5}">
                      <a16:colId xmlns:a16="http://schemas.microsoft.com/office/drawing/2014/main" val="20001"/>
                    </a:ext>
                  </a:extLst>
                </a:gridCol>
                <a:gridCol w="4890976">
                  <a:extLst>
                    <a:ext uri="{9D8B030D-6E8A-4147-A177-3AD203B41FA5}">
                      <a16:colId xmlns:a16="http://schemas.microsoft.com/office/drawing/2014/main" val="20002"/>
                    </a:ext>
                  </a:extLst>
                </a:gridCol>
                <a:gridCol w="10921763">
                  <a:extLst>
                    <a:ext uri="{9D8B030D-6E8A-4147-A177-3AD203B41FA5}">
                      <a16:colId xmlns:a16="http://schemas.microsoft.com/office/drawing/2014/main" val="20003"/>
                    </a:ext>
                  </a:extLst>
                </a:gridCol>
              </a:tblGrid>
              <a:tr h="1557669">
                <a:tc>
                  <a:txBody>
                    <a:bodyPr/>
                    <a:lstStyle/>
                    <a:p>
                      <a:pPr algn="ctr" defTabSz="647700">
                        <a:defRPr>
                          <a:solidFill>
                            <a:srgbClr val="000000"/>
                          </a:solidFill>
                        </a:defRPr>
                      </a:pPr>
                      <a:r>
                        <a:rPr sz="44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5689931">
                <a:tc>
                  <a:txBody>
                    <a:bodyPr/>
                    <a:lstStyle/>
                    <a:p>
                      <a:pPr algn="ctr" defTabSz="647700">
                        <a:defRPr>
                          <a:solidFill>
                            <a:srgbClr val="000000"/>
                          </a:solidFill>
                        </a:defRPr>
                      </a:pPr>
                      <a:r>
                        <a:rPr sz="4000" dirty="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4</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52</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891Sq.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uilt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up space</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4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20,000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Sep 23
20,000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Mar 24
12,891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Jun 24</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Separate entrance to SDF building to be constructed.</a:t>
                      </a:r>
                      <a:endPar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PMC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(Structures India @ 6 %)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already appointed</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design finalized. Estimates being prepared. </a:t>
                      </a:r>
                    </a:p>
                    <a:p>
                      <a:pPr algn="just" defTabSz="647700">
                        <a:defRPr>
                          <a:solidFill>
                            <a:srgbClr val="000000"/>
                          </a:solidFill>
                        </a:defRPr>
                      </a:pPr>
                      <a:endPar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Meeting in the presence of PS (Industries) conducted with M/s </a:t>
                      </a:r>
                      <a:r>
                        <a:rPr lang="en-US" sz="4000" baseline="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Maryan</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apparels on 20</a:t>
                      </a:r>
                      <a:r>
                        <a:rPr lang="en-US" sz="4000" baseline="30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December 2022</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899938">
                <a:tc>
                  <a:txBody>
                    <a:bodyPr/>
                    <a:lstStyle/>
                    <a:p>
                      <a:pPr algn="ctr" defTabSz="647700">
                        <a:defRPr>
                          <a:solidFill>
                            <a:srgbClr val="000000"/>
                          </a:solidFill>
                        </a:defRPr>
                      </a:pPr>
                      <a:r>
                        <a:rPr sz="4000">
                          <a:solidFill>
                            <a:srgbClr val="444444"/>
                          </a:solidFill>
                          <a:latin typeface="Arial Unicode MS" panose="020B0604020202020204" pitchFamily="34" charset="-128"/>
                          <a:ea typeface="Arial Unicode MS" panose="020B0604020202020204" pitchFamily="34" charset="-128"/>
                          <a:cs typeface="Arial Unicode MS" panose="020B0604020202020204" pitchFamily="34" charset="-128"/>
                        </a:rPr>
                        <a:t>5</a:t>
                      </a:r>
                    </a:p>
                  </a:txBody>
                  <a:tcPr marL="50800" marR="50800" marT="50800" marB="50800" anchor="ctr" horzOverflow="overflow"/>
                </a:tc>
                <a:tc>
                  <a:txBody>
                    <a:bodyPr/>
                    <a:lstStyle/>
                    <a:p>
                      <a:pPr algn="l"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Dedicated Water Supply line (2KM) by KWA worth 1.34 crore</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Oct 22-Sep 23</a:t>
                      </a:r>
                    </a:p>
                  </a:txBody>
                  <a:tcPr marL="50800" marR="50800" marT="50800" marB="50800" anchor="ctr" horzOverflow="overflow"/>
                </a:tc>
                <a:tc>
                  <a:txBody>
                    <a:bodyPr/>
                    <a:lstStyle/>
                    <a:p>
                      <a:pPr algn="just" defTabSz="647700">
                        <a:defRPr>
                          <a:solidFill>
                            <a:srgbClr val="000000"/>
                          </a:solidFill>
                        </a:defRPr>
                      </a:pP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Fund transfer submitted to treasury account of KWA. </a:t>
                      </a:r>
                    </a:p>
                    <a:p>
                      <a:pPr algn="just" defTabSz="647700">
                        <a:defRPr>
                          <a:solidFill>
                            <a:srgbClr val="000000"/>
                          </a:solidFill>
                        </a:defRPr>
                      </a:pPr>
                      <a:endPar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KWA is also revising the estimate to combine the work of water supply line to hostel facility. Revised estimate expected by end of Feb 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38636327"/>
      </p:ext>
    </p:extLst>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IGC Kannur - Action Plan for 2022 - 23"/>
          <p:cNvSpPr txBox="1">
            <a:spLocks noGrp="1"/>
          </p:cNvSpPr>
          <p:nvPr>
            <p:ph type="title"/>
          </p:nvPr>
        </p:nvSpPr>
        <p:spPr>
          <a:prstGeom prst="rect">
            <a:avLst/>
          </a:prstGeom>
        </p:spPr>
        <p:txBody>
          <a:bodyPr/>
          <a:lstStyle/>
          <a:p>
            <a:r>
              <a:rPr b="1">
                <a:latin typeface="Helvetica Neue"/>
                <a:ea typeface="Helvetica Neue"/>
                <a:cs typeface="Helvetica Neue"/>
                <a:sym typeface="Helvetica Neue"/>
              </a:rPr>
              <a:t>IGC Kannur</a:t>
            </a:r>
            <a:r>
              <a:t> - Action Plan for 2022 - 23 </a:t>
            </a:r>
          </a:p>
        </p:txBody>
      </p:sp>
      <p:graphicFrame>
        <p:nvGraphicFramePr>
          <p:cNvPr id="355" name="Table"/>
          <p:cNvGraphicFramePr/>
          <p:nvPr/>
        </p:nvGraphicFramePr>
        <p:xfrm>
          <a:off x="531628" y="3168502"/>
          <a:ext cx="23580703" cy="9760689"/>
        </p:xfrm>
        <a:graphic>
          <a:graphicData uri="http://schemas.openxmlformats.org/drawingml/2006/table">
            <a:tbl>
              <a:tblPr firstRow="1" firstCol="1">
                <a:tableStyleId>{EEE7283C-3CF3-47DC-8721-378D4A62B228}</a:tableStyleId>
              </a:tblPr>
              <a:tblGrid>
                <a:gridCol w="1061971">
                  <a:extLst>
                    <a:ext uri="{9D8B030D-6E8A-4147-A177-3AD203B41FA5}">
                      <a16:colId xmlns:a16="http://schemas.microsoft.com/office/drawing/2014/main" val="20000"/>
                    </a:ext>
                  </a:extLst>
                </a:gridCol>
                <a:gridCol w="9133813">
                  <a:extLst>
                    <a:ext uri="{9D8B030D-6E8A-4147-A177-3AD203B41FA5}">
                      <a16:colId xmlns:a16="http://schemas.microsoft.com/office/drawing/2014/main" val="20001"/>
                    </a:ext>
                  </a:extLst>
                </a:gridCol>
                <a:gridCol w="5868278">
                  <a:extLst>
                    <a:ext uri="{9D8B030D-6E8A-4147-A177-3AD203B41FA5}">
                      <a16:colId xmlns:a16="http://schemas.microsoft.com/office/drawing/2014/main" val="20002"/>
                    </a:ext>
                  </a:extLst>
                </a:gridCol>
                <a:gridCol w="7516641">
                  <a:extLst>
                    <a:ext uri="{9D8B030D-6E8A-4147-A177-3AD203B41FA5}">
                      <a16:colId xmlns:a16="http://schemas.microsoft.com/office/drawing/2014/main" val="20003"/>
                    </a:ext>
                  </a:extLst>
                </a:gridCol>
              </a:tblGrid>
              <a:tr h="2296482">
                <a:tc>
                  <a:txBody>
                    <a:bodyPr/>
                    <a:lstStyle/>
                    <a:p>
                      <a:pPr algn="ctr" defTabSz="647700">
                        <a:defRPr>
                          <a:solidFill>
                            <a:srgbClr val="000000"/>
                          </a:solidFill>
                        </a:defRPr>
                      </a:pPr>
                      <a:r>
                        <a:rPr sz="44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7464207">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Reconstruction of Internal Roads</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(Rs.370 lakhs &amp; Mr.</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4000" baseline="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Ahammed</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4000" baseline="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Haris</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 -C</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ontractor)</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June 22- </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started</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but delayed</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due to incessant rain, 4 months delay and completion expected in March 2023</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defTabSz="647700">
                        <a:defRPr>
                          <a:solidFill>
                            <a:srgbClr val="000000"/>
                          </a:solidFill>
                        </a:defRPr>
                      </a:pPr>
                      <a:endPar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40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Rectification works w.r.t v</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ariations in GSB thickness </a:t>
                      </a:r>
                      <a:r>
                        <a:rPr lang="en-US" sz="40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completed. Reworked area of initial 750m reported to CTE on 03/02/23, for laying WMM. The balance area being completed in half portions.</a:t>
                      </a:r>
                      <a:endPar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27775406"/>
      </p:ext>
    </p:extLst>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4. IGC Kozhikode (Year: 2010; Total Land area: 310.71 acres)"/>
          <p:cNvSpPr txBox="1">
            <a:spLocks noGrp="1"/>
          </p:cNvSpPr>
          <p:nvPr>
            <p:ph type="title"/>
          </p:nvPr>
        </p:nvSpPr>
        <p:spPr>
          <a:prstGeom prst="rect">
            <a:avLst/>
          </a:prstGeom>
        </p:spPr>
        <p:txBody>
          <a:bodyPr/>
          <a:lstStyle/>
          <a:p>
            <a:r>
              <a:rPr lang="en-IN" dirty="0"/>
              <a:t>4</a:t>
            </a:r>
            <a:r>
              <a:rPr dirty="0"/>
              <a:t>. </a:t>
            </a:r>
            <a:r>
              <a:rPr b="1" dirty="0">
                <a:latin typeface="Helvetica Neue"/>
                <a:ea typeface="Helvetica Neue"/>
                <a:cs typeface="Helvetica Neue"/>
                <a:sym typeface="Helvetica Neue"/>
              </a:rPr>
              <a:t>IGC Kozhikode</a:t>
            </a:r>
            <a:r>
              <a:rPr dirty="0"/>
              <a:t> (Year: </a:t>
            </a:r>
            <a:r>
              <a:rPr dirty="0">
                <a:solidFill>
                  <a:schemeClr val="tx1"/>
                </a:solidFill>
              </a:rPr>
              <a:t>2010; Total Land area: </a:t>
            </a:r>
            <a:r>
              <a:rPr b="1" dirty="0">
                <a:solidFill>
                  <a:schemeClr val="tx1"/>
                </a:solidFill>
                <a:latin typeface="Helvetica Neue"/>
                <a:ea typeface="Helvetica Neue"/>
                <a:cs typeface="Helvetica Neue"/>
                <a:sym typeface="Helvetica Neue"/>
              </a:rPr>
              <a:t>310.71 acres</a:t>
            </a:r>
            <a:r>
              <a:rPr dirty="0"/>
              <a:t>)</a:t>
            </a:r>
          </a:p>
        </p:txBody>
      </p:sp>
      <p:sp>
        <p:nvSpPr>
          <p:cNvPr id="358" name="159.25 acres developed.…"/>
          <p:cNvSpPr txBox="1">
            <a:spLocks noGrp="1"/>
          </p:cNvSpPr>
          <p:nvPr>
            <p:ph type="body" idx="1"/>
          </p:nvPr>
        </p:nvSpPr>
        <p:spPr>
          <a:prstGeom prst="rect">
            <a:avLst/>
          </a:prstGeom>
        </p:spPr>
        <p:txBody>
          <a:bodyPr>
            <a:normAutofit/>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159.25 acres developed. </a:t>
            </a:r>
          </a:p>
          <a:p>
            <a:pPr algn="just"/>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developed land is 121.7</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this,117.19 acres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82 units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(2889 employment). </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Balance  4.51 acres to be allotted</a:t>
            </a:r>
          </a:p>
          <a:p>
            <a:pPr marL="0" indent="0" algn="just">
              <a:buSzTx/>
              <a:buFontTx/>
              <a:buNone/>
            </a:pP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SDF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(One four</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&amp; two</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three storied building with total area of 99,927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84,612 sq. ft.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llotted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to 10 units (210 employment)</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10,625 sq. Ft.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o be allotted</a:t>
            </a:r>
          </a:p>
        </p:txBody>
      </p:sp>
    </p:spTree>
    <p:extLst>
      <p:ext uri="{BB962C8B-B14F-4D97-AF65-F5344CB8AC3E}">
        <p14:creationId xmlns:p14="http://schemas.microsoft.com/office/powerpoint/2010/main" val="3295823982"/>
      </p:ext>
    </p:extLst>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IGC Kozhikode - Action Plan for 2022 - 23"/>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IGC Kozhikode </a:t>
            </a:r>
            <a:r>
              <a:rPr dirty="0"/>
              <a:t>- Action Plan for 2022 - 23 </a:t>
            </a:r>
          </a:p>
        </p:txBody>
      </p:sp>
      <p:graphicFrame>
        <p:nvGraphicFramePr>
          <p:cNvPr id="361" name="Table"/>
          <p:cNvGraphicFramePr/>
          <p:nvPr/>
        </p:nvGraphicFramePr>
        <p:xfrm>
          <a:off x="318978" y="469901"/>
          <a:ext cx="23731870" cy="12822180"/>
        </p:xfrm>
        <a:graphic>
          <a:graphicData uri="http://schemas.openxmlformats.org/drawingml/2006/table">
            <a:tbl>
              <a:tblPr firstRow="1" firstCol="1">
                <a:tableStyleId>{EEE7283C-3CF3-47DC-8721-378D4A62B228}</a:tableStyleId>
              </a:tblPr>
              <a:tblGrid>
                <a:gridCol w="1008751">
                  <a:extLst>
                    <a:ext uri="{9D8B030D-6E8A-4147-A177-3AD203B41FA5}">
                      <a16:colId xmlns:a16="http://schemas.microsoft.com/office/drawing/2014/main" val="20000"/>
                    </a:ext>
                  </a:extLst>
                </a:gridCol>
                <a:gridCol w="9318258">
                  <a:extLst>
                    <a:ext uri="{9D8B030D-6E8A-4147-A177-3AD203B41FA5}">
                      <a16:colId xmlns:a16="http://schemas.microsoft.com/office/drawing/2014/main" val="20001"/>
                    </a:ext>
                  </a:extLst>
                </a:gridCol>
                <a:gridCol w="5851972">
                  <a:extLst>
                    <a:ext uri="{9D8B030D-6E8A-4147-A177-3AD203B41FA5}">
                      <a16:colId xmlns:a16="http://schemas.microsoft.com/office/drawing/2014/main" val="20002"/>
                    </a:ext>
                  </a:extLst>
                </a:gridCol>
                <a:gridCol w="7552889">
                  <a:extLst>
                    <a:ext uri="{9D8B030D-6E8A-4147-A177-3AD203B41FA5}">
                      <a16:colId xmlns:a16="http://schemas.microsoft.com/office/drawing/2014/main" val="20003"/>
                    </a:ext>
                  </a:extLst>
                </a:gridCol>
              </a:tblGrid>
              <a:tr h="2427725">
                <a:tc>
                  <a:txBody>
                    <a:bodyPr/>
                    <a:lstStyle/>
                    <a:p>
                      <a:pPr algn="ctr" defTabSz="647700">
                        <a:defRPr>
                          <a:solidFill>
                            <a:srgbClr val="000000"/>
                          </a:solidFill>
                        </a:defRPr>
                      </a:pPr>
                      <a:r>
                        <a:rPr sz="43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3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3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300" dirty="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932420">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4.51 acres of already developed, but not allotted area</a:t>
                      </a:r>
                    </a:p>
                  </a:txBody>
                  <a:tcPr marL="50800" marR="50800" marT="50800" marB="50800" anchor="ctr" horzOverflow="overflow"/>
                </a:tc>
                <a:tc>
                  <a:txBody>
                    <a:bodyPr/>
                    <a:lstStyle/>
                    <a:p>
                      <a:pPr algn="just"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2.14 acres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Nov</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2.37 acres</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March 23
</a:t>
                      </a:r>
                      <a:endPar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0.59 acres allotted in Oct</a:t>
                      </a:r>
                      <a:r>
                        <a:rPr lang="en-US" sz="40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1.55 acres can be allotted by Feb 23. (1 application for 0.85 acres being placed in next LAC and other 2 applications by the month end</a:t>
                      </a:r>
                      <a:r>
                        <a:rPr lang="en-US" sz="40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2.37 acres comes under low-lying /dispute land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235232">
                <a:tc>
                  <a:txBody>
                    <a:bodyPr/>
                    <a:lstStyle/>
                    <a:p>
                      <a:pPr algn="ctr" defTabSz="647700">
                        <a:defRPr>
                          <a:solidFill>
                            <a:srgbClr val="000000"/>
                          </a:solidFill>
                        </a:defRPr>
                      </a:pPr>
                      <a:r>
                        <a:rPr sz="4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10,625 Sq. Ft. Built</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up space, </a:t>
                      </a:r>
                    </a:p>
                  </a:txBody>
                  <a:tcPr marL="50800" marR="50800" marT="50800" marB="50800" anchor="ctr" horzOverflow="overflow"/>
                </a:tc>
                <a:tc>
                  <a:txBody>
                    <a:bodyPr/>
                    <a:lstStyle/>
                    <a:p>
                      <a:pPr algn="just"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10,625 </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Oct to Dec 22</a:t>
                      </a:r>
                    </a:p>
                  </a:txBody>
                  <a:tcPr marL="50800" marR="50800" marT="50800" marB="50800" anchor="ctr" horzOverflow="overflow"/>
                </a:tc>
                <a:tc>
                  <a:txBody>
                    <a:bodyPr/>
                    <a:lstStyle/>
                    <a:p>
                      <a:pPr algn="just" defTabSz="647700">
                        <a:defRPr>
                          <a:solidFill>
                            <a:srgbClr val="000000"/>
                          </a:solidFill>
                        </a:defRPr>
                      </a:pP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10,625 Sq. Ft. has been allotted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3180823">
                <a:tc>
                  <a:txBody>
                    <a:bodyPr/>
                    <a:lstStyle/>
                    <a:p>
                      <a:pPr algn="ctr" defTabSz="647700">
                        <a:defRPr>
                          <a:solidFill>
                            <a:srgbClr val="000000"/>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Allotting 29,383 sq. ft to CFTI</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endPar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Government has directed that the loss in revenue may be made up from plan funds for the year 2023-2024. </a:t>
                      </a:r>
                      <a:endPar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435193525"/>
                  </a:ext>
                </a:extLst>
              </a:tr>
            </a:tbl>
          </a:graphicData>
        </a:graphic>
      </p:graphicFrame>
    </p:spTree>
    <p:extLst>
      <p:ext uri="{BB962C8B-B14F-4D97-AF65-F5344CB8AC3E}">
        <p14:creationId xmlns:p14="http://schemas.microsoft.com/office/powerpoint/2010/main" val="4084349258"/>
      </p:ext>
    </p:extLst>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IGC Kozhikode - Action Plan for 2022 - 23"/>
          <p:cNvSpPr txBox="1">
            <a:spLocks noGrp="1"/>
          </p:cNvSpPr>
          <p:nvPr>
            <p:ph type="title"/>
          </p:nvPr>
        </p:nvSpPr>
        <p:spPr>
          <a:xfrm>
            <a:off x="1066800" y="469900"/>
            <a:ext cx="22237700" cy="1124984"/>
          </a:xfrm>
          <a:prstGeom prst="rect">
            <a:avLst/>
          </a:prstGeom>
        </p:spPr>
        <p:txBody>
          <a:bodyPr/>
          <a:lstStyle/>
          <a:p>
            <a:r>
              <a:rPr b="1" dirty="0">
                <a:latin typeface="Helvetica Neue"/>
                <a:ea typeface="Helvetica Neue"/>
                <a:cs typeface="Helvetica Neue"/>
                <a:sym typeface="Helvetica Neue"/>
              </a:rPr>
              <a:t>IGC Kozhikode </a:t>
            </a:r>
            <a:r>
              <a:rPr dirty="0"/>
              <a:t>- Action Plan for 2022 - 23 </a:t>
            </a:r>
          </a:p>
        </p:txBody>
      </p:sp>
      <p:graphicFrame>
        <p:nvGraphicFramePr>
          <p:cNvPr id="364" name="Table"/>
          <p:cNvGraphicFramePr/>
          <p:nvPr/>
        </p:nvGraphicFramePr>
        <p:xfrm>
          <a:off x="0" y="1807535"/>
          <a:ext cx="24384000" cy="12412302"/>
        </p:xfrm>
        <a:graphic>
          <a:graphicData uri="http://schemas.openxmlformats.org/drawingml/2006/table">
            <a:tbl>
              <a:tblPr firstRow="1" firstCol="1">
                <a:tableStyleId>{EEE7283C-3CF3-47DC-8721-378D4A62B228}</a:tableStyleId>
              </a:tblPr>
              <a:tblGrid>
                <a:gridCol w="1057901">
                  <a:extLst>
                    <a:ext uri="{9D8B030D-6E8A-4147-A177-3AD203B41FA5}">
                      <a16:colId xmlns:a16="http://schemas.microsoft.com/office/drawing/2014/main" val="20000"/>
                    </a:ext>
                  </a:extLst>
                </a:gridCol>
                <a:gridCol w="7784233">
                  <a:extLst>
                    <a:ext uri="{9D8B030D-6E8A-4147-A177-3AD203B41FA5}">
                      <a16:colId xmlns:a16="http://schemas.microsoft.com/office/drawing/2014/main" val="20001"/>
                    </a:ext>
                  </a:extLst>
                </a:gridCol>
                <a:gridCol w="8276898">
                  <a:extLst>
                    <a:ext uri="{9D8B030D-6E8A-4147-A177-3AD203B41FA5}">
                      <a16:colId xmlns:a16="http://schemas.microsoft.com/office/drawing/2014/main" val="20002"/>
                    </a:ext>
                  </a:extLst>
                </a:gridCol>
                <a:gridCol w="7264968">
                  <a:extLst>
                    <a:ext uri="{9D8B030D-6E8A-4147-A177-3AD203B41FA5}">
                      <a16:colId xmlns:a16="http://schemas.microsoft.com/office/drawing/2014/main" val="20003"/>
                    </a:ext>
                  </a:extLst>
                </a:gridCol>
              </a:tblGrid>
              <a:tr h="1444000">
                <a:tc>
                  <a:txBody>
                    <a:bodyPr/>
                    <a:lstStyle/>
                    <a:p>
                      <a:pPr algn="ctr" defTabSz="647700">
                        <a:defRPr>
                          <a:solidFill>
                            <a:srgbClr val="000000"/>
                          </a:solidFill>
                        </a:defRPr>
                      </a:pPr>
                      <a:r>
                        <a:rPr sz="4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0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443384">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Dedicated Water Supply line (2KM) by KWA worth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10 crores expected</a:t>
                      </a:r>
                    </a:p>
                  </a:txBody>
                  <a:tcPr marL="50800" marR="50800" marT="50800" marB="50800" anchor="ctr" horzOverflow="overflow"/>
                </a:tc>
                <a:tc>
                  <a:txBody>
                    <a:bodyPr/>
                    <a:lstStyle/>
                    <a:p>
                      <a:pPr algn="ctr" defTabSz="647700">
                        <a:defRPr>
                          <a:solidFill>
                            <a:srgbClr val="000000"/>
                          </a:solidFill>
                        </a:defRPr>
                      </a:pPr>
                      <a:r>
                        <a:rPr lang="en-IN"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Estimate by KWA   –</a:t>
                      </a:r>
                      <a:r>
                        <a:rPr lang="en-IN" sz="40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 22</a:t>
                      </a:r>
                    </a:p>
                    <a:p>
                      <a:pPr algn="ctr" defTabSz="647700">
                        <a:defRPr>
                          <a:solidFill>
                            <a:srgbClr val="000000"/>
                          </a:solidFill>
                        </a:defRPr>
                      </a:pP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Amount to be paid  – June 23</a:t>
                      </a:r>
                    </a:p>
                    <a:p>
                      <a:pPr algn="ctr" defTabSz="647700">
                        <a:defRPr>
                          <a:solidFill>
                            <a:srgbClr val="000000"/>
                          </a:solidFill>
                        </a:defRPr>
                      </a:pP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Completion date     – June 24</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KWA </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submitted an estimate of Rs.16.50 Crores</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for the work. </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Estimate is being checked</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for further discussion with KWA</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3591212">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Internal Road,</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Drainages, Rainwater harvesting ponds and water supply lines in 160 acres worth 13.53 </a:t>
                      </a:r>
                      <a:r>
                        <a:rPr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cr</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(Contractor – Mr. </a:t>
                      </a:r>
                      <a:r>
                        <a:rPr lang="en-IN"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Ahammed</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40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Haris</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April 22- April 23</a:t>
                      </a: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progressing at site, but road work is delayed due to incessant rain. Hence delay of 2 months expected</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(June 23)</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3933706">
                <a:tc>
                  <a:txBody>
                    <a:bodyPr/>
                    <a:lstStyle/>
                    <a:p>
                      <a:pPr algn="ctr" defTabSz="647700">
                        <a:defRPr>
                          <a:solidFill>
                            <a:srgbClr val="000000"/>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40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DPR of remaining 5.5 acres of land</a:t>
                      </a:r>
                      <a:endParaRPr sz="4000" strike="noStrik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0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Jan 2023</a:t>
                      </a:r>
                      <a:endParaRPr sz="40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40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Decided to allot the land to takers.</a:t>
                      </a:r>
                      <a:endParaRPr sz="4000" strike="noStrike"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3153044580"/>
                  </a:ext>
                </a:extLst>
              </a:tr>
            </a:tbl>
          </a:graphicData>
        </a:graphic>
      </p:graphicFrame>
    </p:spTree>
    <p:extLst>
      <p:ext uri="{BB962C8B-B14F-4D97-AF65-F5344CB8AC3E}">
        <p14:creationId xmlns:p14="http://schemas.microsoft.com/office/powerpoint/2010/main" val="524981158"/>
      </p:ext>
    </p:extLst>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7. Investment Zone Palakkad (Year 2013; Total Land area: 34.05 acres)"/>
          <p:cNvSpPr txBox="1">
            <a:spLocks noGrp="1"/>
          </p:cNvSpPr>
          <p:nvPr>
            <p:ph type="title"/>
          </p:nvPr>
        </p:nvSpPr>
        <p:spPr>
          <a:prstGeom prst="rect">
            <a:avLst/>
          </a:prstGeom>
        </p:spPr>
        <p:txBody>
          <a:bodyPr/>
          <a:lstStyle/>
          <a:p>
            <a:pPr algn="just"/>
            <a:r>
              <a:rPr lang="en-IN" dirty="0"/>
              <a:t>5</a:t>
            </a:r>
            <a:r>
              <a:rPr dirty="0"/>
              <a:t>. </a:t>
            </a:r>
            <a:r>
              <a:rPr b="1" dirty="0">
                <a:latin typeface="Helvetica Neue"/>
                <a:ea typeface="Helvetica Neue"/>
                <a:cs typeface="Helvetica Neue"/>
                <a:sym typeface="Helvetica Neue"/>
              </a:rPr>
              <a:t>Investment Zone</a:t>
            </a:r>
            <a:r>
              <a:rPr lang="en-IN" b="1" dirty="0">
                <a:latin typeface="Helvetica Neue"/>
                <a:ea typeface="Helvetica Neue"/>
                <a:cs typeface="Helvetica Neue"/>
                <a:sym typeface="Helvetica Neue"/>
              </a:rPr>
              <a:t>,</a:t>
            </a:r>
            <a:r>
              <a:rPr b="1" dirty="0">
                <a:latin typeface="Helvetica Neue"/>
                <a:ea typeface="Helvetica Neue"/>
                <a:cs typeface="Helvetica Neue"/>
                <a:sym typeface="Helvetica Neue"/>
              </a:rPr>
              <a:t> Palakkad </a:t>
            </a:r>
            <a:r>
              <a:rPr dirty="0"/>
              <a:t>(Year 2013; Total Land area: </a:t>
            </a:r>
            <a:r>
              <a:rPr b="1" dirty="0">
                <a:solidFill>
                  <a:schemeClr val="tx1"/>
                </a:solidFill>
                <a:latin typeface="Helvetica Neue"/>
                <a:ea typeface="Helvetica Neue"/>
                <a:cs typeface="Helvetica Neue"/>
                <a:sym typeface="Helvetica Neue"/>
              </a:rPr>
              <a:t>34.05 acres</a:t>
            </a:r>
            <a:r>
              <a:rPr dirty="0">
                <a:solidFill>
                  <a:schemeClr val="tx1"/>
                </a:solidFill>
              </a:rPr>
              <a:t>)</a:t>
            </a:r>
          </a:p>
        </p:txBody>
      </p:sp>
      <p:sp>
        <p:nvSpPr>
          <p:cNvPr id="382" name="34.05 acres developed.…"/>
          <p:cNvSpPr txBox="1">
            <a:spLocks noGrp="1"/>
          </p:cNvSpPr>
          <p:nvPr>
            <p:ph type="body" idx="1"/>
          </p:nvPr>
        </p:nvSpPr>
        <p:spPr>
          <a:prstGeom prst="rect">
            <a:avLst/>
          </a:prstGeom>
        </p:spPr>
        <p:txBody>
          <a:bodyPr>
            <a:normAutofit/>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34.05 acres developed. </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 developed land is 25.</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39 acres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Allotted entire allottable land to 29 units on Dec 22. </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SDF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(Two three storied building with total area of 1,17,000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 area is 80,828 sq. </a:t>
            </a:r>
            <a:r>
              <a:rPr lang="en-IN"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58550</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sq. ft. Allotted to 1</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units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.(Allotted 6953 </a:t>
            </a:r>
            <a:r>
              <a:rPr lang="en-IN"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in Jan 23)</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22278</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sq. Ft.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to</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be allotted</a:t>
            </a:r>
          </a:p>
        </p:txBody>
      </p:sp>
    </p:spTree>
    <p:extLst>
      <p:ext uri="{BB962C8B-B14F-4D97-AF65-F5344CB8AC3E}">
        <p14:creationId xmlns:p14="http://schemas.microsoft.com/office/powerpoint/2010/main" val="2712826654"/>
      </p:ext>
    </p:extLst>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Investment Zone Palakkad - Action Plan for 2022 - 23"/>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Investment Zone</a:t>
            </a:r>
            <a:r>
              <a:rPr lang="en-IN" b="1" dirty="0">
                <a:latin typeface="Helvetica Neue"/>
                <a:ea typeface="Helvetica Neue"/>
                <a:cs typeface="Helvetica Neue"/>
                <a:sym typeface="Helvetica Neue"/>
              </a:rPr>
              <a:t>,</a:t>
            </a:r>
            <a:r>
              <a:rPr b="1" dirty="0">
                <a:latin typeface="Helvetica Neue"/>
                <a:ea typeface="Helvetica Neue"/>
                <a:cs typeface="Helvetica Neue"/>
                <a:sym typeface="Helvetica Neue"/>
              </a:rPr>
              <a:t> Palakkad</a:t>
            </a:r>
            <a:r>
              <a:rPr dirty="0"/>
              <a:t> - Action Plan for 2022 - 23 </a:t>
            </a:r>
          </a:p>
        </p:txBody>
      </p:sp>
      <p:graphicFrame>
        <p:nvGraphicFramePr>
          <p:cNvPr id="385" name="Table"/>
          <p:cNvGraphicFramePr/>
          <p:nvPr/>
        </p:nvGraphicFramePr>
        <p:xfrm>
          <a:off x="298939" y="2957947"/>
          <a:ext cx="23815703" cy="10879113"/>
        </p:xfrm>
        <a:graphic>
          <a:graphicData uri="http://schemas.openxmlformats.org/drawingml/2006/table">
            <a:tbl>
              <a:tblPr firstRow="1" firstCol="1">
                <a:tableStyleId>{EEE7283C-3CF3-47DC-8721-378D4A62B228}</a:tableStyleId>
              </a:tblPr>
              <a:tblGrid>
                <a:gridCol w="1026117">
                  <a:extLst>
                    <a:ext uri="{9D8B030D-6E8A-4147-A177-3AD203B41FA5}">
                      <a16:colId xmlns:a16="http://schemas.microsoft.com/office/drawing/2014/main" val="20000"/>
                    </a:ext>
                  </a:extLst>
                </a:gridCol>
                <a:gridCol w="8722132">
                  <a:extLst>
                    <a:ext uri="{9D8B030D-6E8A-4147-A177-3AD203B41FA5}">
                      <a16:colId xmlns:a16="http://schemas.microsoft.com/office/drawing/2014/main" val="20001"/>
                    </a:ext>
                  </a:extLst>
                </a:gridCol>
                <a:gridCol w="5747400">
                  <a:extLst>
                    <a:ext uri="{9D8B030D-6E8A-4147-A177-3AD203B41FA5}">
                      <a16:colId xmlns:a16="http://schemas.microsoft.com/office/drawing/2014/main" val="20002"/>
                    </a:ext>
                  </a:extLst>
                </a:gridCol>
                <a:gridCol w="8320054">
                  <a:extLst>
                    <a:ext uri="{9D8B030D-6E8A-4147-A177-3AD203B41FA5}">
                      <a16:colId xmlns:a16="http://schemas.microsoft.com/office/drawing/2014/main" val="20003"/>
                    </a:ext>
                  </a:extLst>
                </a:gridCol>
              </a:tblGrid>
              <a:tr h="1679279">
                <a:tc>
                  <a:txBody>
                    <a:bodyPr/>
                    <a:lstStyle/>
                    <a:p>
                      <a:pPr algn="ctr" defTabSz="647700">
                        <a:defRPr>
                          <a:solidFill>
                            <a:srgbClr val="000000"/>
                          </a:solidFill>
                        </a:defRPr>
                      </a:pPr>
                      <a:r>
                        <a:rPr sz="48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038650">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just" defTabSz="647700">
                        <a:defRPr>
                          <a:solidFill>
                            <a:srgbClr val="000000"/>
                          </a:solidFill>
                        </a:defRPr>
                      </a:pPr>
                      <a:r>
                        <a:rPr sz="4000" b="0" dirty="0">
                          <a:solidFill>
                            <a:schemeClr val="tx1"/>
                          </a:solidFill>
                        </a:rPr>
                        <a:t>Allotting 3.78 acres of already developed, but not allotted area</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rPr>
                        <a:t>1.78 acre</a:t>
                      </a:r>
                      <a:r>
                        <a:rPr lang="en-IN" sz="4000" b="0" dirty="0">
                          <a:solidFill>
                            <a:schemeClr val="tx1"/>
                          </a:solidFill>
                        </a:rPr>
                        <a:t> </a:t>
                      </a:r>
                      <a:r>
                        <a:rPr sz="4000" b="0" dirty="0">
                          <a:solidFill>
                            <a:schemeClr val="tx1"/>
                          </a:solidFill>
                        </a:rPr>
                        <a:t>-</a:t>
                      </a:r>
                      <a:r>
                        <a:rPr lang="en-IN" sz="4000" b="0" dirty="0">
                          <a:solidFill>
                            <a:schemeClr val="tx1"/>
                          </a:solidFill>
                        </a:rPr>
                        <a:t> </a:t>
                      </a:r>
                      <a:r>
                        <a:rPr sz="4000" b="0" dirty="0">
                          <a:solidFill>
                            <a:schemeClr val="tx1"/>
                          </a:solidFill>
                        </a:rPr>
                        <a:t>Oct 22
2 acre</a:t>
                      </a:r>
                      <a:r>
                        <a:rPr lang="en-IN" sz="4000" b="0" dirty="0">
                          <a:solidFill>
                            <a:schemeClr val="tx1"/>
                          </a:solidFill>
                        </a:rPr>
                        <a:t> </a:t>
                      </a:r>
                      <a:r>
                        <a:rPr sz="4000" b="0" dirty="0">
                          <a:solidFill>
                            <a:schemeClr val="tx1"/>
                          </a:solidFill>
                        </a:rPr>
                        <a:t>-</a:t>
                      </a:r>
                      <a:r>
                        <a:rPr lang="en-IN" sz="4000" b="0" dirty="0">
                          <a:solidFill>
                            <a:schemeClr val="tx1"/>
                          </a:solidFill>
                        </a:rPr>
                        <a:t> </a:t>
                      </a:r>
                      <a:r>
                        <a:rPr sz="4000" b="0" dirty="0">
                          <a:solidFill>
                            <a:schemeClr val="tx1"/>
                          </a:solidFill>
                        </a:rPr>
                        <a:t>March 23</a:t>
                      </a:r>
                    </a:p>
                  </a:txBody>
                  <a:tcPr marL="50800" marR="50800" marT="50800" marB="50800" anchor="ctr" horzOverflow="overflow"/>
                </a:tc>
                <a:tc>
                  <a:txBody>
                    <a:bodyPr/>
                    <a:lstStyle/>
                    <a:p>
                      <a:pPr algn="just" defTabSz="647700">
                        <a:defRPr>
                          <a:solidFill>
                            <a:srgbClr val="000000"/>
                          </a:solidFill>
                        </a:defRPr>
                      </a:pPr>
                      <a:r>
                        <a:rPr lang="en-IN" sz="4000" b="0" dirty="0">
                          <a:solidFill>
                            <a:schemeClr val="tx1"/>
                          </a:solidFill>
                        </a:rPr>
                        <a:t>Balance 3.78 acres allotted in Dec 22.</a:t>
                      </a:r>
                    </a:p>
                    <a:p>
                      <a:pPr algn="just" defTabSz="647700">
                        <a:defRPr>
                          <a:solidFill>
                            <a:srgbClr val="000000"/>
                          </a:solidFill>
                        </a:defRPr>
                      </a:pPr>
                      <a:r>
                        <a:rPr lang="en-IN" sz="4000" b="0" dirty="0">
                          <a:solidFill>
                            <a:schemeClr val="tx1"/>
                          </a:solidFill>
                        </a:rPr>
                        <a:t>37  Cents  now available –will be allotted by March 23</a:t>
                      </a:r>
                      <a:endParaRPr sz="4000" b="0" dirty="0">
                        <a:solidFill>
                          <a:schemeClr val="tx1"/>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221955">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just" defTabSz="647700">
                        <a:defRPr>
                          <a:solidFill>
                            <a:srgbClr val="000000"/>
                          </a:solidFill>
                        </a:defRPr>
                      </a:pPr>
                      <a:r>
                        <a:rPr sz="4000" b="0" dirty="0">
                          <a:solidFill>
                            <a:schemeClr val="tx1"/>
                          </a:solidFill>
                        </a:rPr>
                        <a:t>Allotting 34,184 Sq. Ft. Buildup space</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rPr>
                        <a:t>5000 s</a:t>
                      </a:r>
                      <a:r>
                        <a:rPr lang="en-IN" sz="4000" b="0" dirty="0">
                          <a:solidFill>
                            <a:schemeClr val="tx1"/>
                          </a:solidFill>
                        </a:rPr>
                        <a:t>q. f</a:t>
                      </a:r>
                      <a:r>
                        <a:rPr sz="4000" b="0" dirty="0">
                          <a:solidFill>
                            <a:schemeClr val="tx1"/>
                          </a:solidFill>
                        </a:rPr>
                        <a:t>t</a:t>
                      </a:r>
                      <a:r>
                        <a:rPr lang="en-IN" sz="4000" b="0" dirty="0">
                          <a:solidFill>
                            <a:schemeClr val="tx1"/>
                          </a:solidFill>
                        </a:rPr>
                        <a:t> </a:t>
                      </a:r>
                      <a:r>
                        <a:rPr sz="4000" b="0" dirty="0">
                          <a:solidFill>
                            <a:schemeClr val="tx1"/>
                          </a:solidFill>
                        </a:rPr>
                        <a:t>-</a:t>
                      </a:r>
                      <a:r>
                        <a:rPr lang="en-IN" sz="4000" b="0" dirty="0">
                          <a:solidFill>
                            <a:schemeClr val="tx1"/>
                          </a:solidFill>
                        </a:rPr>
                        <a:t> </a:t>
                      </a:r>
                      <a:r>
                        <a:rPr sz="4000" b="0" dirty="0">
                          <a:solidFill>
                            <a:schemeClr val="tx1"/>
                          </a:solidFill>
                        </a:rPr>
                        <a:t>Oct 22
1</a:t>
                      </a:r>
                      <a:r>
                        <a:rPr lang="en-US" sz="4000" b="0" dirty="0">
                          <a:solidFill>
                            <a:schemeClr val="tx1"/>
                          </a:solidFill>
                        </a:rPr>
                        <a:t>0</a:t>
                      </a:r>
                      <a:r>
                        <a:rPr sz="4000" b="0" dirty="0">
                          <a:solidFill>
                            <a:schemeClr val="tx1"/>
                          </a:solidFill>
                        </a:rPr>
                        <a:t>000 </a:t>
                      </a:r>
                      <a:r>
                        <a:rPr lang="en-IN" sz="4000" b="0" dirty="0">
                          <a:solidFill>
                            <a:schemeClr val="tx1"/>
                          </a:solidFill>
                        </a:rPr>
                        <a:t>s</a:t>
                      </a:r>
                      <a:r>
                        <a:rPr sz="4000" b="0" dirty="0">
                          <a:solidFill>
                            <a:schemeClr val="tx1"/>
                          </a:solidFill>
                        </a:rPr>
                        <a:t>q</a:t>
                      </a:r>
                      <a:r>
                        <a:rPr lang="en-IN" sz="4000" b="0" dirty="0">
                          <a:solidFill>
                            <a:schemeClr val="tx1"/>
                          </a:solidFill>
                        </a:rPr>
                        <a:t> </a:t>
                      </a:r>
                      <a:r>
                        <a:rPr sz="4000" b="0" dirty="0" err="1">
                          <a:solidFill>
                            <a:schemeClr val="tx1"/>
                          </a:solidFill>
                        </a:rPr>
                        <a:t>ft</a:t>
                      </a:r>
                      <a:r>
                        <a:rPr lang="en-IN" sz="4000" b="0" dirty="0">
                          <a:solidFill>
                            <a:schemeClr val="tx1"/>
                          </a:solidFill>
                        </a:rPr>
                        <a:t> </a:t>
                      </a:r>
                      <a:r>
                        <a:rPr sz="4000" b="0" dirty="0">
                          <a:solidFill>
                            <a:schemeClr val="tx1"/>
                          </a:solidFill>
                        </a:rPr>
                        <a:t>-</a:t>
                      </a:r>
                      <a:r>
                        <a:rPr lang="en-IN" sz="4000" b="0" dirty="0">
                          <a:solidFill>
                            <a:schemeClr val="tx1"/>
                          </a:solidFill>
                        </a:rPr>
                        <a:t> </a:t>
                      </a:r>
                      <a:r>
                        <a:rPr sz="4000" b="0" dirty="0">
                          <a:solidFill>
                            <a:schemeClr val="tx1"/>
                          </a:solidFill>
                        </a:rPr>
                        <a:t>Mar 23
</a:t>
                      </a:r>
                      <a:r>
                        <a:rPr lang="en-US" sz="4000" b="0" dirty="0">
                          <a:solidFill>
                            <a:schemeClr val="tx1"/>
                          </a:solidFill>
                        </a:rPr>
                        <a:t>10</a:t>
                      </a:r>
                      <a:r>
                        <a:rPr sz="4000" b="0" dirty="0">
                          <a:solidFill>
                            <a:schemeClr val="tx1"/>
                          </a:solidFill>
                        </a:rPr>
                        <a:t>000 </a:t>
                      </a:r>
                      <a:r>
                        <a:rPr lang="en-IN" sz="4000" b="0" dirty="0">
                          <a:solidFill>
                            <a:schemeClr val="tx1"/>
                          </a:solidFill>
                        </a:rPr>
                        <a:t>s</a:t>
                      </a:r>
                      <a:r>
                        <a:rPr sz="4000" b="0" dirty="0">
                          <a:solidFill>
                            <a:schemeClr val="tx1"/>
                          </a:solidFill>
                        </a:rPr>
                        <a:t>q</a:t>
                      </a:r>
                      <a:r>
                        <a:rPr lang="en-IN" sz="4000" b="0" dirty="0">
                          <a:solidFill>
                            <a:schemeClr val="tx1"/>
                          </a:solidFill>
                        </a:rPr>
                        <a:t> </a:t>
                      </a:r>
                      <a:r>
                        <a:rPr sz="4000" b="0" dirty="0" err="1">
                          <a:solidFill>
                            <a:schemeClr val="tx1"/>
                          </a:solidFill>
                        </a:rPr>
                        <a:t>ft</a:t>
                      </a:r>
                      <a:r>
                        <a:rPr lang="en-IN" sz="4000" b="0" dirty="0">
                          <a:solidFill>
                            <a:schemeClr val="tx1"/>
                          </a:solidFill>
                        </a:rPr>
                        <a:t> </a:t>
                      </a:r>
                      <a:r>
                        <a:rPr sz="4000" b="0" dirty="0">
                          <a:solidFill>
                            <a:schemeClr val="tx1"/>
                          </a:solidFill>
                        </a:rPr>
                        <a:t>-</a:t>
                      </a:r>
                      <a:r>
                        <a:rPr lang="en-IN" sz="4000" b="0" dirty="0">
                          <a:solidFill>
                            <a:schemeClr val="tx1"/>
                          </a:solidFill>
                        </a:rPr>
                        <a:t> </a:t>
                      </a:r>
                      <a:r>
                        <a:rPr sz="4000" b="0" dirty="0">
                          <a:solidFill>
                            <a:schemeClr val="tx1"/>
                          </a:solidFill>
                        </a:rPr>
                        <a:t>Sep 23
</a:t>
                      </a:r>
                      <a:r>
                        <a:rPr lang="en-US" sz="4000" b="0" dirty="0">
                          <a:solidFill>
                            <a:schemeClr val="tx1"/>
                          </a:solidFill>
                        </a:rPr>
                        <a:t>9</a:t>
                      </a:r>
                      <a:r>
                        <a:rPr sz="4000" b="0" dirty="0">
                          <a:solidFill>
                            <a:schemeClr val="tx1"/>
                          </a:solidFill>
                        </a:rPr>
                        <a:t>184 </a:t>
                      </a:r>
                      <a:r>
                        <a:rPr lang="en-IN" sz="4000" b="0" dirty="0">
                          <a:solidFill>
                            <a:schemeClr val="tx1"/>
                          </a:solidFill>
                        </a:rPr>
                        <a:t>s</a:t>
                      </a:r>
                      <a:r>
                        <a:rPr sz="4000" b="0" dirty="0">
                          <a:solidFill>
                            <a:schemeClr val="tx1"/>
                          </a:solidFill>
                        </a:rPr>
                        <a:t>q</a:t>
                      </a:r>
                      <a:r>
                        <a:rPr lang="en-IN" sz="4000" b="0" dirty="0">
                          <a:solidFill>
                            <a:schemeClr val="tx1"/>
                          </a:solidFill>
                        </a:rPr>
                        <a:t> </a:t>
                      </a:r>
                      <a:r>
                        <a:rPr sz="4000" b="0" dirty="0" err="1">
                          <a:solidFill>
                            <a:schemeClr val="tx1"/>
                          </a:solidFill>
                        </a:rPr>
                        <a:t>ft</a:t>
                      </a:r>
                      <a:r>
                        <a:rPr lang="en-IN" sz="4000" b="0" dirty="0">
                          <a:solidFill>
                            <a:schemeClr val="tx1"/>
                          </a:solidFill>
                        </a:rPr>
                        <a:t> </a:t>
                      </a:r>
                      <a:r>
                        <a:rPr sz="4000" b="0" dirty="0">
                          <a:solidFill>
                            <a:schemeClr val="tx1"/>
                          </a:solidFill>
                        </a:rPr>
                        <a:t>-</a:t>
                      </a:r>
                      <a:r>
                        <a:rPr lang="en-IN" sz="4000" b="0" dirty="0">
                          <a:solidFill>
                            <a:schemeClr val="tx1"/>
                          </a:solidFill>
                        </a:rPr>
                        <a:t> </a:t>
                      </a:r>
                      <a:r>
                        <a:rPr lang="en-US" sz="4000" b="0" dirty="0">
                          <a:solidFill>
                            <a:schemeClr val="tx1"/>
                          </a:solidFill>
                        </a:rPr>
                        <a:t>Mar</a:t>
                      </a:r>
                      <a:r>
                        <a:rPr sz="4000" b="0" dirty="0">
                          <a:solidFill>
                            <a:schemeClr val="tx1"/>
                          </a:solidFill>
                        </a:rPr>
                        <a:t> 2</a:t>
                      </a:r>
                      <a:r>
                        <a:rPr lang="en-US" sz="4000" b="0" dirty="0">
                          <a:solidFill>
                            <a:schemeClr val="tx1"/>
                          </a:solidFill>
                        </a:rPr>
                        <a:t>4</a:t>
                      </a:r>
                      <a:endParaRPr sz="4000" b="0" dirty="0">
                        <a:solidFill>
                          <a:schemeClr val="tx1"/>
                        </a:solidFill>
                      </a:endParaRPr>
                    </a:p>
                  </a:txBody>
                  <a:tcPr marL="50800" marR="50800" marT="50800" marB="50800" anchor="ctr" horzOverflow="overflow"/>
                </a:tc>
                <a:tc>
                  <a:txBody>
                    <a:bodyPr/>
                    <a:lstStyle/>
                    <a:p>
                      <a:pPr algn="just" defTabSz="647700">
                        <a:defRPr>
                          <a:solidFill>
                            <a:srgbClr val="000000"/>
                          </a:solidFill>
                        </a:defRPr>
                      </a:pPr>
                      <a:r>
                        <a:rPr lang="en-US" sz="4000" b="0" dirty="0">
                          <a:solidFill>
                            <a:schemeClr val="tx1"/>
                          </a:solidFill>
                        </a:rPr>
                        <a:t>6953 </a:t>
                      </a:r>
                      <a:r>
                        <a:rPr lang="en-US" sz="4000" b="0" dirty="0" err="1">
                          <a:solidFill>
                            <a:schemeClr val="tx1"/>
                          </a:solidFill>
                        </a:rPr>
                        <a:t>Sq.ft</a:t>
                      </a:r>
                      <a:r>
                        <a:rPr lang="en-US" sz="4000" b="0" dirty="0">
                          <a:solidFill>
                            <a:schemeClr val="tx1"/>
                          </a:solidFill>
                        </a:rPr>
                        <a:t> allotted in Jan 23.</a:t>
                      </a:r>
                    </a:p>
                    <a:p>
                      <a:pPr algn="just" defTabSz="647700">
                        <a:defRPr>
                          <a:solidFill>
                            <a:srgbClr val="000000"/>
                          </a:solidFill>
                        </a:defRPr>
                      </a:pPr>
                      <a:endParaRPr lang="en-US" sz="4000" b="0" dirty="0">
                        <a:solidFill>
                          <a:schemeClr val="tx1"/>
                        </a:solidFill>
                      </a:endParaRPr>
                    </a:p>
                    <a:p>
                      <a:pPr algn="just" defTabSz="647700">
                        <a:defRPr>
                          <a:solidFill>
                            <a:srgbClr val="000000"/>
                          </a:solidFill>
                        </a:defRPr>
                      </a:pPr>
                      <a:r>
                        <a:rPr lang="en-US" sz="4000" b="0" dirty="0">
                          <a:solidFill>
                            <a:schemeClr val="tx1"/>
                          </a:solidFill>
                        </a:rPr>
                        <a:t>Application received for 4949 </a:t>
                      </a:r>
                      <a:r>
                        <a:rPr lang="en-US" sz="4000" b="0" dirty="0" err="1">
                          <a:solidFill>
                            <a:schemeClr val="tx1"/>
                          </a:solidFill>
                        </a:rPr>
                        <a:t>sq.feet</a:t>
                      </a:r>
                      <a:r>
                        <a:rPr lang="en-US" sz="4000" b="0" dirty="0">
                          <a:solidFill>
                            <a:schemeClr val="tx1"/>
                          </a:solidFill>
                        </a:rPr>
                        <a:t> (will be allotted in Feb 23)</a:t>
                      </a:r>
                      <a:endParaRPr sz="4000" b="0" dirty="0">
                        <a:solidFill>
                          <a:schemeClr val="tx1"/>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579834">
                <a:tc>
                  <a:txBody>
                    <a:bodyPr/>
                    <a:lstStyle/>
                    <a:p>
                      <a:pPr algn="ctr" defTabSz="647700">
                        <a:defRPr>
                          <a:solidFill>
                            <a:srgbClr val="000000"/>
                          </a:solidFill>
                        </a:defRPr>
                      </a:pPr>
                      <a:r>
                        <a:rPr lang="en-IN" sz="4800" dirty="0">
                          <a:solidFill>
                            <a:srgbClr val="444444"/>
                          </a:solidFill>
                        </a:rPr>
                        <a:t>3</a:t>
                      </a:r>
                      <a:endParaRPr sz="4800" dirty="0">
                        <a:solidFill>
                          <a:srgbClr val="444444"/>
                        </a:solidFill>
                      </a:endParaRPr>
                    </a:p>
                  </a:txBody>
                  <a:tcPr marL="50800" marR="50800" marT="50800" marB="50800" anchor="ctr" horzOverflow="overflow"/>
                </a:tc>
                <a:tc>
                  <a:txBody>
                    <a:bodyPr/>
                    <a:lstStyle/>
                    <a:p>
                      <a:pPr algn="just" defTabSz="647700">
                        <a:defRPr>
                          <a:solidFill>
                            <a:srgbClr val="000000"/>
                          </a:solidFill>
                        </a:defRPr>
                      </a:pPr>
                      <a:r>
                        <a:rPr sz="4000" dirty="0">
                          <a:solidFill>
                            <a:schemeClr val="tx1"/>
                          </a:solidFill>
                        </a:rPr>
                        <a:t>Installation of Transformers for power distribution worth 0.25 </a:t>
                      </a:r>
                      <a:r>
                        <a:rPr sz="4000" dirty="0" err="1">
                          <a:solidFill>
                            <a:schemeClr val="tx1"/>
                          </a:solidFill>
                        </a:rPr>
                        <a:t>cr</a:t>
                      </a:r>
                      <a:endParaRPr sz="4000" dirty="0">
                        <a:solidFill>
                          <a:schemeClr val="tx1"/>
                        </a:solidFill>
                      </a:endParaRP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rPr>
                        <a:t>Sep 22</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rPr>
                        <a:t>Work Completed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071838">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000" dirty="0">
                          <a:solidFill>
                            <a:schemeClr val="tx1"/>
                          </a:solidFill>
                        </a:rPr>
                        <a:t>Drawing 22kv dedicated feeder line worth 0.65 </a:t>
                      </a:r>
                      <a:r>
                        <a:rPr sz="4000" dirty="0" err="1">
                          <a:solidFill>
                            <a:schemeClr val="tx1"/>
                          </a:solidFill>
                        </a:rPr>
                        <a:t>cr</a:t>
                      </a:r>
                      <a:r>
                        <a:rPr sz="4000" dirty="0">
                          <a:solidFill>
                            <a:schemeClr val="tx1"/>
                          </a:solidFill>
                        </a:rPr>
                        <a:t>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dirty="0">
                          <a:solidFill>
                            <a:schemeClr val="tx1"/>
                          </a:solidFill>
                        </a:rPr>
                        <a:t>Mar 23</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000" dirty="0">
                          <a:solidFill>
                            <a:schemeClr val="tx1"/>
                          </a:solidFill>
                        </a:rPr>
                        <a:t>Entrusted to KSEB</a:t>
                      </a:r>
                      <a:r>
                        <a:rPr lang="en-IN" sz="4000" dirty="0">
                          <a:solidFill>
                            <a:schemeClr val="tx1"/>
                          </a:solidFill>
                        </a:rPr>
                        <a:t> and deposited Rs.67.60 lakhs with KSEB on 29.12.22.</a:t>
                      </a:r>
                    </a:p>
                    <a:p>
                      <a:pPr algn="just" defTabSz="647700">
                        <a:defRPr>
                          <a:solidFill>
                            <a:srgbClr val="000000"/>
                          </a:solidFill>
                        </a:defRPr>
                      </a:pPr>
                      <a:r>
                        <a:rPr lang="en-IN" sz="4000" dirty="0">
                          <a:solidFill>
                            <a:schemeClr val="tx1"/>
                          </a:solidFill>
                        </a:rPr>
                        <a:t>Work to be commenced.</a:t>
                      </a:r>
                      <a:endParaRPr sz="4000" dirty="0">
                        <a:solidFill>
                          <a:schemeClr val="tx1"/>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38587433"/>
      </p:ext>
    </p:extLst>
  </p:cSld>
  <p:clrMapOvr>
    <a:masterClrMapping/>
  </p:clrMapOvr>
  <p:transition spd="med"/>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8. Business Space Angamaly (Year 2022; Total Land area: 11.71 acres)"/>
          <p:cNvSpPr txBox="1">
            <a:spLocks noGrp="1"/>
          </p:cNvSpPr>
          <p:nvPr>
            <p:ph type="title"/>
          </p:nvPr>
        </p:nvSpPr>
        <p:spPr>
          <a:xfrm>
            <a:off x="1066800" y="469900"/>
            <a:ext cx="23003125" cy="1968500"/>
          </a:xfrm>
          <a:prstGeom prst="rect">
            <a:avLst/>
          </a:prstGeom>
        </p:spPr>
        <p:txBody>
          <a:bodyPr/>
          <a:lstStyle/>
          <a:p>
            <a:r>
              <a:rPr lang="en-IN" dirty="0"/>
              <a:t>6</a:t>
            </a:r>
            <a:r>
              <a:rPr dirty="0"/>
              <a:t>. </a:t>
            </a:r>
            <a:r>
              <a:rPr b="1" dirty="0">
                <a:latin typeface="Helvetica Neue"/>
                <a:ea typeface="Helvetica Neue"/>
                <a:cs typeface="Helvetica Neue"/>
                <a:sym typeface="Helvetica Neue"/>
              </a:rPr>
              <a:t>Business </a:t>
            </a:r>
            <a:r>
              <a:rPr lang="en-IN" b="1" dirty="0">
                <a:latin typeface="Helvetica Neue"/>
                <a:ea typeface="Helvetica Neue"/>
                <a:cs typeface="Helvetica Neue"/>
                <a:sym typeface="Helvetica Neue"/>
              </a:rPr>
              <a:t>Park, </a:t>
            </a:r>
            <a:r>
              <a:rPr b="1" dirty="0" err="1">
                <a:latin typeface="Helvetica Neue"/>
                <a:ea typeface="Helvetica Neue"/>
                <a:cs typeface="Helvetica Neue"/>
                <a:sym typeface="Helvetica Neue"/>
              </a:rPr>
              <a:t>Angamaly</a:t>
            </a:r>
            <a:r>
              <a:rPr dirty="0"/>
              <a:t> (Year 2022; Total Land area: </a:t>
            </a:r>
            <a:r>
              <a:rPr b="1" dirty="0">
                <a:solidFill>
                  <a:schemeClr val="tx1"/>
                </a:solidFill>
                <a:latin typeface="Helvetica Neue"/>
                <a:ea typeface="Helvetica Neue"/>
                <a:cs typeface="Helvetica Neue"/>
                <a:sym typeface="Helvetica Neue"/>
              </a:rPr>
              <a:t>11.71 acres</a:t>
            </a:r>
            <a:r>
              <a:rPr dirty="0">
                <a:solidFill>
                  <a:schemeClr val="tx1"/>
                </a:solidFill>
              </a:rPr>
              <a:t>)</a:t>
            </a:r>
          </a:p>
        </p:txBody>
      </p:sp>
      <p:sp>
        <p:nvSpPr>
          <p:cNvPr id="388" name="11.71 acres developed.…"/>
          <p:cNvSpPr txBox="1">
            <a:spLocks noGrp="1"/>
          </p:cNvSpPr>
          <p:nvPr>
            <p:ph type="body" idx="1"/>
          </p:nvPr>
        </p:nvSpPr>
        <p:spPr>
          <a:xfrm>
            <a:off x="900922" y="3882497"/>
            <a:ext cx="22237701" cy="9372601"/>
          </a:xfrm>
          <a:prstGeom prst="rect">
            <a:avLst/>
          </a:prstGeom>
        </p:spPr>
        <p:txBody>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11.71 acres developed. </a:t>
            </a:r>
          </a:p>
          <a:p>
            <a:pPr algn="just"/>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Alottable</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developed land is 9.44. Of this,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4.60 acres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M/s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Muralya</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Dairies</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(265 employment). </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Balance  4.84 acres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has also been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allotted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M/s Hot </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ack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packaging Industries Pvt Ltd (employment -100) in October 2022. (Lease premium to be paid by H-</a:t>
            </a:r>
            <a:r>
              <a:rPr lang="en-IN"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Pack.Due</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date was on 15.01.23)</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68466998"/>
      </p:ext>
    </p:extLst>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Business Space Angamaly Medical Device Park - Action Plan for 2022 - 23"/>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Business </a:t>
            </a:r>
            <a:r>
              <a:rPr lang="en-IN" b="1" dirty="0">
                <a:latin typeface="Helvetica Neue"/>
                <a:ea typeface="Helvetica Neue"/>
                <a:cs typeface="Helvetica Neue"/>
                <a:sym typeface="Helvetica Neue"/>
              </a:rPr>
              <a:t>Park,</a:t>
            </a:r>
            <a:r>
              <a:rPr b="1" dirty="0">
                <a:latin typeface="Helvetica Neue"/>
                <a:ea typeface="Helvetica Neue"/>
                <a:cs typeface="Helvetica Neue"/>
                <a:sym typeface="Helvetica Neue"/>
              </a:rPr>
              <a:t> </a:t>
            </a:r>
            <a:r>
              <a:rPr b="1" dirty="0" err="1">
                <a:latin typeface="Helvetica Neue"/>
                <a:ea typeface="Helvetica Neue"/>
                <a:cs typeface="Helvetica Neue"/>
                <a:sym typeface="Helvetica Neue"/>
              </a:rPr>
              <a:t>Angamaly</a:t>
            </a:r>
            <a:r>
              <a:rPr b="1" dirty="0">
                <a:latin typeface="Helvetica Neue"/>
                <a:ea typeface="Helvetica Neue"/>
                <a:cs typeface="Helvetica Neue"/>
                <a:sym typeface="Helvetica Neue"/>
              </a:rPr>
              <a:t> </a:t>
            </a:r>
            <a:r>
              <a:rPr dirty="0"/>
              <a:t>- Action Plan for 2022 - 23 </a:t>
            </a:r>
          </a:p>
        </p:txBody>
      </p:sp>
      <p:graphicFrame>
        <p:nvGraphicFramePr>
          <p:cNvPr id="391" name="Table"/>
          <p:cNvGraphicFramePr/>
          <p:nvPr/>
        </p:nvGraphicFramePr>
        <p:xfrm>
          <a:off x="1066799" y="3124201"/>
          <a:ext cx="23111637" cy="9416010"/>
        </p:xfrm>
        <a:graphic>
          <a:graphicData uri="http://schemas.openxmlformats.org/drawingml/2006/table">
            <a:tbl>
              <a:tblPr firstRow="1" firstCol="1">
                <a:tableStyleId>{EEE7283C-3CF3-47DC-8721-378D4A62B228}</a:tableStyleId>
              </a:tblPr>
              <a:tblGrid>
                <a:gridCol w="1023034">
                  <a:extLst>
                    <a:ext uri="{9D8B030D-6E8A-4147-A177-3AD203B41FA5}">
                      <a16:colId xmlns:a16="http://schemas.microsoft.com/office/drawing/2014/main" val="20000"/>
                    </a:ext>
                  </a:extLst>
                </a:gridCol>
                <a:gridCol w="7243789">
                  <a:extLst>
                    <a:ext uri="{9D8B030D-6E8A-4147-A177-3AD203B41FA5}">
                      <a16:colId xmlns:a16="http://schemas.microsoft.com/office/drawing/2014/main" val="20001"/>
                    </a:ext>
                  </a:extLst>
                </a:gridCol>
                <a:gridCol w="3642444">
                  <a:extLst>
                    <a:ext uri="{9D8B030D-6E8A-4147-A177-3AD203B41FA5}">
                      <a16:colId xmlns:a16="http://schemas.microsoft.com/office/drawing/2014/main" val="20002"/>
                    </a:ext>
                  </a:extLst>
                </a:gridCol>
                <a:gridCol w="11202370">
                  <a:extLst>
                    <a:ext uri="{9D8B030D-6E8A-4147-A177-3AD203B41FA5}">
                      <a16:colId xmlns:a16="http://schemas.microsoft.com/office/drawing/2014/main" val="20003"/>
                    </a:ext>
                  </a:extLst>
                </a:gridCol>
              </a:tblGrid>
              <a:tr h="1953991">
                <a:tc>
                  <a:txBody>
                    <a:bodyPr/>
                    <a:lstStyle/>
                    <a:p>
                      <a:pPr algn="ctr" defTabSz="647700">
                        <a:defRPr>
                          <a:solidFill>
                            <a:srgbClr val="000000"/>
                          </a:solidFill>
                        </a:defRPr>
                      </a:pPr>
                      <a:r>
                        <a:rPr sz="5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278459">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just" defTabSz="647700">
                        <a:defRPr>
                          <a:solidFill>
                            <a:srgbClr val="000000"/>
                          </a:solidFill>
                        </a:defRPr>
                      </a:pP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a:t>
                      </a:r>
                      <a:r>
                        <a:rPr lang="en-IN"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tting</a:t>
                      </a:r>
                      <a:r>
                        <a:rPr lang="en-IN"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4.60 acres to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Muralya</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Group</a:t>
                      </a:r>
                    </a:p>
                  </a:txBody>
                  <a:tcPr marL="50800" marR="50800" marT="50800" marB="50800" anchor="ctr" horzOverflow="overflow"/>
                </a:tc>
                <a:tc>
                  <a:txBody>
                    <a:bodyPr/>
                    <a:lstStyle/>
                    <a:p>
                      <a:pPr algn="ctr" defTabSz="647700">
                        <a:defRPr>
                          <a:solidFill>
                            <a:srgbClr val="000000"/>
                          </a:solidFill>
                        </a:defRPr>
                      </a:pP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March 2022</a:t>
                      </a:r>
                    </a:p>
                  </a:txBody>
                  <a:tcPr marL="50800" marR="50800" marT="50800" marB="50800" anchor="ctr" horzOverflow="overflow"/>
                </a:tc>
                <a:tc>
                  <a:txBody>
                    <a:bodyPr/>
                    <a:lstStyle/>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Party remitted applicable 20% upfront Lease premium.</a:t>
                      </a:r>
                    </a:p>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License agreement executed –Sep 22</a:t>
                      </a:r>
                    </a:p>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Initial layout plan submitted.</a:t>
                      </a:r>
                    </a:p>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Site clarence works and marking trees are progressing at site.</a:t>
                      </a:r>
                    </a:p>
                    <a:p>
                      <a:pPr algn="just" defTabSz="647700">
                        <a:defRPr>
                          <a:solidFill>
                            <a:srgbClr val="000000"/>
                          </a:solidFill>
                        </a:defRPr>
                      </a:pPr>
                      <a:endParaRPr sz="3600" b="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183560">
                <a:tc>
                  <a:txBody>
                    <a:bodyPr/>
                    <a:lstStyle/>
                    <a:p>
                      <a:pPr algn="ctr" defTabSz="647700">
                        <a:defRPr>
                          <a:solidFill>
                            <a:srgbClr val="000000"/>
                          </a:solidFill>
                        </a:defRPr>
                      </a:pPr>
                      <a:r>
                        <a:rPr sz="5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a:t>
                      </a: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ting balance 4.84 acres to M/s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Hotpack</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group</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Oct 2022</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Allotted. Last date for remitting upfront lease premium -15.01.23 (Lease premium to be paid by the company)</a:t>
                      </a:r>
                    </a:p>
                    <a:p>
                      <a:pPr algn="just" defTabSz="647700">
                        <a:defRPr>
                          <a:solidFill>
                            <a:srgbClr val="000000"/>
                          </a:solidFill>
                        </a:defRPr>
                      </a:pPr>
                      <a:endPar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72738898"/>
      </p:ext>
    </p:extLst>
  </p:cSld>
  <p:clrMapOvr>
    <a:masterClrMapping/>
  </p:clrMapOvr>
  <p:transition spd="med"/>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9. Women Entrepreneurs Apparel Park -Angamaly"/>
          <p:cNvSpPr txBox="1">
            <a:spLocks noGrp="1"/>
          </p:cNvSpPr>
          <p:nvPr>
            <p:ph type="title"/>
          </p:nvPr>
        </p:nvSpPr>
        <p:spPr>
          <a:xfrm>
            <a:off x="1066800" y="469900"/>
            <a:ext cx="23003125" cy="1968500"/>
          </a:xfrm>
          <a:prstGeom prst="rect">
            <a:avLst/>
          </a:prstGeom>
        </p:spPr>
        <p:txBody>
          <a:bodyPr/>
          <a:lstStyle/>
          <a:p>
            <a:r>
              <a:rPr lang="en-IN" dirty="0"/>
              <a:t>7</a:t>
            </a:r>
            <a:r>
              <a:rPr dirty="0"/>
              <a:t>. </a:t>
            </a:r>
            <a:r>
              <a:rPr b="1" dirty="0">
                <a:latin typeface="Helvetica Neue"/>
                <a:ea typeface="Helvetica Neue"/>
                <a:cs typeface="Helvetica Neue"/>
                <a:sym typeface="Helvetica Neue"/>
              </a:rPr>
              <a:t>Women Entrepreneurs Apparel Park</a:t>
            </a:r>
            <a:r>
              <a:rPr dirty="0"/>
              <a:t> -</a:t>
            </a:r>
            <a:r>
              <a:rPr dirty="0" err="1"/>
              <a:t>Angamaly</a:t>
            </a:r>
            <a:endParaRPr dirty="0"/>
          </a:p>
        </p:txBody>
      </p:sp>
      <p:sp>
        <p:nvSpPr>
          <p:cNvPr id="394" name="Total Built up space: 42,228 sqft…"/>
          <p:cNvSpPr txBox="1">
            <a:spLocks noGrp="1"/>
          </p:cNvSpPr>
          <p:nvPr>
            <p:ph type="body" idx="1"/>
          </p:nvPr>
        </p:nvSpPr>
        <p:spPr>
          <a:xfrm>
            <a:off x="900922" y="3387437"/>
            <a:ext cx="22237701" cy="9867662"/>
          </a:xfrm>
          <a:prstGeom prst="rect">
            <a:avLst/>
          </a:prstGeom>
        </p:spPr>
        <p:txBody>
          <a:bodyPr/>
          <a:lstStyle/>
          <a:p>
            <a:pPr algn="just">
              <a:defRPr sz="5800">
                <a:solidFill>
                  <a:srgbClr val="000000"/>
                </a:solidFill>
              </a:defRPr>
            </a:pP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Total Built up space: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42,228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sqft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For setting up export oriented garment/apparel units by women entrepreneurs </a:t>
            </a:r>
          </a:p>
          <a:p>
            <a:pPr algn="just"/>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Allottable</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area is 41</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359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this,</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756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allotted to 2 units .</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Balance  20603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sq</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ft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be allotted</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Total Project Cost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10.62 Cr</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Grant Assistance from ASIDE Scheme GOI</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10 Cr </a:t>
            </a:r>
          </a:p>
        </p:txBody>
      </p:sp>
    </p:spTree>
    <p:extLst>
      <p:ext uri="{BB962C8B-B14F-4D97-AF65-F5344CB8AC3E}">
        <p14:creationId xmlns:p14="http://schemas.microsoft.com/office/powerpoint/2010/main" val="78555999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8. Kerala Single Window Clearance Board (Started in 2000)"/>
          <p:cNvSpPr txBox="1">
            <a:spLocks noGrp="1"/>
          </p:cNvSpPr>
          <p:nvPr>
            <p:ph type="title"/>
          </p:nvPr>
        </p:nvSpPr>
        <p:spPr>
          <a:xfrm>
            <a:off x="1054098" y="337379"/>
            <a:ext cx="22237700" cy="1376485"/>
          </a:xfrm>
          <a:prstGeom prst="rect">
            <a:avLst/>
          </a:prstGeom>
        </p:spPr>
        <p:txBody>
          <a:bodyPr>
            <a:normAutofit/>
          </a:bodyPr>
          <a:lstStyle/>
          <a:p>
            <a:r>
              <a:rPr dirty="0"/>
              <a:t>8. </a:t>
            </a:r>
            <a:r>
              <a:rPr b="1" dirty="0">
                <a:latin typeface="Helvetica Neue"/>
                <a:ea typeface="Helvetica Neue"/>
                <a:cs typeface="Helvetica Neue"/>
                <a:sym typeface="Helvetica Neue"/>
              </a:rPr>
              <a:t>Kerala Single Window Clearance Boar</a:t>
            </a:r>
            <a:r>
              <a:rPr lang="en-US" b="1" dirty="0">
                <a:latin typeface="Helvetica Neue"/>
                <a:ea typeface="Helvetica Neue"/>
                <a:cs typeface="Helvetica Neue"/>
                <a:sym typeface="Helvetica Neue"/>
              </a:rPr>
              <a:t>d</a:t>
            </a:r>
            <a:endParaRPr dirty="0"/>
          </a:p>
        </p:txBody>
      </p:sp>
      <p:graphicFrame>
        <p:nvGraphicFramePr>
          <p:cNvPr id="164" name="Table"/>
          <p:cNvGraphicFramePr/>
          <p:nvPr>
            <p:extLst>
              <p:ext uri="{D42A27DB-BD31-4B8C-83A1-F6EECF244321}">
                <p14:modId xmlns:p14="http://schemas.microsoft.com/office/powerpoint/2010/main" val="2364848894"/>
              </p:ext>
            </p:extLst>
          </p:nvPr>
        </p:nvGraphicFramePr>
        <p:xfrm>
          <a:off x="684821" y="5144010"/>
          <a:ext cx="22224998" cy="7516914"/>
        </p:xfrm>
        <a:graphic>
          <a:graphicData uri="http://schemas.openxmlformats.org/drawingml/2006/table">
            <a:tbl>
              <a:tblPr firstRow="1" firstCol="1">
                <a:tableStyleId>{EEE7283C-3CF3-47DC-8721-378D4A62B228}</a:tableStyleId>
              </a:tblPr>
              <a:tblGrid>
                <a:gridCol w="3148587">
                  <a:extLst>
                    <a:ext uri="{9D8B030D-6E8A-4147-A177-3AD203B41FA5}">
                      <a16:colId xmlns:a16="http://schemas.microsoft.com/office/drawing/2014/main" val="20000"/>
                    </a:ext>
                  </a:extLst>
                </a:gridCol>
                <a:gridCol w="11668078">
                  <a:extLst>
                    <a:ext uri="{9D8B030D-6E8A-4147-A177-3AD203B41FA5}">
                      <a16:colId xmlns:a16="http://schemas.microsoft.com/office/drawing/2014/main" val="20001"/>
                    </a:ext>
                  </a:extLst>
                </a:gridCol>
                <a:gridCol w="7408333">
                  <a:extLst>
                    <a:ext uri="{9D8B030D-6E8A-4147-A177-3AD203B41FA5}">
                      <a16:colId xmlns:a16="http://schemas.microsoft.com/office/drawing/2014/main" val="20002"/>
                    </a:ext>
                  </a:extLst>
                </a:gridCol>
              </a:tblGrid>
              <a:tr h="1572969">
                <a:tc>
                  <a:txBody>
                    <a:bodyPr/>
                    <a:lstStyle/>
                    <a:p>
                      <a:pPr algn="ctr" defTabSz="647700">
                        <a:defRPr>
                          <a:solidFill>
                            <a:srgbClr val="000000"/>
                          </a:solidFill>
                        </a:defRPr>
                      </a:pPr>
                      <a:r>
                        <a:rPr sz="5000">
                          <a:solidFill>
                            <a:srgbClr val="FFFFFF"/>
                          </a:solidFill>
                        </a:rPr>
                        <a:t>Year</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rPr>
                        <a:t>No of board meetings held</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No of proposals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141417">
                <a:tc>
                  <a:txBody>
                    <a:bodyPr/>
                    <a:lstStyle/>
                    <a:p>
                      <a:pPr algn="ctr" defTabSz="647700">
                        <a:defRPr>
                          <a:solidFill>
                            <a:srgbClr val="000000"/>
                          </a:solidFill>
                        </a:defRPr>
                      </a:pPr>
                      <a:r>
                        <a:rPr sz="5000">
                          <a:solidFill>
                            <a:srgbClr val="444444"/>
                          </a:solidFill>
                        </a:rPr>
                        <a:t>2018</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3</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9</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200632">
                <a:tc>
                  <a:txBody>
                    <a:bodyPr/>
                    <a:lstStyle/>
                    <a:p>
                      <a:pPr algn="ctr" defTabSz="647700">
                        <a:defRPr>
                          <a:solidFill>
                            <a:srgbClr val="000000"/>
                          </a:solidFill>
                        </a:defRPr>
                      </a:pPr>
                      <a:r>
                        <a:rPr sz="5000">
                          <a:solidFill>
                            <a:srgbClr val="444444"/>
                          </a:solidFill>
                        </a:rPr>
                        <a:t>2019</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5</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200632">
                <a:tc>
                  <a:txBody>
                    <a:bodyPr/>
                    <a:lstStyle/>
                    <a:p>
                      <a:pPr algn="ctr" defTabSz="647700">
                        <a:defRPr>
                          <a:solidFill>
                            <a:srgbClr val="000000"/>
                          </a:solidFill>
                        </a:defRPr>
                      </a:pPr>
                      <a:r>
                        <a:rPr sz="5000">
                          <a:solidFill>
                            <a:srgbClr val="444444"/>
                          </a:solidFill>
                        </a:rPr>
                        <a:t>2020</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13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200632">
                <a:tc>
                  <a:txBody>
                    <a:bodyPr/>
                    <a:lstStyle/>
                    <a:p>
                      <a:pPr algn="ctr" defTabSz="647700">
                        <a:defRPr>
                          <a:solidFill>
                            <a:srgbClr val="000000"/>
                          </a:solidFill>
                        </a:defRPr>
                      </a:pPr>
                      <a:r>
                        <a:rPr sz="5000">
                          <a:solidFill>
                            <a:srgbClr val="444444"/>
                          </a:solidFill>
                        </a:rPr>
                        <a:t>2021</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200632">
                <a:tc>
                  <a:txBody>
                    <a:bodyPr/>
                    <a:lstStyle/>
                    <a:p>
                      <a:pPr algn="ctr" defTabSz="647700">
                        <a:defRPr>
                          <a:solidFill>
                            <a:srgbClr val="000000"/>
                          </a:solidFill>
                        </a:defRPr>
                      </a:pPr>
                      <a:r>
                        <a:rPr sz="5000">
                          <a:solidFill>
                            <a:srgbClr val="444444"/>
                          </a:solidFill>
                        </a:rPr>
                        <a:t>2022</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5000" dirty="0">
                          <a:solidFill>
                            <a:srgbClr val="444444"/>
                          </a:solidFill>
                        </a:rPr>
                        <a:t>4</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5000" dirty="0">
                          <a:solidFill>
                            <a:srgbClr val="444444"/>
                          </a:solidFill>
                        </a:rPr>
                        <a:t>7</a:t>
                      </a:r>
                      <a:endParaRPr sz="5000" dirty="0">
                        <a:solidFill>
                          <a:srgbClr val="444444"/>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
        <p:nvSpPr>
          <p:cNvPr id="3" name="TextBox 2">
            <a:extLst>
              <a:ext uri="{FF2B5EF4-FFF2-40B4-BE49-F238E27FC236}">
                <a16:creationId xmlns:a16="http://schemas.microsoft.com/office/drawing/2014/main" id="{C7210B29-71B5-2DEC-8F4B-F8AF87A50A97}"/>
              </a:ext>
            </a:extLst>
          </p:cNvPr>
          <p:cNvSpPr txBox="1"/>
          <p:nvPr/>
        </p:nvSpPr>
        <p:spPr>
          <a:xfrm>
            <a:off x="1347396" y="1984281"/>
            <a:ext cx="12195312" cy="24006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indent="-685800" algn="l">
              <a:buFont typeface="Arial" panose="020B0604020202020204" pitchFamily="34" charset="0"/>
              <a:buChar char="•"/>
            </a:pPr>
            <a:r>
              <a:rPr lang="en-IN" dirty="0"/>
              <a:t>First meeting held on 08.06.2000</a:t>
            </a:r>
          </a:p>
          <a:p>
            <a:pPr marL="685800" indent="-685800" algn="l">
              <a:buFont typeface="Arial" panose="020B0604020202020204" pitchFamily="34" charset="0"/>
              <a:buChar char="•"/>
            </a:pPr>
            <a:r>
              <a:rPr lang="en-IN" dirty="0"/>
              <a:t>33 meetings held so far</a:t>
            </a:r>
          </a:p>
          <a:p>
            <a:pPr marL="685800" indent="-685800" algn="l">
              <a:buFont typeface="Arial" panose="020B0604020202020204" pitchFamily="34" charset="0"/>
              <a:buChar char="•"/>
            </a:pPr>
            <a:r>
              <a:rPr lang="en-IN" dirty="0"/>
              <a:t>23 Applications pending </a:t>
            </a:r>
          </a:p>
        </p:txBody>
      </p:sp>
    </p:spTree>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Women Entrepreneurs Apparel Park -Angamaly - Action Plan for 2022 - 23"/>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Women Entrepreneurs Apparel Park</a:t>
            </a:r>
            <a:r>
              <a:rPr dirty="0"/>
              <a:t> -</a:t>
            </a:r>
            <a:r>
              <a:rPr dirty="0" err="1"/>
              <a:t>Angamaly</a:t>
            </a:r>
            <a:r>
              <a:rPr b="1" dirty="0">
                <a:latin typeface="Helvetica Neue"/>
                <a:ea typeface="Helvetica Neue"/>
                <a:cs typeface="Helvetica Neue"/>
                <a:sym typeface="Helvetica Neue"/>
              </a:rPr>
              <a:t> </a:t>
            </a:r>
            <a:r>
              <a:rPr dirty="0"/>
              <a:t>- Action Plan for 2022 - 23 </a:t>
            </a:r>
          </a:p>
        </p:txBody>
      </p:sp>
      <p:graphicFrame>
        <p:nvGraphicFramePr>
          <p:cNvPr id="397" name="Table"/>
          <p:cNvGraphicFramePr/>
          <p:nvPr/>
        </p:nvGraphicFramePr>
        <p:xfrm>
          <a:off x="1066799" y="2895600"/>
          <a:ext cx="22690016" cy="10393045"/>
        </p:xfrm>
        <a:graphic>
          <a:graphicData uri="http://schemas.openxmlformats.org/drawingml/2006/table">
            <a:tbl>
              <a:tblPr firstRow="1" firstCol="1">
                <a:tableStyleId>{EEE7283C-3CF3-47DC-8721-378D4A62B228}</a:tableStyleId>
              </a:tblPr>
              <a:tblGrid>
                <a:gridCol w="1004371">
                  <a:extLst>
                    <a:ext uri="{9D8B030D-6E8A-4147-A177-3AD203B41FA5}">
                      <a16:colId xmlns:a16="http://schemas.microsoft.com/office/drawing/2014/main" val="20000"/>
                    </a:ext>
                  </a:extLst>
                </a:gridCol>
                <a:gridCol w="6793016">
                  <a:extLst>
                    <a:ext uri="{9D8B030D-6E8A-4147-A177-3AD203B41FA5}">
                      <a16:colId xmlns:a16="http://schemas.microsoft.com/office/drawing/2014/main" val="20001"/>
                    </a:ext>
                  </a:extLst>
                </a:gridCol>
                <a:gridCol w="6262172">
                  <a:extLst>
                    <a:ext uri="{9D8B030D-6E8A-4147-A177-3AD203B41FA5}">
                      <a16:colId xmlns:a16="http://schemas.microsoft.com/office/drawing/2014/main" val="20002"/>
                    </a:ext>
                  </a:extLst>
                </a:gridCol>
                <a:gridCol w="8630457">
                  <a:extLst>
                    <a:ext uri="{9D8B030D-6E8A-4147-A177-3AD203B41FA5}">
                      <a16:colId xmlns:a16="http://schemas.microsoft.com/office/drawing/2014/main" val="20003"/>
                    </a:ext>
                  </a:extLst>
                </a:gridCol>
              </a:tblGrid>
              <a:tr h="2533784">
                <a:tc>
                  <a:txBody>
                    <a:bodyPr/>
                    <a:lstStyle/>
                    <a:p>
                      <a:pPr algn="ctr" defTabSz="647700">
                        <a:defRPr>
                          <a:solidFill>
                            <a:srgbClr val="000000"/>
                          </a:solidFill>
                        </a:defRPr>
                      </a:pPr>
                      <a:r>
                        <a:rPr sz="5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7859261">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lnB w="12700">
                      <a:solidFill>
                        <a:srgbClr val="3C3C1D"/>
                      </a:solidFill>
                      <a:miter lim="400000"/>
                    </a:lnB>
                  </a:tcPr>
                </a:tc>
                <a:tc>
                  <a:txBody>
                    <a:bodyPr/>
                    <a:lstStyle/>
                    <a:p>
                      <a:pPr algn="just" defTabSz="647700">
                        <a:defRPr sz="5000"/>
                      </a:pP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Allo</a:t>
                      </a:r>
                      <a:r>
                        <a:rPr lang="en-IN"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tting </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balance  20603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a:t>
                      </a:r>
                      <a:r>
                        <a:rPr lang="en-IN"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ft</a:t>
                      </a:r>
                      <a:endPar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5000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-Oct 22</a:t>
                      </a:r>
                      <a:endPar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15</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603 </a:t>
                      </a:r>
                      <a:r>
                        <a:rPr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 23</a:t>
                      </a:r>
                    </a:p>
                  </a:txBody>
                  <a:tcPr marL="50800" marR="50800" marT="50800" marB="50800" anchor="ctr" horzOverflow="overflow">
                    <a:lnB w="12700">
                      <a:solidFill>
                        <a:srgbClr val="3C3C1D"/>
                      </a:solidFill>
                      <a:miter lim="400000"/>
                    </a:lnB>
                  </a:tcPr>
                </a:tc>
                <a:tc>
                  <a:txBody>
                    <a:bodyPr/>
                    <a:lstStyle/>
                    <a:p>
                      <a:pPr marL="0" marR="0" lvl="0" indent="0" algn="just" defTabSz="647700" eaLnBrk="1" fontAlgn="auto" latinLnBrk="0" hangingPunct="1">
                        <a:lnSpc>
                          <a:spcPct val="100000"/>
                        </a:lnSpc>
                        <a:spcBef>
                          <a:spcPts val="0"/>
                        </a:spcBef>
                        <a:spcAft>
                          <a:spcPts val="0"/>
                        </a:spcAft>
                        <a:buClrTx/>
                        <a:buSzTx/>
                        <a:buFontTx/>
                        <a:buNone/>
                        <a:tabLst/>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5000 </a:t>
                      </a:r>
                      <a:r>
                        <a:rPr lang="en-US"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Sq.ft</a:t>
                      </a: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will be taken up by </a:t>
                      </a:r>
                      <a:r>
                        <a:rPr lang="en-US" sz="36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Bumberry</a:t>
                      </a: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Baby products (P) Ltd.</a:t>
                      </a:r>
                    </a:p>
                    <a:p>
                      <a:pPr algn="just" defTabSz="647700">
                        <a:defRPr>
                          <a:solidFill>
                            <a:srgbClr val="000000"/>
                          </a:solidFill>
                        </a:defRPr>
                      </a:pPr>
                      <a:endPar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lang="en-US" sz="3600" b="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lang="en-US" sz="3600" b="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US"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 space can be allotted by March 2023</a:t>
                      </a:r>
                      <a:endParaRPr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1914656"/>
      </p:ext>
    </p:extLst>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10. Business Incubation Cum Office Complex Building Kakkanad     ( Total land : 1.51 acre leased from KINFRA)"/>
          <p:cNvSpPr txBox="1">
            <a:spLocks noGrp="1"/>
          </p:cNvSpPr>
          <p:nvPr>
            <p:ph type="title"/>
          </p:nvPr>
        </p:nvSpPr>
        <p:spPr>
          <a:xfrm>
            <a:off x="1066800" y="469900"/>
            <a:ext cx="23003125" cy="1968500"/>
          </a:xfrm>
          <a:prstGeom prst="rect">
            <a:avLst/>
          </a:prstGeom>
        </p:spPr>
        <p:txBody>
          <a:bodyPr/>
          <a:lstStyle/>
          <a:p>
            <a:r>
              <a:rPr lang="en-IN" dirty="0"/>
              <a:t>8</a:t>
            </a:r>
            <a:r>
              <a:rPr dirty="0"/>
              <a:t>. </a:t>
            </a:r>
            <a:r>
              <a:rPr b="1" dirty="0">
                <a:latin typeface="Helvetica Neue"/>
                <a:ea typeface="Helvetica Neue"/>
                <a:cs typeface="Helvetica Neue"/>
                <a:sym typeface="Helvetica Neue"/>
              </a:rPr>
              <a:t>Business Incubation Cum Office Complex Building </a:t>
            </a:r>
            <a:r>
              <a:rPr b="1" dirty="0" err="1">
                <a:latin typeface="Helvetica Neue"/>
                <a:ea typeface="Helvetica Neue"/>
                <a:cs typeface="Helvetica Neue"/>
                <a:sym typeface="Helvetica Neue"/>
              </a:rPr>
              <a:t>Kakkanad</a:t>
            </a:r>
            <a:r>
              <a:rPr b="1" dirty="0">
                <a:latin typeface="Helvetica Neue"/>
                <a:ea typeface="Helvetica Neue"/>
                <a:cs typeface="Helvetica Neue"/>
                <a:sym typeface="Helvetica Neue"/>
              </a:rPr>
              <a:t>     </a:t>
            </a:r>
            <a:r>
              <a:rPr dirty="0"/>
              <a:t>(Total land : </a:t>
            </a:r>
            <a:r>
              <a:rPr b="1" dirty="0">
                <a:solidFill>
                  <a:schemeClr val="tx1"/>
                </a:solidFill>
                <a:latin typeface="Helvetica Neue"/>
                <a:ea typeface="Helvetica Neue"/>
                <a:cs typeface="Helvetica Neue"/>
                <a:sym typeface="Helvetica Neue"/>
              </a:rPr>
              <a:t>1.51 acre leased from KINFRA</a:t>
            </a:r>
            <a:r>
              <a:rPr dirty="0"/>
              <a:t>)</a:t>
            </a:r>
          </a:p>
        </p:txBody>
      </p:sp>
      <p:sp>
        <p:nvSpPr>
          <p:cNvPr id="400" name="Appointed M/s Aswathnarayanan &amp; Eshwara Chennai as PMC…"/>
          <p:cNvSpPr txBox="1">
            <a:spLocks noGrp="1"/>
          </p:cNvSpPr>
          <p:nvPr>
            <p:ph type="body" idx="1"/>
          </p:nvPr>
        </p:nvSpPr>
        <p:spPr>
          <a:xfrm>
            <a:off x="900922" y="3895197"/>
            <a:ext cx="22237701" cy="9372601"/>
          </a:xfrm>
          <a:prstGeom prst="rect">
            <a:avLst/>
          </a:prstGeom>
        </p:spPr>
        <p:txBody>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Appointed </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KITCO as PMC after receiving proposals from our empaneled agencies) </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Estimated amount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 35.49 Cr</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KMRL is proposing metro station in 33 cents in KSIDC land.(earlier -21 cents).The frontage required is 75 m( total frontage is 120.10 m).</a:t>
            </a:r>
          </a:p>
          <a:p>
            <a:pPr algn="just"/>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Integrated project is being proposed for construction of office complex building and KMRL station.</a:t>
            </a:r>
          </a:p>
          <a:p>
            <a:pPr algn="just"/>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15481495"/>
      </p:ext>
    </p:extLst>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Business Incubation Cum Office Complex Building Kakkanad- Action Plan for 2022 - 23"/>
          <p:cNvSpPr txBox="1">
            <a:spLocks noGrp="1"/>
          </p:cNvSpPr>
          <p:nvPr>
            <p:ph type="title"/>
          </p:nvPr>
        </p:nvSpPr>
        <p:spPr>
          <a:prstGeom prst="rect">
            <a:avLst/>
          </a:prstGeom>
        </p:spPr>
        <p:txBody>
          <a:bodyPr/>
          <a:lstStyle/>
          <a:p>
            <a:r>
              <a:rPr b="1">
                <a:latin typeface="Helvetica Neue"/>
                <a:ea typeface="Helvetica Neue"/>
                <a:cs typeface="Helvetica Neue"/>
                <a:sym typeface="Helvetica Neue"/>
              </a:rPr>
              <a:t>Business Incubation Cum Office Complex Building Kakkanad</a:t>
            </a:r>
            <a:r>
              <a:t>- Action Plan for 2022 - 23 </a:t>
            </a:r>
          </a:p>
        </p:txBody>
      </p:sp>
      <p:graphicFrame>
        <p:nvGraphicFramePr>
          <p:cNvPr id="403" name="Table"/>
          <p:cNvGraphicFramePr/>
          <p:nvPr/>
        </p:nvGraphicFramePr>
        <p:xfrm>
          <a:off x="1066800" y="3124201"/>
          <a:ext cx="23144921" cy="10223679"/>
        </p:xfrm>
        <a:graphic>
          <a:graphicData uri="http://schemas.openxmlformats.org/drawingml/2006/table">
            <a:tbl>
              <a:tblPr firstRow="1" firstCol="1">
                <a:tableStyleId>{EEE7283C-3CF3-47DC-8721-378D4A62B228}</a:tableStyleId>
              </a:tblPr>
              <a:tblGrid>
                <a:gridCol w="1024507">
                  <a:extLst>
                    <a:ext uri="{9D8B030D-6E8A-4147-A177-3AD203B41FA5}">
                      <a16:colId xmlns:a16="http://schemas.microsoft.com/office/drawing/2014/main" val="20000"/>
                    </a:ext>
                  </a:extLst>
                </a:gridCol>
                <a:gridCol w="8773988">
                  <a:extLst>
                    <a:ext uri="{9D8B030D-6E8A-4147-A177-3AD203B41FA5}">
                      <a16:colId xmlns:a16="http://schemas.microsoft.com/office/drawing/2014/main" val="20001"/>
                    </a:ext>
                  </a:extLst>
                </a:gridCol>
                <a:gridCol w="3519179">
                  <a:extLst>
                    <a:ext uri="{9D8B030D-6E8A-4147-A177-3AD203B41FA5}">
                      <a16:colId xmlns:a16="http://schemas.microsoft.com/office/drawing/2014/main" val="20002"/>
                    </a:ext>
                  </a:extLst>
                </a:gridCol>
                <a:gridCol w="9827247">
                  <a:extLst>
                    <a:ext uri="{9D8B030D-6E8A-4147-A177-3AD203B41FA5}">
                      <a16:colId xmlns:a16="http://schemas.microsoft.com/office/drawing/2014/main" val="20003"/>
                    </a:ext>
                  </a:extLst>
                </a:gridCol>
              </a:tblGrid>
              <a:tr h="1536520">
                <a:tc>
                  <a:txBody>
                    <a:bodyPr/>
                    <a:lstStyle/>
                    <a:p>
                      <a:pPr algn="ctr" defTabSz="647700">
                        <a:defRPr>
                          <a:solidFill>
                            <a:srgbClr val="000000"/>
                          </a:solidFill>
                        </a:defRPr>
                      </a:pPr>
                      <a:r>
                        <a:rPr sz="5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417494">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l"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Obtaining TS for the Project </a:t>
                      </a:r>
                    </a:p>
                  </a:txBody>
                  <a:tcPr marL="50800" marR="50800" marT="50800" marB="50800" anchor="ctr" horzOverflow="overflow"/>
                </a:tc>
                <a:tc>
                  <a:txBody>
                    <a:bodyPr/>
                    <a:lstStyle/>
                    <a:p>
                      <a:pPr algn="ctr" defTabSz="647700">
                        <a:defRPr>
                          <a:solidFill>
                            <a:srgbClr val="000000"/>
                          </a:solidFill>
                        </a:defRPr>
                      </a:pPr>
                      <a:r>
                        <a:rPr sz="5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Oct 22</a:t>
                      </a:r>
                    </a:p>
                  </a:txBody>
                  <a:tcPr marL="50800" marR="50800" marT="50800" marB="50800" anchor="ctr" horzOverflow="overflow"/>
                </a:tc>
                <a:tc rowSpan="3">
                  <a:txBody>
                    <a:bodyPr/>
                    <a:lstStyle/>
                    <a:p>
                      <a:pPr algn="just" defTabSz="647700">
                        <a:defRPr>
                          <a:solidFill>
                            <a:srgbClr val="000000"/>
                          </a:solidFill>
                        </a:defRPr>
                      </a:pPr>
                      <a:r>
                        <a:rPr lang="en-US"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The project can be progressed only after the integrated project proposal is submitted by KMRL.</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1"/>
                  </a:ext>
                </a:extLst>
              </a:tr>
              <a:tr h="1787662">
                <a:tc>
                  <a:txBody>
                    <a:bodyPr/>
                    <a:lstStyle/>
                    <a:p>
                      <a:pPr algn="ctr" defTabSz="647700">
                        <a:defRPr>
                          <a:solidFill>
                            <a:srgbClr val="000000"/>
                          </a:solidFill>
                        </a:defRPr>
                      </a:pPr>
                      <a:r>
                        <a:rPr sz="5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l" defTabSz="647700">
                        <a:defRPr>
                          <a:solidFill>
                            <a:srgbClr val="000000"/>
                          </a:solidFill>
                        </a:defRPr>
                      </a:pPr>
                      <a:r>
                        <a:rPr sz="5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Obtaining AS for the Project </a:t>
                      </a:r>
                    </a:p>
                  </a:txBody>
                  <a:tcPr marL="50800" marR="50800" marT="50800" marB="50800" anchor="ctr" horzOverflow="overflow"/>
                </a:tc>
                <a:tc>
                  <a:txBody>
                    <a:bodyPr/>
                    <a:lstStyle/>
                    <a:p>
                      <a:pPr algn="ctr" defTabSz="647700">
                        <a:defRPr>
                          <a:solidFill>
                            <a:srgbClr val="000000"/>
                          </a:solidFill>
                        </a:defRPr>
                      </a:pPr>
                      <a:r>
                        <a:rPr sz="5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Nov 22</a:t>
                      </a:r>
                    </a:p>
                  </a:txBody>
                  <a:tcPr marL="50800" marR="50800" marT="50800" marB="50800" anchor="ctr" horzOverflow="overflow"/>
                </a:tc>
                <a:tc vMerge="1">
                  <a:txBody>
                    <a:bodyPr/>
                    <a:lstStyle/>
                    <a:p>
                      <a:pPr algn="just" defTabSz="647700">
                        <a:defRPr sz="5000"/>
                      </a:pPr>
                      <a:endParaRPr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392923">
                <a:tc>
                  <a:txBody>
                    <a:bodyPr/>
                    <a:lstStyle/>
                    <a:p>
                      <a:pPr algn="ctr" defTabSz="647700">
                        <a:defRPr>
                          <a:solidFill>
                            <a:srgbClr val="000000"/>
                          </a:solidFill>
                        </a:defRPr>
                      </a:pPr>
                      <a:r>
                        <a:rPr sz="5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Tendering and Award of Work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Feb 2</a:t>
                      </a:r>
                      <a:r>
                        <a:rPr lang="en-US"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5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vMerge="1">
                  <a:txBody>
                    <a:bodyPr/>
                    <a:lstStyle/>
                    <a:p>
                      <a:pPr algn="just" defTabSz="647700">
                        <a:defRPr sz="5000"/>
                      </a:pP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63500762"/>
      </p:ext>
    </p:extLst>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 name="11. Industrial Park Kutiyadi"/>
          <p:cNvSpPr txBox="1">
            <a:spLocks noGrp="1"/>
          </p:cNvSpPr>
          <p:nvPr>
            <p:ph type="title"/>
          </p:nvPr>
        </p:nvSpPr>
        <p:spPr>
          <a:prstGeom prst="rect">
            <a:avLst/>
          </a:prstGeom>
        </p:spPr>
        <p:txBody>
          <a:bodyPr/>
          <a:lstStyle/>
          <a:p>
            <a:r>
              <a:rPr lang="en-IN" dirty="0"/>
              <a:t>9</a:t>
            </a:r>
            <a:r>
              <a:rPr dirty="0"/>
              <a:t>. </a:t>
            </a:r>
            <a:r>
              <a:rPr b="1" dirty="0">
                <a:latin typeface="Helvetica Neue"/>
                <a:ea typeface="Helvetica Neue"/>
                <a:cs typeface="Helvetica Neue"/>
                <a:sym typeface="Helvetica Neue"/>
              </a:rPr>
              <a:t>Industrial Park </a:t>
            </a:r>
            <a:r>
              <a:rPr b="1" dirty="0" err="1">
                <a:latin typeface="Helvetica Neue"/>
                <a:ea typeface="Helvetica Neue"/>
                <a:cs typeface="Helvetica Neue"/>
                <a:sym typeface="Helvetica Neue"/>
              </a:rPr>
              <a:t>Kutiyadi</a:t>
            </a:r>
            <a:endParaRPr b="1" dirty="0">
              <a:latin typeface="Helvetica Neue"/>
              <a:ea typeface="Helvetica Neue"/>
              <a:cs typeface="Helvetica Neue"/>
              <a:sym typeface="Helvetica Neue"/>
            </a:endParaRPr>
          </a:p>
        </p:txBody>
      </p:sp>
      <p:sp>
        <p:nvSpPr>
          <p:cNvPr id="406" name="Total Land-115.13 acres…"/>
          <p:cNvSpPr txBox="1">
            <a:spLocks noGrp="1"/>
          </p:cNvSpPr>
          <p:nvPr>
            <p:ph type="body" idx="1"/>
          </p:nvPr>
        </p:nvSpPr>
        <p:spPr>
          <a:xfrm>
            <a:off x="1073150" y="3621832"/>
            <a:ext cx="22237700" cy="9372601"/>
          </a:xfrm>
          <a:prstGeom prst="rect">
            <a:avLst/>
          </a:prstGeom>
        </p:spPr>
        <p:txBody>
          <a:bodyPr/>
          <a:lstStyle/>
          <a:p>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Total Land-115.13 acres</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KITCO submitted a Utilization report and identified requirement of multi product park with Food Processing, Coconut based value added products and value added products from local Agriculture products as core sectors</a:t>
            </a:r>
          </a:p>
          <a:p>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Planning to allot 5 acre Land by Dec 2024 </a:t>
            </a:r>
          </a:p>
        </p:txBody>
      </p:sp>
    </p:spTree>
    <p:extLst>
      <p:ext uri="{BB962C8B-B14F-4D97-AF65-F5344CB8AC3E}">
        <p14:creationId xmlns:p14="http://schemas.microsoft.com/office/powerpoint/2010/main" val="3290881550"/>
      </p:ext>
    </p:extLst>
  </p:cSld>
  <p:clrMapOvr>
    <a:masterClrMapping/>
  </p:clrMapOvr>
  <p:transition spd="med"/>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Industrial Park Kutiyadi"/>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Industrial Park Kutiyadi</a:t>
            </a:r>
          </a:p>
        </p:txBody>
      </p:sp>
      <p:graphicFrame>
        <p:nvGraphicFramePr>
          <p:cNvPr id="409" name="Table"/>
          <p:cNvGraphicFramePr/>
          <p:nvPr/>
        </p:nvGraphicFramePr>
        <p:xfrm>
          <a:off x="775182" y="2438399"/>
          <a:ext cx="23381990" cy="11291711"/>
        </p:xfrm>
        <a:graphic>
          <a:graphicData uri="http://schemas.openxmlformats.org/drawingml/2006/table">
            <a:tbl>
              <a:tblPr firstRow="1" firstCol="1">
                <a:tableStyleId>{EEE7283C-3CF3-47DC-8721-378D4A62B228}</a:tableStyleId>
              </a:tblPr>
              <a:tblGrid>
                <a:gridCol w="1007974">
                  <a:extLst>
                    <a:ext uri="{9D8B030D-6E8A-4147-A177-3AD203B41FA5}">
                      <a16:colId xmlns:a16="http://schemas.microsoft.com/office/drawing/2014/main" val="20000"/>
                    </a:ext>
                  </a:extLst>
                </a:gridCol>
                <a:gridCol w="10290083">
                  <a:extLst>
                    <a:ext uri="{9D8B030D-6E8A-4147-A177-3AD203B41FA5}">
                      <a16:colId xmlns:a16="http://schemas.microsoft.com/office/drawing/2014/main" val="20001"/>
                    </a:ext>
                  </a:extLst>
                </a:gridCol>
                <a:gridCol w="2440247">
                  <a:extLst>
                    <a:ext uri="{9D8B030D-6E8A-4147-A177-3AD203B41FA5}">
                      <a16:colId xmlns:a16="http://schemas.microsoft.com/office/drawing/2014/main" val="20002"/>
                    </a:ext>
                  </a:extLst>
                </a:gridCol>
                <a:gridCol w="9643686">
                  <a:extLst>
                    <a:ext uri="{9D8B030D-6E8A-4147-A177-3AD203B41FA5}">
                      <a16:colId xmlns:a16="http://schemas.microsoft.com/office/drawing/2014/main" val="20003"/>
                    </a:ext>
                  </a:extLst>
                </a:gridCol>
              </a:tblGrid>
              <a:tr h="1718359">
                <a:tc>
                  <a:txBody>
                    <a:bodyPr/>
                    <a:lstStyle/>
                    <a:p>
                      <a:pPr algn="ctr" defTabSz="647700">
                        <a:defRPr>
                          <a:solidFill>
                            <a:srgbClr val="000000"/>
                          </a:solidFill>
                        </a:defRPr>
                      </a:pPr>
                      <a:r>
                        <a:rPr sz="42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2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2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2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392628">
                <a:tc>
                  <a:txBody>
                    <a:bodyPr/>
                    <a:lstStyle/>
                    <a:p>
                      <a:pPr algn="ctr"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l"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Presentation of </a:t>
                      </a: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Masterplan </a:t>
                      </a: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by KITCO</a:t>
                      </a: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(Fee is Rs.17.05 lakhs)</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Nov</a:t>
                      </a:r>
                      <a:r>
                        <a:rPr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22</a:t>
                      </a:r>
                    </a:p>
                  </a:txBody>
                  <a:tcPr marL="50800" marR="50800" marT="50800" marB="50800" anchor="ctr" horzOverflow="overflow"/>
                </a:tc>
                <a:tc>
                  <a:txBody>
                    <a:bodyPr/>
                    <a:lstStyle/>
                    <a:p>
                      <a:pPr algn="just" defTabSz="647700">
                        <a:defRPr>
                          <a:solidFill>
                            <a:srgbClr val="000000"/>
                          </a:solidFill>
                        </a:defRPr>
                      </a:pP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Based on the discussion on</a:t>
                      </a:r>
                      <a:r>
                        <a:rPr lang="en-US" sz="42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23/12/2022, KITCO presented revised masterplan </a:t>
                      </a: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on </a:t>
                      </a:r>
                      <a:r>
                        <a:rPr lang="en-US" sz="42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10/01/2023  ( Now what is the action Plan?)</a:t>
                      </a:r>
                      <a:endParaRPr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4781417">
                <a:tc>
                  <a:txBody>
                    <a:bodyPr/>
                    <a:lstStyle/>
                    <a:p>
                      <a:pPr algn="ctr"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l"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Construction of compound wall</a:t>
                      </a: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sz="42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main gate and allied </a:t>
                      </a: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works –</a:t>
                      </a:r>
                      <a:r>
                        <a:rPr lang="en-IN" sz="42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7.51 </a:t>
                      </a:r>
                      <a:r>
                        <a:rPr sz="42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cr</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23</a:t>
                      </a:r>
                    </a:p>
                  </a:txBody>
                  <a:tcPr marL="50800" marR="50800" marT="50800" marB="50800" anchor="ctr" horzOverflow="overflow"/>
                </a:tc>
                <a:tc>
                  <a:txBody>
                    <a:bodyPr/>
                    <a:lstStyle/>
                    <a:p>
                      <a:pPr algn="ctr" defTabSz="647700">
                        <a:defRPr>
                          <a:solidFill>
                            <a:srgbClr val="000000"/>
                          </a:solidFill>
                        </a:defRPr>
                      </a:pP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Laying of foundation stone by Minister – 17</a:t>
                      </a:r>
                      <a:r>
                        <a:rPr lang="en-US" sz="4200" b="0" baseline="30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December 2022</a:t>
                      </a:r>
                    </a:p>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US" sz="42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Tender released. Work will be awarded to L1 bidder before 10/02/2023.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130015">
                <a:tc>
                  <a:txBody>
                    <a:bodyPr/>
                    <a:lstStyle/>
                    <a:p>
                      <a:pPr algn="ctr" defTabSz="647700">
                        <a:defRPr>
                          <a:solidFill>
                            <a:srgbClr val="000000"/>
                          </a:solidFill>
                        </a:defRPr>
                      </a:pP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Construction of Internal Road,</a:t>
                      </a: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Drains -</a:t>
                      </a:r>
                      <a:r>
                        <a:rPr sz="42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20 Cr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June 24</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PMC to be appointed after approval of masterplan</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75569603"/>
      </p:ext>
    </p:extLst>
  </p:cSld>
  <p:clrMapOvr>
    <a:masterClrMapping/>
  </p:clrMapOvr>
  <p:transition spd="med"/>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Industrial Park Kutiyadi"/>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Industrial Park Kutiyadi</a:t>
            </a:r>
          </a:p>
        </p:txBody>
      </p:sp>
      <p:graphicFrame>
        <p:nvGraphicFramePr>
          <p:cNvPr id="409" name="Table"/>
          <p:cNvGraphicFramePr/>
          <p:nvPr/>
        </p:nvGraphicFramePr>
        <p:xfrm>
          <a:off x="1066800" y="3124199"/>
          <a:ext cx="22806990" cy="7774774"/>
        </p:xfrm>
        <a:graphic>
          <a:graphicData uri="http://schemas.openxmlformats.org/drawingml/2006/table">
            <a:tbl>
              <a:tblPr firstRow="1" firstCol="1">
                <a:tableStyleId>{EEE7283C-3CF3-47DC-8721-378D4A62B228}</a:tableStyleId>
              </a:tblPr>
              <a:tblGrid>
                <a:gridCol w="983186">
                  <a:extLst>
                    <a:ext uri="{9D8B030D-6E8A-4147-A177-3AD203B41FA5}">
                      <a16:colId xmlns:a16="http://schemas.microsoft.com/office/drawing/2014/main" val="20000"/>
                    </a:ext>
                  </a:extLst>
                </a:gridCol>
                <a:gridCol w="9236323">
                  <a:extLst>
                    <a:ext uri="{9D8B030D-6E8A-4147-A177-3AD203B41FA5}">
                      <a16:colId xmlns:a16="http://schemas.microsoft.com/office/drawing/2014/main" val="20001"/>
                    </a:ext>
                  </a:extLst>
                </a:gridCol>
                <a:gridCol w="2847702">
                  <a:extLst>
                    <a:ext uri="{9D8B030D-6E8A-4147-A177-3AD203B41FA5}">
                      <a16:colId xmlns:a16="http://schemas.microsoft.com/office/drawing/2014/main" val="20002"/>
                    </a:ext>
                  </a:extLst>
                </a:gridCol>
                <a:gridCol w="9739779">
                  <a:extLst>
                    <a:ext uri="{9D8B030D-6E8A-4147-A177-3AD203B41FA5}">
                      <a16:colId xmlns:a16="http://schemas.microsoft.com/office/drawing/2014/main" val="20003"/>
                    </a:ext>
                  </a:extLst>
                </a:gridCol>
              </a:tblGrid>
              <a:tr h="1912454">
                <a:tc>
                  <a:txBody>
                    <a:bodyPr/>
                    <a:lstStyle/>
                    <a:p>
                      <a:pPr algn="ctr" defTabSz="647700">
                        <a:defRPr>
                          <a:solidFill>
                            <a:srgbClr val="000000"/>
                          </a:solidFill>
                        </a:defRPr>
                      </a:pPr>
                      <a:r>
                        <a:rPr sz="42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2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2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200" dirty="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941958">
                <a:tc>
                  <a:txBody>
                    <a:bodyPr/>
                    <a:lstStyle/>
                    <a:p>
                      <a:pPr algn="ctr" defTabSz="647700">
                        <a:defRPr>
                          <a:solidFill>
                            <a:srgbClr val="000000"/>
                          </a:solidFill>
                        </a:defRPr>
                      </a:pP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Auction of Rubber Trees </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Feb 23</a:t>
                      </a: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Communicated with Rubber Board for valuation of the rubber trees. Valuation to start by this month end.</a:t>
                      </a:r>
                      <a:endPar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lang="en-IN" sz="4200"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r>
                        <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Discussion</a:t>
                      </a:r>
                      <a:r>
                        <a:rPr lang="en-IN" sz="42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with Social Forestry completed and formal letter submitted for conducting valuation. Two follow up meetings conducted in Jan 23.</a:t>
                      </a:r>
                      <a:endParaRPr lang="en-IN"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a:solidFill>
                            <a:srgbClr val="000000"/>
                          </a:solidFill>
                        </a:defRPr>
                      </a:pPr>
                      <a:endParaRPr sz="4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60945636"/>
      </p:ext>
    </p:extLst>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12. Industrial Space Kasargod"/>
          <p:cNvSpPr txBox="1">
            <a:spLocks noGrp="1"/>
          </p:cNvSpPr>
          <p:nvPr>
            <p:ph type="title"/>
          </p:nvPr>
        </p:nvSpPr>
        <p:spPr>
          <a:prstGeom prst="rect">
            <a:avLst/>
          </a:prstGeom>
        </p:spPr>
        <p:txBody>
          <a:bodyPr/>
          <a:lstStyle/>
          <a:p>
            <a:r>
              <a:rPr dirty="0"/>
              <a:t>1</a:t>
            </a:r>
            <a:r>
              <a:rPr lang="en-IN" dirty="0"/>
              <a:t>0</a:t>
            </a:r>
            <a:r>
              <a:rPr dirty="0"/>
              <a:t>. </a:t>
            </a:r>
            <a:r>
              <a:rPr b="1" dirty="0">
                <a:latin typeface="Helvetica Neue"/>
                <a:ea typeface="Helvetica Neue"/>
                <a:cs typeface="Helvetica Neue"/>
                <a:sym typeface="Helvetica Neue"/>
              </a:rPr>
              <a:t>Industrial Space </a:t>
            </a:r>
            <a:r>
              <a:rPr b="1" dirty="0" err="1">
                <a:latin typeface="Helvetica Neue"/>
                <a:ea typeface="Helvetica Neue"/>
                <a:cs typeface="Helvetica Neue"/>
                <a:sym typeface="Helvetica Neue"/>
              </a:rPr>
              <a:t>Kasargod</a:t>
            </a:r>
            <a:endParaRPr b="1" dirty="0">
              <a:latin typeface="Helvetica Neue"/>
              <a:ea typeface="Helvetica Neue"/>
              <a:cs typeface="Helvetica Neue"/>
              <a:sym typeface="Helvetica Neue"/>
            </a:endParaRPr>
          </a:p>
        </p:txBody>
      </p:sp>
      <p:sp>
        <p:nvSpPr>
          <p:cNvPr id="412" name="Total Land-1.99  acres…"/>
          <p:cNvSpPr txBox="1">
            <a:spLocks noGrp="1"/>
          </p:cNvSpPr>
          <p:nvPr>
            <p:ph type="body" idx="1"/>
          </p:nvPr>
        </p:nvSpPr>
        <p:spPr>
          <a:xfrm>
            <a:off x="1073150" y="3432258"/>
            <a:ext cx="22237700" cy="9372601"/>
          </a:xfrm>
          <a:prstGeom prst="rect">
            <a:avLst/>
          </a:prstGeom>
        </p:spPr>
        <p:txBody>
          <a:bodyPr/>
          <a:lstStyle/>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Total Land-</a:t>
            </a:r>
            <a:r>
              <a:rPr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1.99  acres</a:t>
            </a: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was with Astral Watches subsidiary company of KSIDC and same was transferred to KSIDC before the company was wound up.</a:t>
            </a:r>
          </a:p>
          <a:p>
            <a:pPr algn="just"/>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Construction of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Compound wall</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completed. Further infrastructure development works entrusted to KITCO. </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After Stakeholder meeting requirement for a Built-up space identified and PMC appointed for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1,00,000 Sq</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ft</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SDF </a:t>
            </a:r>
          </a:p>
        </p:txBody>
      </p:sp>
    </p:spTree>
    <p:extLst>
      <p:ext uri="{BB962C8B-B14F-4D97-AF65-F5344CB8AC3E}">
        <p14:creationId xmlns:p14="http://schemas.microsoft.com/office/powerpoint/2010/main" val="1638770327"/>
      </p:ext>
    </p:extLst>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Industrial Space Kasargod"/>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 Industrial Space Kasargod</a:t>
            </a:r>
          </a:p>
        </p:txBody>
      </p:sp>
      <p:graphicFrame>
        <p:nvGraphicFramePr>
          <p:cNvPr id="415" name="Table"/>
          <p:cNvGraphicFramePr/>
          <p:nvPr/>
        </p:nvGraphicFramePr>
        <p:xfrm>
          <a:off x="1079500" y="3409950"/>
          <a:ext cx="22225000" cy="8869157"/>
        </p:xfrm>
        <a:graphic>
          <a:graphicData uri="http://schemas.openxmlformats.org/drawingml/2006/table">
            <a:tbl>
              <a:tblPr firstRow="1" firstCol="1">
                <a:tableStyleId>{EEE7283C-3CF3-47DC-8721-378D4A62B228}</a:tableStyleId>
              </a:tblPr>
              <a:tblGrid>
                <a:gridCol w="983787">
                  <a:extLst>
                    <a:ext uri="{9D8B030D-6E8A-4147-A177-3AD203B41FA5}">
                      <a16:colId xmlns:a16="http://schemas.microsoft.com/office/drawing/2014/main" val="20000"/>
                    </a:ext>
                  </a:extLst>
                </a:gridCol>
                <a:gridCol w="9462406">
                  <a:extLst>
                    <a:ext uri="{9D8B030D-6E8A-4147-A177-3AD203B41FA5}">
                      <a16:colId xmlns:a16="http://schemas.microsoft.com/office/drawing/2014/main" val="20001"/>
                    </a:ext>
                  </a:extLst>
                </a:gridCol>
                <a:gridCol w="4295156">
                  <a:extLst>
                    <a:ext uri="{9D8B030D-6E8A-4147-A177-3AD203B41FA5}">
                      <a16:colId xmlns:a16="http://schemas.microsoft.com/office/drawing/2014/main" val="20002"/>
                    </a:ext>
                  </a:extLst>
                </a:gridCol>
                <a:gridCol w="7483651">
                  <a:extLst>
                    <a:ext uri="{9D8B030D-6E8A-4147-A177-3AD203B41FA5}">
                      <a16:colId xmlns:a16="http://schemas.microsoft.com/office/drawing/2014/main" val="20003"/>
                    </a:ext>
                  </a:extLst>
                </a:gridCol>
              </a:tblGrid>
              <a:tr h="1962150">
                <a:tc>
                  <a:txBody>
                    <a:bodyPr/>
                    <a:lstStyle/>
                    <a:p>
                      <a:pPr algn="ctr" defTabSz="647700">
                        <a:defRPr>
                          <a:solidFill>
                            <a:srgbClr val="000000"/>
                          </a:solidFill>
                        </a:defRPr>
                      </a:pPr>
                      <a:r>
                        <a:rPr sz="47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028784">
                <a:tc>
                  <a:txBody>
                    <a:bodyPr/>
                    <a:lstStyle/>
                    <a:p>
                      <a:pPr algn="ctr"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l"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Construction of SDF </a:t>
                      </a: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47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 Crore</a:t>
                      </a:r>
                      <a:endParaRPr sz="4700" strike="sng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Dec 22-</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24</a:t>
                      </a:r>
                    </a:p>
                  </a:txBody>
                  <a:tcPr marL="50800" marR="50800" marT="50800" marB="50800" anchor="ctr" horzOverflow="overflow"/>
                </a:tc>
                <a:tc>
                  <a:txBody>
                    <a:bodyPr/>
                    <a:lstStyle/>
                    <a:p>
                      <a:pPr algn="just"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KITCO</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appointed as PMC. </a:t>
                      </a:r>
                    </a:p>
                    <a:p>
                      <a:pPr algn="just" defTabSz="647700">
                        <a:defRPr>
                          <a:solidFill>
                            <a:srgbClr val="000000"/>
                          </a:solidFill>
                        </a:defRPr>
                      </a:pP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sz="47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etailed</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estimate </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submitted by KITCO. The estimates are being vetted and made ready for TS Committee</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878223">
                <a:tc>
                  <a:txBody>
                    <a:bodyPr/>
                    <a:lstStyle/>
                    <a:p>
                      <a:pPr algn="ctr" defTabSz="647700">
                        <a:defRPr>
                          <a:solidFill>
                            <a:srgbClr val="000000"/>
                          </a:solidFill>
                        </a:defRPr>
                      </a:pPr>
                      <a:r>
                        <a:rPr sz="47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Reconstruction of Compound Wall-</a:t>
                      </a:r>
                      <a:r>
                        <a:rPr lang="en-IN" sz="47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a:t>
                      </a: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0.31 Crore</a:t>
                      </a: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(Contractor</a:t>
                      </a:r>
                      <a:r>
                        <a:rPr lang="en-IN" sz="47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Mr. </a:t>
                      </a:r>
                      <a:r>
                        <a:rPr lang="en-IN" sz="4700" baseline="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Aboobacker</a:t>
                      </a:r>
                      <a:r>
                        <a:rPr lang="en-IN" sz="47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Siddique B I</a:t>
                      </a: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7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Nov</a:t>
                      </a:r>
                      <a:r>
                        <a:rPr sz="47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22 </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Work Completed and bill </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submitted to treasury for </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release</a:t>
                      </a:r>
                      <a:endParaRPr sz="47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87150834"/>
      </p:ext>
    </p:extLst>
  </p:cSld>
  <p:clrMapOvr>
    <a:masterClrMapping/>
  </p:clrMapOvr>
  <p:transition spd="med"/>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12. Industrial Space Kasargod"/>
          <p:cNvSpPr txBox="1">
            <a:spLocks noGrp="1"/>
          </p:cNvSpPr>
          <p:nvPr>
            <p:ph type="title"/>
          </p:nvPr>
        </p:nvSpPr>
        <p:spPr>
          <a:prstGeom prst="rect">
            <a:avLst/>
          </a:prstGeom>
        </p:spPr>
        <p:txBody>
          <a:bodyPr/>
          <a:lstStyle/>
          <a:p>
            <a:r>
              <a:rPr dirty="0"/>
              <a:t>1</a:t>
            </a:r>
            <a:r>
              <a:rPr lang="en-IN" dirty="0"/>
              <a:t>1</a:t>
            </a:r>
            <a:r>
              <a:rPr dirty="0"/>
              <a:t>. </a:t>
            </a:r>
            <a:r>
              <a:rPr lang="en-US" b="1" dirty="0">
                <a:latin typeface="Helvetica Neue"/>
                <a:sym typeface="Helvetica Neue"/>
              </a:rPr>
              <a:t>Electronics Hardware Park</a:t>
            </a:r>
            <a:endParaRPr b="1" dirty="0">
              <a:latin typeface="Helvetica Neue"/>
              <a:ea typeface="Helvetica Neue"/>
              <a:cs typeface="Helvetica Neue"/>
              <a:sym typeface="Helvetica Neue"/>
            </a:endParaRPr>
          </a:p>
        </p:txBody>
      </p:sp>
      <p:sp>
        <p:nvSpPr>
          <p:cNvPr id="412" name="Total Land-1.99  acres…"/>
          <p:cNvSpPr txBox="1">
            <a:spLocks noGrp="1"/>
          </p:cNvSpPr>
          <p:nvPr>
            <p:ph type="body" idx="1"/>
          </p:nvPr>
        </p:nvSpPr>
        <p:spPr>
          <a:xfrm>
            <a:off x="1073150" y="3432258"/>
            <a:ext cx="22237700" cy="9372601"/>
          </a:xfrm>
          <a:prstGeom prst="rect">
            <a:avLst/>
          </a:prstGeom>
        </p:spPr>
        <p:txBody>
          <a:bodyPr>
            <a:normAutofit fontScale="70000" lnSpcReduction="20000"/>
          </a:bodyPr>
          <a:lstStyle/>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In 2012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GoK</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accorded AS for acquiring 100 acres of land for Electronic Hardware park at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Ambaloor</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Ernakulam. </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KSIDC received Rs 54.47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cr</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acquired 11.87 acres of land and given 50 % advance for another 9 acres</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Amount utilized 21.7 crores</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 expert committee during 2021, concluded that land is not suitable setting up of Electronic Hardware Park</a:t>
            </a: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As per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Gov</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direction to find alternate projects, approached Fisheries </a:t>
            </a:r>
            <a:r>
              <a:rPr lang="en-US"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dept</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for utilization of acquired land for viable projects . </a:t>
            </a: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Fisheries dept informed  site is prima facia suitable for Aqua Park project.</a:t>
            </a:r>
          </a:p>
          <a:p>
            <a:pPr algn="just"/>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Proposal for transfer of land is being send to Govt for consideration.</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p:txBody>
      </p:sp>
    </p:spTree>
    <p:extLst>
      <p:ext uri="{BB962C8B-B14F-4D97-AF65-F5344CB8AC3E}">
        <p14:creationId xmlns:p14="http://schemas.microsoft.com/office/powerpoint/2010/main" val="3102829142"/>
      </p:ext>
    </p:extLst>
  </p:cSld>
  <p:clrMapOvr>
    <a:masterClrMapping/>
  </p:clrMapOvr>
  <p:transition spd="med"/>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Industrial Space Kasargod"/>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rPr lang="en-US" dirty="0"/>
              <a:t>Electronic Hardware Park</a:t>
            </a:r>
            <a:endParaRPr dirty="0"/>
          </a:p>
        </p:txBody>
      </p:sp>
      <p:graphicFrame>
        <p:nvGraphicFramePr>
          <p:cNvPr id="415" name="Table"/>
          <p:cNvGraphicFramePr/>
          <p:nvPr/>
        </p:nvGraphicFramePr>
        <p:xfrm>
          <a:off x="1079500" y="3056708"/>
          <a:ext cx="22225000" cy="7539079"/>
        </p:xfrm>
        <a:graphic>
          <a:graphicData uri="http://schemas.openxmlformats.org/drawingml/2006/table">
            <a:tbl>
              <a:tblPr firstRow="1" firstCol="1">
                <a:tableStyleId>{EEE7283C-3CF3-47DC-8721-378D4A62B228}</a:tableStyleId>
              </a:tblPr>
              <a:tblGrid>
                <a:gridCol w="983787">
                  <a:extLst>
                    <a:ext uri="{9D8B030D-6E8A-4147-A177-3AD203B41FA5}">
                      <a16:colId xmlns:a16="http://schemas.microsoft.com/office/drawing/2014/main" val="20000"/>
                    </a:ext>
                  </a:extLst>
                </a:gridCol>
                <a:gridCol w="9940620">
                  <a:extLst>
                    <a:ext uri="{9D8B030D-6E8A-4147-A177-3AD203B41FA5}">
                      <a16:colId xmlns:a16="http://schemas.microsoft.com/office/drawing/2014/main" val="20001"/>
                    </a:ext>
                  </a:extLst>
                </a:gridCol>
                <a:gridCol w="3816942">
                  <a:extLst>
                    <a:ext uri="{9D8B030D-6E8A-4147-A177-3AD203B41FA5}">
                      <a16:colId xmlns:a16="http://schemas.microsoft.com/office/drawing/2014/main" val="20002"/>
                    </a:ext>
                  </a:extLst>
                </a:gridCol>
                <a:gridCol w="7483651">
                  <a:extLst>
                    <a:ext uri="{9D8B030D-6E8A-4147-A177-3AD203B41FA5}">
                      <a16:colId xmlns:a16="http://schemas.microsoft.com/office/drawing/2014/main" val="20003"/>
                    </a:ext>
                  </a:extLst>
                </a:gridCol>
              </a:tblGrid>
              <a:tr h="3005864">
                <a:tc>
                  <a:txBody>
                    <a:bodyPr/>
                    <a:lstStyle/>
                    <a:p>
                      <a:pPr algn="ctr" defTabSz="647700">
                        <a:defRPr>
                          <a:solidFill>
                            <a:srgbClr val="000000"/>
                          </a:solidFill>
                        </a:defRPr>
                      </a:pPr>
                      <a:r>
                        <a:rPr sz="47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108740">
                <a:tc>
                  <a:txBody>
                    <a:bodyPr/>
                    <a:lstStyle/>
                    <a:p>
                      <a:pPr algn="ctr"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50800" marR="50800" marT="50800" marB="50800" anchor="ctr" horzOverflow="overflow"/>
                </a:tc>
                <a:tc>
                  <a:txBody>
                    <a:bodyPr/>
                    <a:lstStyle/>
                    <a:p>
                      <a:pPr algn="l" defTabSz="647700">
                        <a:defRPr>
                          <a:solidFill>
                            <a:srgbClr val="000000"/>
                          </a:solidFill>
                        </a:defRPr>
                      </a:pP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Obtaining final report from Fisheries dept and approval of the same</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US" sz="47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Nov 22</a:t>
                      </a:r>
                      <a:endParaRPr sz="47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Its been delayed. MD to remind fisheries Director</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424475">
                <a:tc>
                  <a:txBody>
                    <a:bodyPr/>
                    <a:lstStyle/>
                    <a:p>
                      <a:pPr algn="ctr" defTabSz="647700">
                        <a:defRPr>
                          <a:solidFill>
                            <a:srgbClr val="000000"/>
                          </a:solidFill>
                        </a:defRPr>
                      </a:pP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l" defTabSz="647700">
                        <a:defRPr>
                          <a:solidFill>
                            <a:srgbClr val="000000"/>
                          </a:solidFill>
                        </a:defRPr>
                      </a:pP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Transfer of land to Fisheries dept</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a:solidFill>
                            <a:srgbClr val="000000"/>
                          </a:solidFill>
                        </a:defRPr>
                      </a:pP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march</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a:t>
                      </a:r>
                      <a:r>
                        <a:rPr lang="en-US"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r>
                        <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txBody>
                  <a:tcPr marL="50800" marR="50800" marT="50800" marB="50800" anchor="ctr" horzOverflow="overflow"/>
                </a:tc>
                <a:tc>
                  <a:txBody>
                    <a:bodyPr/>
                    <a:lstStyle/>
                    <a:p>
                      <a:pPr algn="ctr" defTabSz="647700">
                        <a:defRPr>
                          <a:solidFill>
                            <a:srgbClr val="000000"/>
                          </a:solidFill>
                        </a:defRPr>
                      </a:pPr>
                      <a:r>
                        <a:rPr lang="en-IN"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Letter to Govt reg: transfer proposal is ready.</a:t>
                      </a:r>
                      <a:endParaRPr sz="47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691909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9. Call Centre (1800-890–1030)/ Started in 2020 Sep/ 8 AM to 8 PM/ 6 executives/ Operated by M/S Aabasoft/ (600 calls per month)"/>
          <p:cNvSpPr txBox="1">
            <a:spLocks noGrp="1"/>
          </p:cNvSpPr>
          <p:nvPr>
            <p:ph type="title"/>
          </p:nvPr>
        </p:nvSpPr>
        <p:spPr>
          <a:prstGeom prst="rect">
            <a:avLst/>
          </a:prstGeom>
        </p:spPr>
        <p:txBody>
          <a:bodyPr/>
          <a:lstStyle/>
          <a:p>
            <a:r>
              <a:rPr dirty="0"/>
              <a:t>9. </a:t>
            </a:r>
            <a:r>
              <a:rPr b="1" dirty="0">
                <a:latin typeface="Helvetica Neue"/>
                <a:ea typeface="Helvetica Neue"/>
                <a:cs typeface="Helvetica Neue"/>
                <a:sym typeface="Helvetica Neue"/>
              </a:rPr>
              <a:t>Call Centre </a:t>
            </a:r>
            <a:r>
              <a:rPr dirty="0"/>
              <a:t>(1800-890–1030)/ Started in 2020 Sep/ 8 AM to 8 PM/ 6 executives/ Operated by M/</a:t>
            </a:r>
            <a:r>
              <a:rPr lang="en-US" dirty="0"/>
              <a:t>s</a:t>
            </a:r>
            <a:r>
              <a:rPr dirty="0"/>
              <a:t> </a:t>
            </a:r>
            <a:r>
              <a:rPr dirty="0" err="1"/>
              <a:t>Aab</a:t>
            </a:r>
            <a:r>
              <a:rPr lang="en-US" dirty="0" err="1"/>
              <a:t>a</a:t>
            </a:r>
            <a:r>
              <a:rPr dirty="0" err="1"/>
              <a:t>asoft</a:t>
            </a:r>
            <a:r>
              <a:rPr dirty="0"/>
              <a:t>/ </a:t>
            </a:r>
            <a:r>
              <a:rPr dirty="0">
                <a:solidFill>
                  <a:srgbClr val="151D86"/>
                </a:solidFill>
              </a:rPr>
              <a:t>(</a:t>
            </a:r>
            <a:r>
              <a:rPr lang="en-US" dirty="0">
                <a:solidFill>
                  <a:srgbClr val="151D86"/>
                </a:solidFill>
              </a:rPr>
              <a:t>~</a:t>
            </a:r>
            <a:r>
              <a:rPr dirty="0">
                <a:solidFill>
                  <a:srgbClr val="151D86"/>
                </a:solidFill>
              </a:rPr>
              <a:t>600 calls per month)</a:t>
            </a:r>
          </a:p>
        </p:txBody>
      </p:sp>
      <p:graphicFrame>
        <p:nvGraphicFramePr>
          <p:cNvPr id="167" name="Table"/>
          <p:cNvGraphicFramePr/>
          <p:nvPr>
            <p:extLst>
              <p:ext uri="{D42A27DB-BD31-4B8C-83A1-F6EECF244321}">
                <p14:modId xmlns:p14="http://schemas.microsoft.com/office/powerpoint/2010/main" val="1677137445"/>
              </p:ext>
            </p:extLst>
          </p:nvPr>
        </p:nvGraphicFramePr>
        <p:xfrm>
          <a:off x="1066800" y="3124200"/>
          <a:ext cx="22225000" cy="10399880"/>
        </p:xfrm>
        <a:graphic>
          <a:graphicData uri="http://schemas.openxmlformats.org/drawingml/2006/table">
            <a:tbl>
              <a:tblPr firstRow="1" firstCol="1">
                <a:tableStyleId>{EEE7283C-3CF3-47DC-8721-378D4A62B228}</a:tableStyleId>
              </a:tblPr>
              <a:tblGrid>
                <a:gridCol w="1463462">
                  <a:extLst>
                    <a:ext uri="{9D8B030D-6E8A-4147-A177-3AD203B41FA5}">
                      <a16:colId xmlns:a16="http://schemas.microsoft.com/office/drawing/2014/main" val="20000"/>
                    </a:ext>
                  </a:extLst>
                </a:gridCol>
                <a:gridCol w="9649038">
                  <a:extLst>
                    <a:ext uri="{9D8B030D-6E8A-4147-A177-3AD203B41FA5}">
                      <a16:colId xmlns:a16="http://schemas.microsoft.com/office/drawing/2014/main" val="20001"/>
                    </a:ext>
                  </a:extLst>
                </a:gridCol>
                <a:gridCol w="5556250">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1039988">
                <a:tc>
                  <a:txBody>
                    <a:bodyPr/>
                    <a:lstStyle/>
                    <a:p>
                      <a:pPr algn="ctr" defTabSz="647700">
                        <a:defRPr>
                          <a:solidFill>
                            <a:srgbClr val="000000"/>
                          </a:solidFill>
                        </a:defRPr>
                      </a:pPr>
                      <a:r>
                        <a:rPr sz="5000">
                          <a:solidFill>
                            <a:srgbClr val="FFFFFF"/>
                          </a:solidFill>
                        </a:rPr>
                        <a:t>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Category of calls</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Total No</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039988">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K</a:t>
                      </a:r>
                      <a:r>
                        <a:rPr lang="en-US" sz="5000" dirty="0">
                          <a:solidFill>
                            <a:srgbClr val="444444"/>
                          </a:solidFill>
                        </a:rPr>
                        <a:t>-</a:t>
                      </a:r>
                      <a:r>
                        <a:rPr sz="5000" dirty="0">
                          <a:solidFill>
                            <a:srgbClr val="444444"/>
                          </a:solidFill>
                        </a:rPr>
                        <a:t>SWIFT Enquiries</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7,012</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43.31</a:t>
                      </a:r>
                    </a:p>
                  </a:txBody>
                  <a:tcPr marL="9525" marR="9525" marT="9525" marB="0" anchor="b">
                    <a:lnR w="12700">
                      <a:solidFill>
                        <a:srgbClr val="3C3C1D"/>
                      </a:solidFill>
                      <a:miter lim="400000"/>
                    </a:lnR>
                  </a:tcPr>
                </a:tc>
                <a:extLst>
                  <a:ext uri="{0D108BD9-81ED-4DB2-BD59-A6C34878D82A}">
                    <a16:rowId xmlns:a16="http://schemas.microsoft.com/office/drawing/2014/main" val="10001"/>
                  </a:ext>
                </a:extLst>
              </a:tr>
              <a:tr h="1039988">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Miscellaneous </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3,701</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22.86</a:t>
                      </a:r>
                    </a:p>
                  </a:txBody>
                  <a:tcPr marL="9525" marR="9525" marT="9525" marB="0" anchor="b">
                    <a:lnR w="12700">
                      <a:solidFill>
                        <a:srgbClr val="3C3C1D"/>
                      </a:solidFill>
                      <a:miter lim="400000"/>
                    </a:lnR>
                  </a:tcPr>
                </a:tc>
                <a:extLst>
                  <a:ext uri="{0D108BD9-81ED-4DB2-BD59-A6C34878D82A}">
                    <a16:rowId xmlns:a16="http://schemas.microsoft.com/office/drawing/2014/main" val="10002"/>
                  </a:ext>
                </a:extLst>
              </a:tr>
              <a:tr h="1039988">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K</a:t>
                      </a:r>
                      <a:r>
                        <a:rPr lang="en-US" sz="5000" dirty="0">
                          <a:solidFill>
                            <a:srgbClr val="444444"/>
                          </a:solidFill>
                        </a:rPr>
                        <a:t>-</a:t>
                      </a:r>
                      <a:r>
                        <a:rPr sz="5000" dirty="0">
                          <a:solidFill>
                            <a:srgbClr val="444444"/>
                          </a:solidFill>
                        </a:rPr>
                        <a:t>SWIFT Technical</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1,876</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11.59</a:t>
                      </a:r>
                    </a:p>
                  </a:txBody>
                  <a:tcPr marL="9525" marR="9525" marT="9525" marB="0" anchor="b">
                    <a:lnR w="12700">
                      <a:solidFill>
                        <a:srgbClr val="3C3C1D"/>
                      </a:solidFill>
                      <a:miter lim="400000"/>
                    </a:lnR>
                  </a:tcPr>
                </a:tc>
                <a:extLst>
                  <a:ext uri="{0D108BD9-81ED-4DB2-BD59-A6C34878D82A}">
                    <a16:rowId xmlns:a16="http://schemas.microsoft.com/office/drawing/2014/main" val="10003"/>
                  </a:ext>
                </a:extLst>
              </a:tr>
              <a:tr h="1039988">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Starting a Business</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1,654</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10.21</a:t>
                      </a:r>
                    </a:p>
                  </a:txBody>
                  <a:tcPr marL="9525" marR="9525" marT="9525" marB="0" anchor="b">
                    <a:lnR w="12700">
                      <a:solidFill>
                        <a:srgbClr val="3C3C1D"/>
                      </a:solidFill>
                      <a:miter lim="400000"/>
                    </a:lnR>
                  </a:tcPr>
                </a:tc>
                <a:extLst>
                  <a:ext uri="{0D108BD9-81ED-4DB2-BD59-A6C34878D82A}">
                    <a16:rowId xmlns:a16="http://schemas.microsoft.com/office/drawing/2014/main" val="10004"/>
                  </a:ext>
                </a:extLst>
              </a:tr>
              <a:tr h="1039988">
                <a:tc>
                  <a:txBody>
                    <a:bodyPr/>
                    <a:lstStyle/>
                    <a:p>
                      <a:pPr algn="ctr" defTabSz="647700">
                        <a:defRPr>
                          <a:solidFill>
                            <a:srgbClr val="000000"/>
                          </a:solidFill>
                        </a:defRPr>
                      </a:pPr>
                      <a:r>
                        <a:rPr sz="500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Funding Assistance</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1,298</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8.02</a:t>
                      </a:r>
                    </a:p>
                  </a:txBody>
                  <a:tcPr marL="9525" marR="9525" marT="9525" marB="0" anchor="b">
                    <a:lnR w="12700">
                      <a:solidFill>
                        <a:srgbClr val="3C3C1D"/>
                      </a:solidFill>
                      <a:miter lim="400000"/>
                    </a:lnR>
                  </a:tcPr>
                </a:tc>
                <a:extLst>
                  <a:ext uri="{0D108BD9-81ED-4DB2-BD59-A6C34878D82A}">
                    <a16:rowId xmlns:a16="http://schemas.microsoft.com/office/drawing/2014/main" val="10005"/>
                  </a:ext>
                </a:extLst>
              </a:tr>
              <a:tr h="1039988">
                <a:tc>
                  <a:txBody>
                    <a:bodyPr/>
                    <a:lstStyle/>
                    <a:p>
                      <a:pPr algn="ctr" defTabSz="647700">
                        <a:defRPr>
                          <a:solidFill>
                            <a:srgbClr val="000000"/>
                          </a:solidFill>
                        </a:defRPr>
                      </a:pPr>
                      <a:r>
                        <a:rPr sz="50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Local Protest/</a:t>
                      </a:r>
                      <a:r>
                        <a:rPr lang="en-US" sz="5000" dirty="0">
                          <a:solidFill>
                            <a:srgbClr val="444444"/>
                          </a:solidFill>
                        </a:rPr>
                        <a:t> </a:t>
                      </a:r>
                      <a:r>
                        <a:rPr sz="5000" dirty="0">
                          <a:solidFill>
                            <a:srgbClr val="444444"/>
                          </a:solidFill>
                        </a:rPr>
                        <a:t>Political issues </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342</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2.11</a:t>
                      </a:r>
                    </a:p>
                  </a:txBody>
                  <a:tcPr marL="9525" marR="9525" marT="9525" marB="0" anchor="b">
                    <a:lnR w="12700">
                      <a:solidFill>
                        <a:srgbClr val="3C3C1D"/>
                      </a:solidFill>
                      <a:miter lim="400000"/>
                    </a:lnR>
                  </a:tcPr>
                </a:tc>
                <a:extLst>
                  <a:ext uri="{0D108BD9-81ED-4DB2-BD59-A6C34878D82A}">
                    <a16:rowId xmlns:a16="http://schemas.microsoft.com/office/drawing/2014/main" val="10006"/>
                  </a:ext>
                </a:extLst>
              </a:tr>
              <a:tr h="1039988">
                <a:tc>
                  <a:txBody>
                    <a:bodyPr/>
                    <a:lstStyle/>
                    <a:p>
                      <a:pPr algn="ctr" defTabSz="647700">
                        <a:defRPr>
                          <a:solidFill>
                            <a:srgbClr val="000000"/>
                          </a:solidFill>
                        </a:defRPr>
                      </a:pPr>
                      <a:r>
                        <a:rPr sz="50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Land Bank/</a:t>
                      </a:r>
                      <a:r>
                        <a:rPr lang="en-US" sz="5000" dirty="0">
                          <a:solidFill>
                            <a:srgbClr val="444444"/>
                          </a:solidFill>
                        </a:rPr>
                        <a:t> </a:t>
                      </a:r>
                      <a:r>
                        <a:rPr sz="5000" dirty="0">
                          <a:solidFill>
                            <a:srgbClr val="444444"/>
                          </a:solidFill>
                        </a:rPr>
                        <a:t>Land related issue</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203</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1.25</a:t>
                      </a:r>
                    </a:p>
                  </a:txBody>
                  <a:tcPr marL="9525" marR="9525" marT="9525" marB="0" anchor="b">
                    <a:lnR w="12700">
                      <a:solidFill>
                        <a:srgbClr val="3C3C1D"/>
                      </a:solidFill>
                      <a:miter lim="400000"/>
                    </a:lnR>
                  </a:tcPr>
                </a:tc>
                <a:extLst>
                  <a:ext uri="{0D108BD9-81ED-4DB2-BD59-A6C34878D82A}">
                    <a16:rowId xmlns:a16="http://schemas.microsoft.com/office/drawing/2014/main" val="10007"/>
                  </a:ext>
                </a:extLst>
              </a:tr>
              <a:tr h="1039988">
                <a:tc>
                  <a:txBody>
                    <a:bodyPr/>
                    <a:lstStyle/>
                    <a:p>
                      <a:pPr algn="ctr" defTabSz="647700">
                        <a:defRPr>
                          <a:solidFill>
                            <a:srgbClr val="000000"/>
                          </a:solidFill>
                        </a:defRPr>
                      </a:pPr>
                      <a:r>
                        <a:rPr sz="5000">
                          <a:solidFill>
                            <a:srgbClr val="444444"/>
                          </a:solidFill>
                        </a:rPr>
                        <a:t>8</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Schemes &amp; Policy related</a:t>
                      </a:r>
                    </a:p>
                  </a:txBody>
                  <a:tcPr marL="50800" marR="50800" marT="50800" marB="50800" anchor="ctr" horzOverflow="overflow"/>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5000" b="0" i="0" u="none" strike="noStrike" cap="none" spc="0" baseline="0" dirty="0">
                          <a:solidFill>
                            <a:srgbClr val="444444"/>
                          </a:solidFill>
                          <a:uFillTx/>
                          <a:latin typeface="Helvetica Neue"/>
                          <a:sym typeface="Helvetica Neue"/>
                        </a:rPr>
                        <a:t>106</a:t>
                      </a:r>
                    </a:p>
                  </a:txBody>
                  <a:tcPr marL="9525" marR="9525" marT="9525" marB="0" anchor="ctr"/>
                </a:tc>
                <a:tc>
                  <a:txBody>
                    <a:bodyPr/>
                    <a:lstStyle/>
                    <a:p>
                      <a:pPr algn="ctr" fontAlgn="b"/>
                      <a:r>
                        <a:rPr lang="en-IN" sz="5000" b="0" i="0" u="none" strike="noStrike" cap="none" spc="0" baseline="0" dirty="0">
                          <a:solidFill>
                            <a:srgbClr val="444444"/>
                          </a:solidFill>
                          <a:uFillTx/>
                          <a:latin typeface="Helvetica Neue"/>
                          <a:sym typeface="Helvetica Neue"/>
                        </a:rPr>
                        <a:t>0.65</a:t>
                      </a:r>
                    </a:p>
                  </a:txBody>
                  <a:tcPr marL="9525" marR="9525" marT="9525" marB="0" anchor="b">
                    <a:lnR w="12700">
                      <a:solidFill>
                        <a:srgbClr val="3C3C1D"/>
                      </a:solidFill>
                      <a:miter lim="400000"/>
                    </a:lnR>
                  </a:tcPr>
                </a:tc>
                <a:extLst>
                  <a:ext uri="{0D108BD9-81ED-4DB2-BD59-A6C34878D82A}">
                    <a16:rowId xmlns:a16="http://schemas.microsoft.com/office/drawing/2014/main" val="10008"/>
                  </a:ext>
                </a:extLst>
              </a:tr>
              <a:tr h="1039988">
                <a:tc>
                  <a:txBody>
                    <a:bodyPr/>
                    <a:lstStyle/>
                    <a:p>
                      <a:pPr algn="ctr" defTabSz="647700">
                        <a:defRPr>
                          <a:solidFill>
                            <a:srgbClr val="000000"/>
                          </a:solidFill>
                        </a:defRPr>
                      </a:pPr>
                      <a:endParaRPr sz="500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5000" dirty="0">
                          <a:solidFill>
                            <a:srgbClr val="444444"/>
                          </a:solidFill>
                        </a:rPr>
                        <a:t>Total</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dirty="0">
                          <a:solidFill>
                            <a:srgbClr val="444444"/>
                          </a:solidFill>
                        </a:rPr>
                        <a:t>16,192</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endParaRPr sz="5000" dirty="0">
                        <a:solidFill>
                          <a:srgbClr val="444444"/>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4048632743"/>
                  </a:ext>
                </a:extLst>
              </a:tr>
            </a:tbl>
          </a:graphicData>
        </a:graphic>
      </p:graphicFrame>
    </p:spTree>
  </p:cSld>
  <p:clrMapOvr>
    <a:masterClrMapping/>
  </p:clrMapOvr>
  <p:transition spd="med"/>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Team 6 - Waste to Energy"/>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6 - Waste to Energy </a:t>
            </a:r>
          </a:p>
        </p:txBody>
      </p:sp>
      <p:sp>
        <p:nvSpPr>
          <p:cNvPr id="422" name="Harikesh PC, Project Director…"/>
          <p:cNvSpPr txBox="1">
            <a:spLocks noGrp="1"/>
          </p:cNvSpPr>
          <p:nvPr>
            <p:ph type="body" idx="1"/>
          </p:nvPr>
        </p:nvSpPr>
        <p:spPr>
          <a:prstGeom prst="rect">
            <a:avLst/>
          </a:prstGeom>
        </p:spPr>
        <p:txBody>
          <a:bodyPr/>
          <a:lstStyle/>
          <a:p>
            <a:pPr marL="914400" indent="-914400">
              <a:buSzPct val="100000"/>
              <a:buFontTx/>
              <a:buAutoNum type="arabicPeriod"/>
            </a:pPr>
            <a:r>
              <a:rPr dirty="0" err="1"/>
              <a:t>Harikesh</a:t>
            </a:r>
            <a:r>
              <a:rPr dirty="0"/>
              <a:t> PC, Project Director </a:t>
            </a:r>
            <a:endParaRPr lang="en-IN" dirty="0"/>
          </a:p>
          <a:p>
            <a:pPr marL="914400" indent="-914400">
              <a:buSzPct val="100000"/>
              <a:buFontTx/>
              <a:buAutoNum type="arabicPeriod"/>
            </a:pPr>
            <a:r>
              <a:rPr lang="en-IN" dirty="0" err="1"/>
              <a:t>Saleena</a:t>
            </a:r>
            <a:r>
              <a:rPr lang="en-IN" dirty="0"/>
              <a:t> , Project Coordinator </a:t>
            </a:r>
            <a:endParaRPr dirty="0"/>
          </a:p>
          <a:p>
            <a:pPr marL="914400" indent="-914400">
              <a:buSzPct val="100000"/>
              <a:buFontTx/>
              <a:buAutoNum type="arabicPeriod"/>
            </a:pPr>
            <a:r>
              <a:rPr dirty="0" err="1"/>
              <a:t>Sree</a:t>
            </a:r>
            <a:r>
              <a:rPr dirty="0"/>
              <a:t> Prathima </a:t>
            </a:r>
            <a:r>
              <a:rPr dirty="0" err="1"/>
              <a:t>Devi,Manager</a:t>
            </a:r>
            <a:endParaRPr lang="en-IN" dirty="0"/>
          </a:p>
          <a:p>
            <a:pPr marL="914400" indent="-914400">
              <a:buSzPct val="100000"/>
              <a:buFontTx/>
              <a:buAutoNum type="arabicPeriod"/>
            </a:pPr>
            <a:r>
              <a:rPr lang="en-IN" dirty="0"/>
              <a:t>Lakshmi B R, Manager Coordination</a:t>
            </a:r>
            <a:endParaRPr dirty="0"/>
          </a:p>
          <a:p>
            <a:pPr marL="914400" indent="-914400">
              <a:buSzPct val="100000"/>
              <a:buFontTx/>
              <a:buAutoNum type="arabicPeriod"/>
            </a:pPr>
            <a:r>
              <a:rPr dirty="0" err="1"/>
              <a:t>Sreedevi</a:t>
            </a:r>
            <a:r>
              <a:rPr dirty="0"/>
              <a:t> M, Research Assistant </a:t>
            </a:r>
          </a:p>
        </p:txBody>
      </p:sp>
    </p:spTree>
  </p:cSld>
  <p:clrMapOvr>
    <a:masterClrMapping/>
  </p:clrMapOvr>
  <p:transition spd="med"/>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Waste to Energy Projects"/>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 Waste to Energy Projects</a:t>
            </a:r>
          </a:p>
        </p:txBody>
      </p:sp>
      <p:sp>
        <p:nvSpPr>
          <p:cNvPr id="425" name="KSIDC is entrusted as the nodal agency on behalf of LSGD to take steps for the development of the 9 WtE projects in the state as a PPP project on DBFOT model.…"/>
          <p:cNvSpPr txBox="1">
            <a:spLocks noGrp="1"/>
          </p:cNvSpPr>
          <p:nvPr>
            <p:ph type="body" idx="1"/>
          </p:nvPr>
        </p:nvSpPr>
        <p:spPr>
          <a:xfrm>
            <a:off x="863600" y="3124200"/>
            <a:ext cx="22237700" cy="10363498"/>
          </a:xfrm>
          <a:prstGeom prst="rect">
            <a:avLst/>
          </a:prstGeom>
        </p:spPr>
        <p:txBody>
          <a:bodyPr/>
          <a:lstStyle/>
          <a:p>
            <a:pPr marL="0" indent="0" algn="just" defTabSz="718184">
              <a:lnSpc>
                <a:spcPct val="120000"/>
              </a:lnSpc>
              <a:spcBef>
                <a:spcPts val="5100"/>
              </a:spcBef>
              <a:buSzTx/>
              <a:buFontTx/>
              <a:buNone/>
              <a:defRPr sz="4350"/>
            </a:pPr>
            <a:r>
              <a:t>KSIDC is entrusted as the nodal agency on behalf of LSGD to take steps for the development of the 9 WtE projects in the state as a PPP project on DBFOT model. </a:t>
            </a:r>
          </a:p>
          <a:p>
            <a:pPr marL="0" indent="0" algn="just" defTabSz="718184">
              <a:lnSpc>
                <a:spcPct val="120000"/>
              </a:lnSpc>
              <a:spcBef>
                <a:spcPts val="5100"/>
              </a:spcBef>
              <a:buSzTx/>
              <a:buFontTx/>
              <a:buNone/>
              <a:defRPr sz="4350"/>
            </a:pPr>
            <a:r>
              <a:t>The steps involved are;</a:t>
            </a:r>
          </a:p>
          <a:p>
            <a:pPr marL="795527" indent="-795527" algn="just" defTabSz="718184">
              <a:lnSpc>
                <a:spcPct val="120000"/>
              </a:lnSpc>
              <a:spcBef>
                <a:spcPts val="5100"/>
              </a:spcBef>
              <a:buSzPct val="100000"/>
              <a:buFontTx/>
              <a:buAutoNum type="arabicPeriod"/>
              <a:defRPr sz="4350" b="1">
                <a:latin typeface="Helvetica Neue"/>
                <a:ea typeface="Helvetica Neue"/>
                <a:cs typeface="Helvetica Neue"/>
                <a:sym typeface="Helvetica Neue"/>
              </a:defRPr>
            </a:pPr>
            <a:r>
              <a:t>Bid documentation and tender process</a:t>
            </a:r>
          </a:p>
          <a:p>
            <a:pPr marL="795527" indent="-795527" algn="just" defTabSz="718184">
              <a:lnSpc>
                <a:spcPct val="120000"/>
              </a:lnSpc>
              <a:spcBef>
                <a:spcPts val="5100"/>
              </a:spcBef>
              <a:buSzPct val="100000"/>
              <a:buFontTx/>
              <a:buAutoNum type="arabicPeriod"/>
              <a:defRPr sz="4350" b="1">
                <a:latin typeface="Helvetica Neue"/>
                <a:ea typeface="Helvetica Neue"/>
                <a:cs typeface="Helvetica Neue"/>
                <a:sym typeface="Helvetica Neue"/>
              </a:defRPr>
            </a:pPr>
            <a:r>
              <a:t>Selection and approval of concessionaire</a:t>
            </a:r>
          </a:p>
          <a:p>
            <a:pPr marL="795527" indent="-795527" algn="just" defTabSz="718184">
              <a:lnSpc>
                <a:spcPct val="120000"/>
              </a:lnSpc>
              <a:spcBef>
                <a:spcPts val="5100"/>
              </a:spcBef>
              <a:buSzPct val="100000"/>
              <a:buFontTx/>
              <a:buAutoNum type="arabicPeriod"/>
              <a:defRPr sz="4350" b="1">
                <a:latin typeface="Helvetica Neue"/>
                <a:ea typeface="Helvetica Neue"/>
                <a:cs typeface="Helvetica Neue"/>
                <a:sym typeface="Helvetica Neue"/>
              </a:defRPr>
            </a:pPr>
            <a:r>
              <a:t>Execution of concession agreement and legacy waste removal.</a:t>
            </a:r>
          </a:p>
          <a:p>
            <a:pPr marL="795527" indent="-795527" algn="just" defTabSz="718184">
              <a:lnSpc>
                <a:spcPct val="120000"/>
              </a:lnSpc>
              <a:spcBef>
                <a:spcPts val="5100"/>
              </a:spcBef>
              <a:buSzPct val="100000"/>
              <a:buFontTx/>
              <a:buAutoNum type="arabicPeriod"/>
              <a:defRPr sz="4350" b="1">
                <a:latin typeface="Helvetica Neue"/>
                <a:ea typeface="Helvetica Neue"/>
                <a:cs typeface="Helvetica Neue"/>
                <a:sym typeface="Helvetica Neue"/>
              </a:defRPr>
            </a:pPr>
            <a:r>
              <a:t>DPR preparation and approval</a:t>
            </a:r>
          </a:p>
          <a:p>
            <a:pPr marL="795527" indent="-795527" algn="just" defTabSz="718184">
              <a:lnSpc>
                <a:spcPct val="120000"/>
              </a:lnSpc>
              <a:spcBef>
                <a:spcPts val="5100"/>
              </a:spcBef>
              <a:buSzPct val="100000"/>
              <a:buFontTx/>
              <a:buAutoNum type="arabicPeriod"/>
              <a:defRPr sz="4350" b="1">
                <a:latin typeface="Helvetica Neue"/>
                <a:ea typeface="Helvetica Neue"/>
                <a:cs typeface="Helvetica Neue"/>
                <a:sym typeface="Helvetica Neue"/>
              </a:defRPr>
            </a:pPr>
            <a:r>
              <a:t>Power Tariff Fixation and PPA execution</a:t>
            </a:r>
          </a:p>
        </p:txBody>
      </p:sp>
    </p:spTree>
  </p:cSld>
  <p:clrMapOvr>
    <a:masterClrMapping/>
  </p:clrMapOvr>
  <p:transition spd="med"/>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Waste to Energy Projects"/>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 Waste to Energy Projects</a:t>
            </a:r>
          </a:p>
        </p:txBody>
      </p:sp>
      <p:sp>
        <p:nvSpPr>
          <p:cNvPr id="428" name="The steps involved are; cont..…"/>
          <p:cNvSpPr txBox="1">
            <a:spLocks noGrp="1"/>
          </p:cNvSpPr>
          <p:nvPr>
            <p:ph type="body" idx="1"/>
          </p:nvPr>
        </p:nvSpPr>
        <p:spPr>
          <a:xfrm>
            <a:off x="863600" y="3124200"/>
            <a:ext cx="22237700" cy="9792296"/>
          </a:xfrm>
          <a:prstGeom prst="rect">
            <a:avLst/>
          </a:prstGeom>
        </p:spPr>
        <p:txBody>
          <a:bodyPr/>
          <a:lstStyle/>
          <a:p>
            <a:pPr marL="0" indent="0" algn="just" defTabSz="734694">
              <a:lnSpc>
                <a:spcPct val="120000"/>
              </a:lnSpc>
              <a:spcBef>
                <a:spcPts val="5200"/>
              </a:spcBef>
              <a:buSzTx/>
              <a:buFontTx/>
              <a:buNone/>
              <a:defRPr sz="4450"/>
            </a:pPr>
            <a:r>
              <a:t>The steps involved are; cont..</a:t>
            </a:r>
          </a:p>
          <a:p>
            <a:pPr marL="0" indent="0" algn="just" defTabSz="734694">
              <a:spcBef>
                <a:spcPts val="5200"/>
              </a:spcBef>
              <a:buSzTx/>
              <a:buFontTx/>
              <a:buNone/>
              <a:defRPr sz="4450" b="1">
                <a:latin typeface="Helvetica Neue"/>
                <a:ea typeface="Helvetica Neue"/>
                <a:cs typeface="Helvetica Neue"/>
                <a:sym typeface="Helvetica Neue"/>
              </a:defRPr>
            </a:pPr>
            <a:r>
              <a:t>6. Statutory clearance and approvals for the project</a:t>
            </a:r>
          </a:p>
          <a:p>
            <a:pPr marL="0" indent="0" algn="just" defTabSz="734694">
              <a:spcBef>
                <a:spcPts val="5200"/>
              </a:spcBef>
              <a:buSzTx/>
              <a:buFontTx/>
              <a:buNone/>
              <a:defRPr sz="4450" b="1">
                <a:latin typeface="Helvetica Neue"/>
                <a:ea typeface="Helvetica Neue"/>
                <a:cs typeface="Helvetica Neue"/>
                <a:sym typeface="Helvetica Neue"/>
              </a:defRPr>
            </a:pPr>
            <a:r>
              <a:t>7. Detailed Engineering and selection of contractors</a:t>
            </a:r>
          </a:p>
          <a:p>
            <a:pPr marL="0" indent="0" algn="just" defTabSz="734694">
              <a:spcBef>
                <a:spcPts val="5200"/>
              </a:spcBef>
              <a:buSzTx/>
              <a:buFontTx/>
              <a:buNone/>
              <a:defRPr sz="4450" b="1">
                <a:latin typeface="Helvetica Neue"/>
                <a:ea typeface="Helvetica Neue"/>
                <a:cs typeface="Helvetica Neue"/>
                <a:sym typeface="Helvetica Neue"/>
              </a:defRPr>
            </a:pPr>
            <a:r>
              <a:t>8. Financial Closure- Equity and Debt</a:t>
            </a:r>
          </a:p>
          <a:p>
            <a:pPr marL="0" indent="0" algn="just" defTabSz="734694">
              <a:spcBef>
                <a:spcPts val="5200"/>
              </a:spcBef>
              <a:buSzTx/>
              <a:buFontTx/>
              <a:buNone/>
              <a:defRPr sz="4450" b="1">
                <a:latin typeface="Helvetica Neue"/>
                <a:ea typeface="Helvetica Neue"/>
                <a:cs typeface="Helvetica Neue"/>
                <a:sym typeface="Helvetica Neue"/>
              </a:defRPr>
            </a:pPr>
            <a:r>
              <a:t>9. Construction Management-2 years</a:t>
            </a:r>
          </a:p>
          <a:p>
            <a:pPr marL="0" indent="0" algn="just" defTabSz="734694">
              <a:spcBef>
                <a:spcPts val="5200"/>
              </a:spcBef>
              <a:buSzTx/>
              <a:buFontTx/>
              <a:buNone/>
              <a:defRPr sz="4450" b="1">
                <a:latin typeface="Helvetica Neue"/>
                <a:ea typeface="Helvetica Neue"/>
                <a:cs typeface="Helvetica Neue"/>
                <a:sym typeface="Helvetica Neue"/>
              </a:defRPr>
            </a:pPr>
            <a:r>
              <a:t>10. Operation and maintenance -25 years</a:t>
            </a:r>
          </a:p>
          <a:p>
            <a:pPr marL="0" indent="0" algn="just" defTabSz="734694">
              <a:spcBef>
                <a:spcPts val="5200"/>
              </a:spcBef>
              <a:buSzTx/>
              <a:buFontTx/>
              <a:buNone/>
              <a:defRPr sz="4450"/>
            </a:pPr>
            <a:r>
              <a:t>Concessionaire selected for 6/9 projects, 3 projects in. Stage 3- Concession Agreement and 3 projects in stage 8-Financial Closure</a:t>
            </a:r>
          </a:p>
        </p:txBody>
      </p:sp>
    </p:spTree>
  </p:cSld>
  <p:clrMapOvr>
    <a:masterClrMapping/>
  </p:clrMapOvr>
  <p:transition spd="med"/>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Waste to Energy Projects"/>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Waste to Energy Projects </a:t>
            </a:r>
          </a:p>
        </p:txBody>
      </p:sp>
      <p:graphicFrame>
        <p:nvGraphicFramePr>
          <p:cNvPr id="431" name="Table"/>
          <p:cNvGraphicFramePr/>
          <p:nvPr>
            <p:extLst>
              <p:ext uri="{D42A27DB-BD31-4B8C-83A1-F6EECF244321}">
                <p14:modId xmlns:p14="http://schemas.microsoft.com/office/powerpoint/2010/main" val="295944350"/>
              </p:ext>
            </p:extLst>
          </p:nvPr>
        </p:nvGraphicFramePr>
        <p:xfrm>
          <a:off x="530087" y="2806149"/>
          <a:ext cx="22630160" cy="11217529"/>
        </p:xfrm>
        <a:graphic>
          <a:graphicData uri="http://schemas.openxmlformats.org/drawingml/2006/table">
            <a:tbl>
              <a:tblPr firstRow="1" firstCol="1">
                <a:tableStyleId>{EEE7283C-3CF3-47DC-8721-378D4A62B228}</a:tableStyleId>
              </a:tblPr>
              <a:tblGrid>
                <a:gridCol w="1044485">
                  <a:extLst>
                    <a:ext uri="{9D8B030D-6E8A-4147-A177-3AD203B41FA5}">
                      <a16:colId xmlns:a16="http://schemas.microsoft.com/office/drawing/2014/main" val="20000"/>
                    </a:ext>
                  </a:extLst>
                </a:gridCol>
                <a:gridCol w="3037185">
                  <a:extLst>
                    <a:ext uri="{9D8B030D-6E8A-4147-A177-3AD203B41FA5}">
                      <a16:colId xmlns:a16="http://schemas.microsoft.com/office/drawing/2014/main" val="20001"/>
                    </a:ext>
                  </a:extLst>
                </a:gridCol>
                <a:gridCol w="5088834">
                  <a:extLst>
                    <a:ext uri="{9D8B030D-6E8A-4147-A177-3AD203B41FA5}">
                      <a16:colId xmlns:a16="http://schemas.microsoft.com/office/drawing/2014/main" val="850501532"/>
                    </a:ext>
                  </a:extLst>
                </a:gridCol>
                <a:gridCol w="5411378">
                  <a:extLst>
                    <a:ext uri="{9D8B030D-6E8A-4147-A177-3AD203B41FA5}">
                      <a16:colId xmlns:a16="http://schemas.microsoft.com/office/drawing/2014/main" val="20002"/>
                    </a:ext>
                  </a:extLst>
                </a:gridCol>
                <a:gridCol w="4496468">
                  <a:extLst>
                    <a:ext uri="{9D8B030D-6E8A-4147-A177-3AD203B41FA5}">
                      <a16:colId xmlns:a16="http://schemas.microsoft.com/office/drawing/2014/main" val="20003"/>
                    </a:ext>
                  </a:extLst>
                </a:gridCol>
                <a:gridCol w="3551810">
                  <a:extLst>
                    <a:ext uri="{9D8B030D-6E8A-4147-A177-3AD203B41FA5}">
                      <a16:colId xmlns:a16="http://schemas.microsoft.com/office/drawing/2014/main" val="20004"/>
                    </a:ext>
                  </a:extLst>
                </a:gridCol>
              </a:tblGrid>
              <a:tr h="2032889">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dirty="0">
                          <a:solidFill>
                            <a:srgbClr val="FFFFFF"/>
                          </a:solidFill>
                        </a:rPr>
                        <a:t>District</a:t>
                      </a:r>
                    </a:p>
                  </a:txBody>
                  <a:tcPr marL="50800" marR="50800" marT="50800" marB="50800" anchor="ctr" horzOverflow="overflow"/>
                </a:tc>
                <a:tc>
                  <a:txBody>
                    <a:bodyPr/>
                    <a:lstStyle/>
                    <a:p>
                      <a:pPr algn="ctr" defTabSz="647700">
                        <a:defRPr>
                          <a:solidFill>
                            <a:srgbClr val="000000"/>
                          </a:solidFill>
                        </a:defRPr>
                      </a:pPr>
                      <a:r>
                        <a:rPr lang="en-US" sz="4800" dirty="0">
                          <a:solidFill>
                            <a:srgbClr val="FFFFFF"/>
                          </a:solidFill>
                        </a:rPr>
                        <a:t>Location </a:t>
                      </a:r>
                      <a:endParaRPr sz="48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800" dirty="0">
                          <a:solidFill>
                            <a:srgbClr val="FFFFFF"/>
                          </a:solidFill>
                        </a:rPr>
                        <a:t>Status </a:t>
                      </a:r>
                    </a:p>
                  </a:txBody>
                  <a:tcPr marL="50800" marR="50800" marT="50800" marB="50800" anchor="ctr" horzOverflow="overflow"/>
                </a:tc>
                <a:tc>
                  <a:txBody>
                    <a:bodyPr/>
                    <a:lstStyle/>
                    <a:p>
                      <a:pPr algn="ctr" defTabSz="647700">
                        <a:defRPr>
                          <a:solidFill>
                            <a:srgbClr val="000000"/>
                          </a:solidFill>
                        </a:defRPr>
                      </a:pPr>
                      <a:r>
                        <a:rPr sz="4800" dirty="0">
                          <a:solidFill>
                            <a:srgbClr val="FFFFFF"/>
                          </a:solidFill>
                        </a:rPr>
                        <a:t>Commencement of construction </a:t>
                      </a:r>
                      <a:r>
                        <a:rPr lang="en-US" sz="4800" dirty="0">
                          <a:solidFill>
                            <a:srgbClr val="FFFFFF"/>
                          </a:solidFill>
                        </a:rPr>
                        <a:t>–Stage 9</a:t>
                      </a:r>
                      <a:endParaRPr sz="48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032889">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Kozhikode </a:t>
                      </a:r>
                    </a:p>
                  </a:txBody>
                  <a:tcPr marL="50800" marR="50800" marT="50800" marB="50800" anchor="ctr" horzOverflow="overflow"/>
                </a:tc>
                <a:tc>
                  <a:txBody>
                    <a:bodyPr/>
                    <a:lstStyle/>
                    <a:p>
                      <a:pPr algn="l" defTabSz="647700">
                        <a:defRPr>
                          <a:solidFill>
                            <a:srgbClr val="000000"/>
                          </a:solidFill>
                        </a:defRPr>
                      </a:pPr>
                      <a:r>
                        <a:rPr lang="en-IN" sz="4800" dirty="0">
                          <a:solidFill>
                            <a:srgbClr val="444444"/>
                          </a:solidFill>
                        </a:rPr>
                        <a:t>Njeliyanparambu-12.6 acre</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Stage 8/10 : Financial closure Progressing  </a:t>
                      </a:r>
                    </a:p>
                  </a:txBody>
                  <a:tcPr marL="50800" marR="50800" marT="50800" marB="50800" anchor="ctr" horzOverflow="overflow"/>
                </a:tc>
                <a:tc>
                  <a:txBody>
                    <a:bodyPr/>
                    <a:lstStyle/>
                    <a:p>
                      <a:pPr algn="ctr" defTabSz="647700">
                        <a:defRPr>
                          <a:solidFill>
                            <a:srgbClr val="000000"/>
                          </a:solidFill>
                        </a:defRPr>
                      </a:pPr>
                      <a:r>
                        <a:rPr lang="en-IN" sz="4800" dirty="0">
                          <a:solidFill>
                            <a:srgbClr val="444444"/>
                          </a:solidFill>
                        </a:rPr>
                        <a:t>Feb 2023</a:t>
                      </a:r>
                      <a:endParaRPr sz="4800" dirty="0">
                        <a:solidFill>
                          <a:srgbClr val="444444"/>
                        </a:solidFill>
                      </a:endParaRP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032889">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Palakkad</a:t>
                      </a:r>
                    </a:p>
                  </a:txBody>
                  <a:tcPr marL="50800" marR="50800" marT="50800" marB="50800" anchor="ctr" horzOverflow="overflow"/>
                </a:tc>
                <a:tc>
                  <a:txBody>
                    <a:bodyPr/>
                    <a:lstStyle/>
                    <a:p>
                      <a:pPr algn="l" defTabSz="647700">
                        <a:defRPr>
                          <a:solidFill>
                            <a:srgbClr val="000000"/>
                          </a:solidFill>
                        </a:defRPr>
                      </a:pPr>
                      <a:r>
                        <a:rPr lang="en-US" sz="4800" dirty="0">
                          <a:solidFill>
                            <a:srgbClr val="444444"/>
                          </a:solidFill>
                        </a:rPr>
                        <a:t>Kanjiokode-11 acre</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Stage 8/10 :Financial closure Progressing </a:t>
                      </a:r>
                    </a:p>
                  </a:txBody>
                  <a:tcPr marL="50800" marR="50800" marT="50800" marB="50800" anchor="ctr" horzOverflow="overflow"/>
                </a:tc>
                <a:tc>
                  <a:txBody>
                    <a:bodyPr/>
                    <a:lstStyle/>
                    <a:p>
                      <a:pPr algn="ctr" defTabSz="647700">
                        <a:defRPr>
                          <a:solidFill>
                            <a:srgbClr val="000000"/>
                          </a:solidFill>
                        </a:defRPr>
                      </a:pPr>
                      <a:r>
                        <a:rPr lang="en-IN" sz="4800" dirty="0">
                          <a:solidFill>
                            <a:srgbClr val="444444"/>
                          </a:solidFill>
                        </a:rPr>
                        <a:t>April</a:t>
                      </a:r>
                      <a:r>
                        <a:rPr sz="4800" dirty="0">
                          <a:solidFill>
                            <a:srgbClr val="444444"/>
                          </a:solidFill>
                        </a:rPr>
                        <a:t> 202</a:t>
                      </a:r>
                      <a:r>
                        <a:rPr lang="en-IN" sz="4800" dirty="0">
                          <a:solidFill>
                            <a:srgbClr val="444444"/>
                          </a:solidFill>
                        </a:rPr>
                        <a:t>3</a:t>
                      </a:r>
                      <a:endParaRPr sz="4800" dirty="0">
                        <a:solidFill>
                          <a:srgbClr val="444444"/>
                        </a:solidFill>
                      </a:endParaRP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032889">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Kollam</a:t>
                      </a:r>
                    </a:p>
                  </a:txBody>
                  <a:tcPr marL="50800" marR="50800" marT="50800" marB="50800" anchor="ctr" horzOverflow="overflow"/>
                </a:tc>
                <a:tc>
                  <a:txBody>
                    <a:bodyPr/>
                    <a:lstStyle/>
                    <a:p>
                      <a:pPr algn="l" defTabSz="647700">
                        <a:defRPr>
                          <a:solidFill>
                            <a:srgbClr val="000000"/>
                          </a:solidFill>
                        </a:defRPr>
                      </a:pPr>
                      <a:r>
                        <a:rPr lang="en-IN" sz="4800" dirty="0">
                          <a:solidFill>
                            <a:srgbClr val="444444"/>
                          </a:solidFill>
                        </a:rPr>
                        <a:t>Kureepuzha-7 acre</a:t>
                      </a:r>
                      <a:endParaRPr sz="48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800">
                          <a:solidFill>
                            <a:srgbClr val="444444"/>
                          </a:solidFill>
                        </a:rPr>
                        <a:t>Stage 8/10 :Financial closure Progressing </a:t>
                      </a:r>
                    </a:p>
                  </a:txBody>
                  <a:tcPr marL="50800" marR="50800" marT="50800" marB="50800" anchor="ctr" horzOverflow="overflow"/>
                </a:tc>
                <a:tc>
                  <a:txBody>
                    <a:bodyPr/>
                    <a:lstStyle/>
                    <a:p>
                      <a:pPr algn="ctr" defTabSz="647700">
                        <a:defRPr>
                          <a:solidFill>
                            <a:srgbClr val="000000"/>
                          </a:solidFill>
                        </a:defRPr>
                      </a:pPr>
                      <a:r>
                        <a:rPr lang="en-IN" sz="4800" dirty="0">
                          <a:solidFill>
                            <a:srgbClr val="444444"/>
                          </a:solidFill>
                        </a:rPr>
                        <a:t>May 2023</a:t>
                      </a:r>
                      <a:endParaRPr sz="4800" dirty="0">
                        <a:solidFill>
                          <a:srgbClr val="444444"/>
                        </a:solidFill>
                      </a:endParaRP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032889">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800" dirty="0">
                          <a:solidFill>
                            <a:srgbClr val="444444"/>
                          </a:solidFill>
                        </a:rPr>
                        <a:t>Kannur</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800" dirty="0">
                          <a:solidFill>
                            <a:srgbClr val="444444"/>
                          </a:solidFill>
                        </a:rPr>
                        <a:t>Chelora-9 acre</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800" dirty="0">
                          <a:solidFill>
                            <a:srgbClr val="444444"/>
                          </a:solidFill>
                        </a:rPr>
                        <a:t>Stage 3/10 :Legacy waste Removal</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800" dirty="0">
                          <a:solidFill>
                            <a:srgbClr val="444444"/>
                          </a:solidFill>
                        </a:rPr>
                        <a:t>Dec</a:t>
                      </a:r>
                      <a:r>
                        <a:rPr sz="4800" dirty="0">
                          <a:solidFill>
                            <a:srgbClr val="444444"/>
                          </a:solidFill>
                        </a:rPr>
                        <a:t> 2023</a:t>
                      </a:r>
                    </a:p>
                  </a:txBody>
                  <a:tcPr marL="50800" marR="50800" marT="50800" marB="50800" anchor="ctr" horzOverflow="overflow">
                    <a:lnB w="12700">
                      <a:solidFill>
                        <a:srgbClr val="3C3C1D"/>
                      </a:solidFill>
                      <a:miter lim="400000"/>
                    </a:lnB>
                  </a:tcPr>
                </a:tc>
                <a:tc>
                  <a:txBody>
                    <a:bodyPr/>
                    <a:lstStyle/>
                    <a:p>
                      <a:pPr algn="ctr" defTabSz="647700">
                        <a:defRPr sz="48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Waste to Energy Projects"/>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Waste to Energy Projects </a:t>
            </a:r>
          </a:p>
        </p:txBody>
      </p:sp>
      <p:graphicFrame>
        <p:nvGraphicFramePr>
          <p:cNvPr id="434" name="Table"/>
          <p:cNvGraphicFramePr/>
          <p:nvPr>
            <p:extLst>
              <p:ext uri="{D42A27DB-BD31-4B8C-83A1-F6EECF244321}">
                <p14:modId xmlns:p14="http://schemas.microsoft.com/office/powerpoint/2010/main" val="605059723"/>
              </p:ext>
            </p:extLst>
          </p:nvPr>
        </p:nvGraphicFramePr>
        <p:xfrm>
          <a:off x="503358" y="2835920"/>
          <a:ext cx="22984960" cy="10873339"/>
        </p:xfrm>
        <a:graphic>
          <a:graphicData uri="http://schemas.openxmlformats.org/drawingml/2006/table">
            <a:tbl>
              <a:tblPr firstRow="1" firstCol="1">
                <a:tableStyleId>{EEE7283C-3CF3-47DC-8721-378D4A62B228}</a:tableStyleId>
              </a:tblPr>
              <a:tblGrid>
                <a:gridCol w="834914">
                  <a:extLst>
                    <a:ext uri="{9D8B030D-6E8A-4147-A177-3AD203B41FA5}">
                      <a16:colId xmlns:a16="http://schemas.microsoft.com/office/drawing/2014/main" val="20000"/>
                    </a:ext>
                  </a:extLst>
                </a:gridCol>
                <a:gridCol w="4529562">
                  <a:extLst>
                    <a:ext uri="{9D8B030D-6E8A-4147-A177-3AD203B41FA5}">
                      <a16:colId xmlns:a16="http://schemas.microsoft.com/office/drawing/2014/main" val="20001"/>
                    </a:ext>
                  </a:extLst>
                </a:gridCol>
                <a:gridCol w="4529562">
                  <a:extLst>
                    <a:ext uri="{9D8B030D-6E8A-4147-A177-3AD203B41FA5}">
                      <a16:colId xmlns:a16="http://schemas.microsoft.com/office/drawing/2014/main" val="3782585038"/>
                    </a:ext>
                  </a:extLst>
                </a:gridCol>
                <a:gridCol w="7074714">
                  <a:extLst>
                    <a:ext uri="{9D8B030D-6E8A-4147-A177-3AD203B41FA5}">
                      <a16:colId xmlns:a16="http://schemas.microsoft.com/office/drawing/2014/main" val="20002"/>
                    </a:ext>
                  </a:extLst>
                </a:gridCol>
                <a:gridCol w="3789041">
                  <a:extLst>
                    <a:ext uri="{9D8B030D-6E8A-4147-A177-3AD203B41FA5}">
                      <a16:colId xmlns:a16="http://schemas.microsoft.com/office/drawing/2014/main" val="20003"/>
                    </a:ext>
                  </a:extLst>
                </a:gridCol>
                <a:gridCol w="2227167">
                  <a:extLst>
                    <a:ext uri="{9D8B030D-6E8A-4147-A177-3AD203B41FA5}">
                      <a16:colId xmlns:a16="http://schemas.microsoft.com/office/drawing/2014/main" val="20004"/>
                    </a:ext>
                  </a:extLst>
                </a:gridCol>
              </a:tblGrid>
              <a:tr h="225782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dirty="0">
                          <a:solidFill>
                            <a:srgbClr val="FFFFFF"/>
                          </a:solidFill>
                        </a:rPr>
                        <a:t>District</a:t>
                      </a:r>
                    </a:p>
                  </a:txBody>
                  <a:tcPr marL="50800" marR="50800" marT="50800" marB="50800" anchor="ctr" horzOverflow="overflow"/>
                </a:tc>
                <a:tc>
                  <a:txBody>
                    <a:bodyPr/>
                    <a:lstStyle/>
                    <a:p>
                      <a:pPr algn="ctr" defTabSz="647700">
                        <a:defRPr>
                          <a:solidFill>
                            <a:srgbClr val="000000"/>
                          </a:solidFill>
                        </a:defRPr>
                      </a:pPr>
                      <a:r>
                        <a:rPr lang="en-US" sz="4700" dirty="0">
                          <a:solidFill>
                            <a:srgbClr val="FFFFFF"/>
                          </a:solidFill>
                        </a:rPr>
                        <a:t>Location</a:t>
                      </a:r>
                      <a:endParaRPr sz="47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700" dirty="0">
                          <a:solidFill>
                            <a:srgbClr val="FFFFFF"/>
                          </a:solidFill>
                        </a:rPr>
                        <a:t>Status </a:t>
                      </a:r>
                    </a:p>
                  </a:txBody>
                  <a:tcPr marL="50800" marR="50800" marT="50800" marB="50800" anchor="ctr" horzOverflow="overflow"/>
                </a:tc>
                <a:tc>
                  <a:txBody>
                    <a:bodyPr/>
                    <a:lstStyle/>
                    <a:p>
                      <a:pPr algn="ctr" defTabSz="647700">
                        <a:defRPr>
                          <a:solidFill>
                            <a:srgbClr val="000000"/>
                          </a:solidFill>
                        </a:defRPr>
                      </a:pPr>
                      <a:r>
                        <a:rPr sz="4700" dirty="0">
                          <a:solidFill>
                            <a:srgbClr val="FFFFFF"/>
                          </a:solidFill>
                        </a:rPr>
                        <a:t>Commencement of construction </a:t>
                      </a:r>
                      <a:r>
                        <a:rPr lang="en-US" sz="4700" dirty="0">
                          <a:solidFill>
                            <a:srgbClr val="FFFFFF"/>
                          </a:solidFill>
                        </a:rPr>
                        <a:t>–Stage 9</a:t>
                      </a:r>
                      <a:endParaRPr sz="47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58889">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Ernakulam</a:t>
                      </a:r>
                    </a:p>
                  </a:txBody>
                  <a:tcPr marL="50800" marR="50800" marT="50800" marB="50800" anchor="ctr" horzOverflow="overflow"/>
                </a:tc>
                <a:tc>
                  <a:txBody>
                    <a:bodyPr/>
                    <a:lstStyle/>
                    <a:p>
                      <a:pPr algn="l" defTabSz="647700">
                        <a:defRPr>
                          <a:solidFill>
                            <a:srgbClr val="000000"/>
                          </a:solidFill>
                        </a:defRPr>
                      </a:pPr>
                      <a:r>
                        <a:rPr lang="en-US" sz="4700" dirty="0" err="1">
                          <a:solidFill>
                            <a:srgbClr val="444444"/>
                          </a:solidFill>
                        </a:rPr>
                        <a:t>Brahmapuram</a:t>
                      </a:r>
                      <a:endParaRPr lang="en-US" sz="4700" dirty="0">
                        <a:solidFill>
                          <a:srgbClr val="444444"/>
                        </a:solidFill>
                      </a:endParaRPr>
                    </a:p>
                    <a:p>
                      <a:pPr algn="l" defTabSz="647700">
                        <a:defRPr>
                          <a:solidFill>
                            <a:srgbClr val="000000"/>
                          </a:solidFill>
                        </a:defRPr>
                      </a:pPr>
                      <a:r>
                        <a:rPr lang="en-US" sz="4700" dirty="0">
                          <a:solidFill>
                            <a:srgbClr val="444444"/>
                          </a:solidFill>
                        </a:rPr>
                        <a:t>20 acre</a:t>
                      </a:r>
                      <a:endParaRPr sz="47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Stage 3/10 :Concession</a:t>
                      </a:r>
                      <a:r>
                        <a:rPr lang="en-IN" sz="4700" dirty="0">
                          <a:solidFill>
                            <a:srgbClr val="444444"/>
                          </a:solidFill>
                        </a:rPr>
                        <a:t> Agreement Executed</a:t>
                      </a:r>
                      <a:endParaRPr sz="47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700" dirty="0">
                          <a:solidFill>
                            <a:srgbClr val="444444"/>
                          </a:solidFill>
                        </a:rPr>
                        <a:t>Oct 202</a:t>
                      </a:r>
                      <a:r>
                        <a:rPr lang="en-US" sz="4700" dirty="0">
                          <a:solidFill>
                            <a:srgbClr val="444444"/>
                          </a:solidFill>
                        </a:rPr>
                        <a:t>4</a:t>
                      </a:r>
                      <a:endParaRPr sz="4700" dirty="0">
                        <a:solidFill>
                          <a:srgbClr val="444444"/>
                        </a:solidFill>
                      </a:endParaRP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545990">
                <a:tc>
                  <a:txBody>
                    <a:bodyPr/>
                    <a:lstStyle/>
                    <a:p>
                      <a:pPr algn="ctr" defTabSz="647700">
                        <a:defRPr>
                          <a:solidFill>
                            <a:srgbClr val="000000"/>
                          </a:solidFill>
                        </a:defRPr>
                      </a:pPr>
                      <a:r>
                        <a:rPr sz="47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Munnar, Idukk</a:t>
                      </a:r>
                      <a:r>
                        <a:rPr lang="en-US" sz="4700" dirty="0">
                          <a:solidFill>
                            <a:srgbClr val="444444"/>
                          </a:solidFill>
                        </a:rPr>
                        <a:t>i </a:t>
                      </a:r>
                      <a:endParaRPr sz="47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700" dirty="0" err="1">
                          <a:solidFill>
                            <a:srgbClr val="444444"/>
                          </a:solidFill>
                        </a:rPr>
                        <a:t>Nallathani</a:t>
                      </a:r>
                      <a:endParaRPr lang="en-US" sz="4700" dirty="0">
                        <a:solidFill>
                          <a:srgbClr val="444444"/>
                        </a:solidFill>
                      </a:endParaRPr>
                    </a:p>
                    <a:p>
                      <a:pPr algn="l" defTabSz="647700">
                        <a:defRPr>
                          <a:solidFill>
                            <a:srgbClr val="000000"/>
                          </a:solidFill>
                        </a:defRPr>
                      </a:pPr>
                      <a:r>
                        <a:rPr lang="en-US" sz="4700" dirty="0">
                          <a:solidFill>
                            <a:srgbClr val="444444"/>
                          </a:solidFill>
                        </a:rPr>
                        <a:t>2 acre</a:t>
                      </a:r>
                      <a:endParaRPr sz="47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Stage 3/10 :</a:t>
                      </a:r>
                      <a:r>
                        <a:rPr lang="en-IN" sz="4700" dirty="0">
                          <a:solidFill>
                            <a:srgbClr val="444444"/>
                          </a:solidFill>
                        </a:rPr>
                        <a:t>Concession Agreement Executed</a:t>
                      </a:r>
                      <a:endParaRPr sz="4700" dirty="0">
                        <a:solidFill>
                          <a:srgbClr val="444444"/>
                        </a:solidFill>
                      </a:endParaRPr>
                    </a:p>
                  </a:txBody>
                  <a:tcPr marL="50800" marR="50800" marT="50800" marB="50800" anchor="ctr" horzOverflow="overflow"/>
                </a:tc>
                <a:tc>
                  <a:txBody>
                    <a:bodyPr/>
                    <a:lstStyle/>
                    <a:p>
                      <a:pPr algn="ctr" defTabSz="647700">
                        <a:defRPr sz="4700"/>
                      </a:pPr>
                      <a:endParaRP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678287">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Malappuram</a:t>
                      </a:r>
                    </a:p>
                  </a:txBody>
                  <a:tcPr marL="50800" marR="50800" marT="50800" marB="50800" anchor="ctr" horzOverflow="overflow"/>
                </a:tc>
                <a:tc>
                  <a:txBody>
                    <a:bodyPr/>
                    <a:lstStyle/>
                    <a:p>
                      <a:pPr algn="l" defTabSz="647700">
                        <a:defRPr>
                          <a:solidFill>
                            <a:srgbClr val="000000"/>
                          </a:solidFill>
                        </a:defRPr>
                      </a:pPr>
                      <a:endParaRPr sz="47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700">
                          <a:solidFill>
                            <a:srgbClr val="444444"/>
                          </a:solidFill>
                        </a:rPr>
                        <a:t>Land not yet handed over to KSIDC </a:t>
                      </a:r>
                    </a:p>
                  </a:txBody>
                  <a:tcPr marL="50800" marR="50800" marT="50800" marB="50800" anchor="ctr" horzOverflow="overflow"/>
                </a:tc>
                <a:tc>
                  <a:txBody>
                    <a:bodyPr/>
                    <a:lstStyle/>
                    <a:p>
                      <a:pPr algn="ctr" defTabSz="647700">
                        <a:defRPr>
                          <a:solidFill>
                            <a:srgbClr val="000000"/>
                          </a:solidFill>
                        </a:defRPr>
                      </a:pPr>
                      <a:endParaRPr sz="4700" dirty="0">
                        <a:solidFill>
                          <a:srgbClr val="444444"/>
                        </a:solidFill>
                      </a:endParaRP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559479">
                <a:tc>
                  <a:txBody>
                    <a:bodyPr/>
                    <a:lstStyle/>
                    <a:p>
                      <a:pPr algn="ctr" defTabSz="647700">
                        <a:defRPr>
                          <a:solidFill>
                            <a:srgbClr val="000000"/>
                          </a:solidFill>
                        </a:defRPr>
                      </a:pPr>
                      <a:r>
                        <a:rPr sz="4700">
                          <a:solidFill>
                            <a:srgbClr val="444444"/>
                          </a:solidFill>
                        </a:rPr>
                        <a:t>8</a:t>
                      </a: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Thiruvananthapuram</a:t>
                      </a:r>
                    </a:p>
                  </a:txBody>
                  <a:tcPr marL="50800" marR="50800" marT="50800" marB="50800" anchor="ctr" horzOverflow="overflow"/>
                </a:tc>
                <a:tc>
                  <a:txBody>
                    <a:bodyPr/>
                    <a:lstStyle/>
                    <a:p>
                      <a:pPr algn="l" defTabSz="647700">
                        <a:defRPr>
                          <a:solidFill>
                            <a:srgbClr val="000000"/>
                          </a:solidFill>
                        </a:defRPr>
                      </a:pPr>
                      <a:endParaRPr sz="47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700" dirty="0">
                          <a:solidFill>
                            <a:srgbClr val="444444"/>
                          </a:solidFill>
                        </a:rPr>
                        <a:t>Land not yet handed over to KSIDC </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563974">
                <a:tc>
                  <a:txBody>
                    <a:bodyPr/>
                    <a:lstStyle/>
                    <a:p>
                      <a:pPr algn="ctr" defTabSz="647700">
                        <a:defRPr>
                          <a:solidFill>
                            <a:srgbClr val="000000"/>
                          </a:solidFill>
                        </a:defRPr>
                      </a:pPr>
                      <a:r>
                        <a:rPr sz="4700">
                          <a:solidFill>
                            <a:srgbClr val="444444"/>
                          </a:solidFill>
                        </a:rPr>
                        <a:t>9</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dirty="0">
                          <a:solidFill>
                            <a:srgbClr val="444444"/>
                          </a:solidFill>
                        </a:rPr>
                        <a:t>Thrissur </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endParaRPr sz="47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Land not yet handed over to KSIDC </a:t>
                      </a:r>
                    </a:p>
                  </a:txBody>
                  <a:tcPr marL="50800" marR="50800" marT="50800" marB="50800" anchor="ctr" horzOverflow="overflow">
                    <a:lnB w="12700">
                      <a:solidFill>
                        <a:srgbClr val="3C3C1D"/>
                      </a:solidFill>
                      <a:miter lim="400000"/>
                    </a:lnB>
                  </a:tcPr>
                </a:tc>
                <a:tc>
                  <a:txBody>
                    <a:bodyPr/>
                    <a:lstStyle/>
                    <a:p>
                      <a:pPr algn="ctr" defTabSz="647700">
                        <a:defRPr sz="4700"/>
                      </a:pPr>
                      <a:endParaRPr/>
                    </a:p>
                  </a:txBody>
                  <a:tcPr marL="50800" marR="50800" marT="50800" marB="50800" anchor="ctr" horzOverflow="overflow">
                    <a:lnB w="12700">
                      <a:solidFill>
                        <a:srgbClr val="3C3C1D"/>
                      </a:solidFill>
                      <a:miter lim="400000"/>
                    </a:lnB>
                  </a:tcPr>
                </a:tc>
                <a:tc>
                  <a:txBody>
                    <a:bodyPr/>
                    <a:lstStyle/>
                    <a:p>
                      <a:pPr algn="ctr" defTabSz="647700">
                        <a:defRPr sz="47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Team 7 - Sabarimala Airpor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7 - Sabarimala Airport</a:t>
            </a:r>
          </a:p>
        </p:txBody>
      </p:sp>
      <p:sp>
        <p:nvSpPr>
          <p:cNvPr id="437" name="G Unnikrishnan GM I/c…"/>
          <p:cNvSpPr txBox="1">
            <a:spLocks noGrp="1"/>
          </p:cNvSpPr>
          <p:nvPr>
            <p:ph type="body" idx="1"/>
          </p:nvPr>
        </p:nvSpPr>
        <p:spPr>
          <a:xfrm>
            <a:off x="1073150" y="3858800"/>
            <a:ext cx="22237700" cy="9372601"/>
          </a:xfrm>
          <a:prstGeom prst="rect">
            <a:avLst/>
          </a:prstGeom>
        </p:spPr>
        <p:txBody>
          <a:bodyPr/>
          <a:lstStyle/>
          <a:p>
            <a:pPr marL="914400" indent="-914400">
              <a:buSzPct val="100000"/>
              <a:buFontTx/>
              <a:buAutoNum type="arabicPeriod"/>
            </a:pPr>
            <a:r>
              <a:t>G Unnikrishnan GM I/c </a:t>
            </a:r>
          </a:p>
          <a:p>
            <a:pPr marL="914400" indent="-914400">
              <a:buSzPct val="100000"/>
              <a:buFontTx/>
              <a:buAutoNum type="arabicPeriod"/>
            </a:pPr>
            <a:r>
              <a:t>Ratheesh S, AGM</a:t>
            </a:r>
          </a:p>
        </p:txBody>
      </p:sp>
    </p:spTree>
  </p:cSld>
  <p:clrMapOvr>
    <a:masterClrMapping/>
  </p:clrMapOvr>
  <p:transition spd="med"/>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Sabarimala Airpor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Sabarimala Airport </a:t>
            </a:r>
          </a:p>
        </p:txBody>
      </p:sp>
      <p:graphicFrame>
        <p:nvGraphicFramePr>
          <p:cNvPr id="440" name="Table"/>
          <p:cNvGraphicFramePr/>
          <p:nvPr>
            <p:extLst>
              <p:ext uri="{D42A27DB-BD31-4B8C-83A1-F6EECF244321}">
                <p14:modId xmlns:p14="http://schemas.microsoft.com/office/powerpoint/2010/main" val="644477693"/>
              </p:ext>
            </p:extLst>
          </p:nvPr>
        </p:nvGraphicFramePr>
        <p:xfrm>
          <a:off x="1066800" y="3124200"/>
          <a:ext cx="22224999" cy="9566376"/>
        </p:xfrm>
        <a:graphic>
          <a:graphicData uri="http://schemas.openxmlformats.org/drawingml/2006/table">
            <a:tbl>
              <a:tblPr firstCol="1">
                <a:tableStyleId>{EEE7283C-3CF3-47DC-8721-378D4A62B228}</a:tableStyleId>
              </a:tblPr>
              <a:tblGrid>
                <a:gridCol w="1212256">
                  <a:extLst>
                    <a:ext uri="{9D8B030D-6E8A-4147-A177-3AD203B41FA5}">
                      <a16:colId xmlns:a16="http://schemas.microsoft.com/office/drawing/2014/main" val="20000"/>
                    </a:ext>
                  </a:extLst>
                </a:gridCol>
                <a:gridCol w="13153324">
                  <a:extLst>
                    <a:ext uri="{9D8B030D-6E8A-4147-A177-3AD203B41FA5}">
                      <a16:colId xmlns:a16="http://schemas.microsoft.com/office/drawing/2014/main" val="20001"/>
                    </a:ext>
                  </a:extLst>
                </a:gridCol>
                <a:gridCol w="3831797">
                  <a:extLst>
                    <a:ext uri="{9D8B030D-6E8A-4147-A177-3AD203B41FA5}">
                      <a16:colId xmlns:a16="http://schemas.microsoft.com/office/drawing/2014/main" val="20002"/>
                    </a:ext>
                  </a:extLst>
                </a:gridCol>
                <a:gridCol w="4027622">
                  <a:extLst>
                    <a:ext uri="{9D8B030D-6E8A-4147-A177-3AD203B41FA5}">
                      <a16:colId xmlns:a16="http://schemas.microsoft.com/office/drawing/2014/main" val="20003"/>
                    </a:ext>
                  </a:extLst>
                </a:gridCol>
              </a:tblGrid>
              <a:tr h="1878765">
                <a:tc gridSpan="4">
                  <a:txBody>
                    <a:bodyPr/>
                    <a:lstStyle/>
                    <a:p>
                      <a:pPr algn="l" defTabSz="647700">
                        <a:defRPr>
                          <a:solidFill>
                            <a:srgbClr val="000000"/>
                          </a:solidFill>
                        </a:defRPr>
                      </a:pPr>
                      <a:r>
                        <a:rPr sz="4800">
                          <a:solidFill>
                            <a:srgbClr val="FFFFFF"/>
                          </a:solidFill>
                        </a:rPr>
                        <a:t>Proposed Location-Cheruvalli estate is 153.34 acre.</a:t>
                      </a:r>
                    </a:p>
                  </a:txBody>
                  <a:tcPr marL="50800" marR="50800" marT="50800" marB="50800" anchor="ctr" horzOverflow="overflow">
                    <a:lnR w="12700">
                      <a:solidFill>
                        <a:srgbClr val="3C3C1D"/>
                      </a:solidFill>
                      <a:miter lim="400000"/>
                    </a:lnR>
                    <a:lnT w="12700">
                      <a:solidFill>
                        <a:srgbClr val="3C3C1D"/>
                      </a:solidFill>
                      <a:miter lim="400000"/>
                    </a:lnT>
                    <a:lnB w="12700">
                      <a:solidFill>
                        <a:srgbClr val="AAA485"/>
                      </a:solidFill>
                      <a:miter lim="400000"/>
                    </a:lnB>
                    <a:solidFill>
                      <a:srgbClr val="65683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78765">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T w="12700">
                      <a:solidFill>
                        <a:srgbClr val="AAA485"/>
                      </a:solidFill>
                      <a:miter lim="400000"/>
                    </a:lnT>
                    <a:lnB w="12700">
                      <a:solidFill>
                        <a:srgbClr val="CBCBCB"/>
                      </a:solidFill>
                      <a:miter lim="400000"/>
                    </a:lnB>
                    <a:solidFill>
                      <a:srgbClr val="656839"/>
                    </a:solidFill>
                  </a:tcPr>
                </a:tc>
                <a:tc>
                  <a:txBody>
                    <a:bodyPr/>
                    <a:lstStyle/>
                    <a:p>
                      <a:pPr algn="ctr" defTabSz="647700">
                        <a:defRPr>
                          <a:solidFill>
                            <a:srgbClr val="000000"/>
                          </a:solidFill>
                        </a:defRPr>
                      </a:pPr>
                      <a:r>
                        <a:rPr sz="4800">
                          <a:solidFill>
                            <a:srgbClr val="FFFFFF"/>
                          </a:solidFill>
                        </a:rPr>
                        <a:t>Action Plan </a:t>
                      </a:r>
                    </a:p>
                  </a:txBody>
                  <a:tcPr marL="50800" marR="50800" marT="50800" marB="50800" anchor="ctr" horzOverflow="overflow">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800">
                          <a:solidFill>
                            <a:srgbClr val="FFFFFF"/>
                          </a:solidFill>
                        </a:rPr>
                        <a:t>Timeline</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800">
                          <a:solidFill>
                            <a:srgbClr val="FFFFFF"/>
                          </a:solidFill>
                        </a:rPr>
                        <a:t>Result </a:t>
                      </a:r>
                    </a:p>
                  </a:txBody>
                  <a:tcPr marL="50800" marR="50800" marT="50800" marB="50800" anchor="ctr" horzOverflow="overflow">
                    <a:lnL w="12700">
                      <a:solidFill>
                        <a:schemeClr val="accent2">
                          <a:hueOff val="-487087"/>
                          <a:satOff val="-2686"/>
                          <a:lumOff val="14808"/>
                        </a:schemeClr>
                      </a:solidFill>
                      <a:miter lim="400000"/>
                    </a:lnL>
                    <a:lnR w="12700">
                      <a:solidFill>
                        <a:srgbClr val="3C3C1D"/>
                      </a:solidFill>
                      <a:miter lim="400000"/>
                    </a:lnR>
                    <a:lnT w="12700">
                      <a:solidFill>
                        <a:srgbClr val="AAA485"/>
                      </a:solidFill>
                      <a:miter lim="400000"/>
                    </a:lnT>
                    <a:solidFill>
                      <a:srgbClr val="656839"/>
                    </a:solidFill>
                  </a:tcPr>
                </a:tc>
                <a:extLst>
                  <a:ext uri="{0D108BD9-81ED-4DB2-BD59-A6C34878D82A}">
                    <a16:rowId xmlns:a16="http://schemas.microsoft.com/office/drawing/2014/main" val="10001"/>
                  </a:ext>
                </a:extLst>
              </a:tr>
              <a:tr h="1407043">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lnT w="12700">
                      <a:solidFill>
                        <a:srgbClr val="CBCBCB"/>
                      </a:solidFill>
                      <a:miter lim="400000"/>
                    </a:lnT>
                  </a:tcPr>
                </a:tc>
                <a:tc>
                  <a:txBody>
                    <a:bodyPr/>
                    <a:lstStyle/>
                    <a:p>
                      <a:pPr algn="l" defTabSz="647700">
                        <a:defRPr sz="4800"/>
                      </a:pPr>
                      <a:r>
                        <a:t>Submission of TEFR to MOCA</a:t>
                      </a:r>
                      <a:endParaRPr>
                        <a:latin typeface="Times Roman"/>
                        <a:ea typeface="Times Roman"/>
                        <a:cs typeface="Times Roman"/>
                        <a:sym typeface="Times Roman"/>
                      </a:endParaRPr>
                    </a:p>
                  </a:txBody>
                  <a:tcPr marL="50800" marR="50800" marT="50800" marB="50800" anchor="ctr" horzOverflow="overflow"/>
                </a:tc>
                <a:tc>
                  <a:txBody>
                    <a:bodyPr/>
                    <a:lstStyle/>
                    <a:p>
                      <a:pPr algn="ctr" defTabSz="647700">
                        <a:defRPr sz="4800"/>
                      </a:pPr>
                      <a:endParaRP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Completed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479530">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Completion of  Geo Technical Investigations</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Dec 2022</a:t>
                      </a: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472855">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Site Clearance from MOCA</a:t>
                      </a:r>
                    </a:p>
                  </a:txBody>
                  <a:tcPr marL="50800" marR="50800" marT="50800" marB="50800" anchor="ctr" horzOverflow="overflow"/>
                </a:tc>
                <a:tc>
                  <a:txBody>
                    <a:bodyPr/>
                    <a:lstStyle/>
                    <a:p>
                      <a:pPr algn="ctr" defTabSz="647700">
                        <a:defRPr>
                          <a:solidFill>
                            <a:srgbClr val="000000"/>
                          </a:solidFill>
                        </a:defRPr>
                      </a:pPr>
                      <a:r>
                        <a:rPr lang="en-IN" sz="4800" dirty="0">
                          <a:solidFill>
                            <a:srgbClr val="444444"/>
                          </a:solidFill>
                        </a:rPr>
                        <a:t>Dec</a:t>
                      </a:r>
                      <a:r>
                        <a:rPr sz="4800" dirty="0">
                          <a:solidFill>
                            <a:srgbClr val="444444"/>
                          </a:solidFill>
                        </a:rPr>
                        <a:t> 2022</a:t>
                      </a: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449418">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800">
                          <a:solidFill>
                            <a:srgbClr val="444444"/>
                          </a:solidFill>
                        </a:rPr>
                        <a:t>Engagement of Agency for DPR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800">
                          <a:solidFill>
                            <a:srgbClr val="444444"/>
                          </a:solidFill>
                        </a:rPr>
                        <a:t>Jan 2023</a:t>
                      </a:r>
                    </a:p>
                  </a:txBody>
                  <a:tcPr marL="50800" marR="50800" marT="50800" marB="50800" anchor="ctr" horzOverflow="overflow">
                    <a:lnB w="12700">
                      <a:solidFill>
                        <a:srgbClr val="3C3C1D"/>
                      </a:solidFill>
                      <a:miter lim="400000"/>
                    </a:lnB>
                  </a:tcPr>
                </a:tc>
                <a:tc>
                  <a:txBody>
                    <a:bodyPr/>
                    <a:lstStyle/>
                    <a:p>
                      <a:pPr algn="ctr" defTabSz="647700">
                        <a:defRPr sz="48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Sabarimala Airpor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Sabarimala Airport </a:t>
            </a:r>
          </a:p>
        </p:txBody>
      </p:sp>
      <p:graphicFrame>
        <p:nvGraphicFramePr>
          <p:cNvPr id="443" name="Table"/>
          <p:cNvGraphicFramePr/>
          <p:nvPr>
            <p:extLst>
              <p:ext uri="{D42A27DB-BD31-4B8C-83A1-F6EECF244321}">
                <p14:modId xmlns:p14="http://schemas.microsoft.com/office/powerpoint/2010/main" val="3615975818"/>
              </p:ext>
            </p:extLst>
          </p:nvPr>
        </p:nvGraphicFramePr>
        <p:xfrm>
          <a:off x="1079499" y="4095768"/>
          <a:ext cx="22225000" cy="8644239"/>
        </p:xfrm>
        <a:graphic>
          <a:graphicData uri="http://schemas.openxmlformats.org/drawingml/2006/table">
            <a:tbl>
              <a:tblPr firstRow="1" firstCol="1">
                <a:tableStyleId>{EEE7283C-3CF3-47DC-8721-378D4A62B228}</a:tableStyleId>
              </a:tblPr>
              <a:tblGrid>
                <a:gridCol w="1212256">
                  <a:extLst>
                    <a:ext uri="{9D8B030D-6E8A-4147-A177-3AD203B41FA5}">
                      <a16:colId xmlns:a16="http://schemas.microsoft.com/office/drawing/2014/main" val="20000"/>
                    </a:ext>
                  </a:extLst>
                </a:gridCol>
                <a:gridCol w="11463910">
                  <a:extLst>
                    <a:ext uri="{9D8B030D-6E8A-4147-A177-3AD203B41FA5}">
                      <a16:colId xmlns:a16="http://schemas.microsoft.com/office/drawing/2014/main" val="20001"/>
                    </a:ext>
                  </a:extLst>
                </a:gridCol>
                <a:gridCol w="4030720">
                  <a:extLst>
                    <a:ext uri="{9D8B030D-6E8A-4147-A177-3AD203B41FA5}">
                      <a16:colId xmlns:a16="http://schemas.microsoft.com/office/drawing/2014/main" val="20002"/>
                    </a:ext>
                  </a:extLst>
                </a:gridCol>
                <a:gridCol w="5518114">
                  <a:extLst>
                    <a:ext uri="{9D8B030D-6E8A-4147-A177-3AD203B41FA5}">
                      <a16:colId xmlns:a16="http://schemas.microsoft.com/office/drawing/2014/main" val="20003"/>
                    </a:ext>
                  </a:extLst>
                </a:gridCol>
              </a:tblGrid>
              <a:tr h="2304773">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a:solidFill>
                            <a:srgbClr val="FFFFFF"/>
                          </a:solidFill>
                        </a:rPr>
                        <a:t>Action Plan </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32025">
                <a:tc>
                  <a:txBody>
                    <a:bodyPr/>
                    <a:lstStyle/>
                    <a:p>
                      <a:pPr algn="ctr" defTabSz="647700">
                        <a:defRPr>
                          <a:solidFill>
                            <a:srgbClr val="000000"/>
                          </a:solidFill>
                        </a:defRPr>
                      </a:pPr>
                      <a:r>
                        <a:rPr sz="4800">
                          <a:solidFill>
                            <a:srgbClr val="444444"/>
                          </a:solidFill>
                        </a:rPr>
                        <a:t>5</a:t>
                      </a:r>
                    </a:p>
                  </a:txBody>
                  <a:tcPr marL="50800" marR="50800" marT="50800" marB="50800" anchor="ctr" horzOverflow="overflow"/>
                </a:tc>
                <a:tc>
                  <a:txBody>
                    <a:bodyPr/>
                    <a:lstStyle/>
                    <a:p>
                      <a:pPr algn="l" defTabSz="647700">
                        <a:defRPr sz="4800"/>
                      </a:pPr>
                      <a:r>
                        <a:rPr dirty="0"/>
                        <a:t>Initiation of Land A</a:t>
                      </a:r>
                      <a:r>
                        <a:rPr lang="en-IN" dirty="0"/>
                        <a:t>c</a:t>
                      </a:r>
                      <a:r>
                        <a:rPr dirty="0" err="1"/>
                        <a:t>qu</a:t>
                      </a:r>
                      <a:r>
                        <a:rPr lang="en-IN" dirty="0" err="1"/>
                        <a:t>i</a:t>
                      </a:r>
                      <a:r>
                        <a:rPr dirty="0"/>
                        <a:t>s</a:t>
                      </a:r>
                      <a:r>
                        <a:rPr lang="en-IN" dirty="0"/>
                        <a:t>it</a:t>
                      </a:r>
                      <a:r>
                        <a:rPr dirty="0"/>
                        <a:t>ion </a:t>
                      </a:r>
                      <a:endParaRPr dirty="0">
                        <a:latin typeface="Times Roman"/>
                        <a:ea typeface="Times Roman"/>
                        <a:cs typeface="Times Roman"/>
                        <a:sym typeface="Times Roman"/>
                      </a:endParaRP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Jan 2023</a:t>
                      </a: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537913">
                <a:tc>
                  <a:txBody>
                    <a:bodyPr/>
                    <a:lstStyle/>
                    <a:p>
                      <a:pPr algn="ctr" defTabSz="647700">
                        <a:defRPr>
                          <a:solidFill>
                            <a:srgbClr val="000000"/>
                          </a:solidFill>
                        </a:defRPr>
                      </a:pPr>
                      <a:r>
                        <a:rPr sz="48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Clearance from Ministry of </a:t>
                      </a:r>
                      <a:r>
                        <a:rPr sz="4800" dirty="0" err="1">
                          <a:solidFill>
                            <a:srgbClr val="444444"/>
                          </a:solidFill>
                        </a:rPr>
                        <a:t>Defence</a:t>
                      </a:r>
                      <a:r>
                        <a:rPr sz="4800" dirty="0">
                          <a:solidFill>
                            <a:srgbClr val="444444"/>
                          </a:solidFill>
                        </a:rPr>
                        <a:t> </a:t>
                      </a:r>
                    </a:p>
                  </a:txBody>
                  <a:tcPr marL="50800" marR="50800" marT="50800" marB="50800" anchor="ctr" horzOverflow="overflow"/>
                </a:tc>
                <a:tc>
                  <a:txBody>
                    <a:bodyPr/>
                    <a:lstStyle/>
                    <a:p>
                      <a:pPr algn="ctr" defTabSz="647700">
                        <a:defRPr>
                          <a:solidFill>
                            <a:srgbClr val="000000"/>
                          </a:solidFill>
                        </a:defRPr>
                      </a:pPr>
                      <a:r>
                        <a:rPr lang="en-IN" sz="4800" dirty="0">
                          <a:solidFill>
                            <a:srgbClr val="444444"/>
                          </a:solidFill>
                        </a:rPr>
                        <a:t>Jan</a:t>
                      </a:r>
                      <a:r>
                        <a:rPr sz="4800" dirty="0">
                          <a:solidFill>
                            <a:srgbClr val="444444"/>
                          </a:solidFill>
                        </a:rPr>
                        <a:t> 202</a:t>
                      </a:r>
                      <a:r>
                        <a:rPr lang="en-IN" sz="4800" dirty="0">
                          <a:solidFill>
                            <a:srgbClr val="444444"/>
                          </a:solidFill>
                        </a:rPr>
                        <a:t>3</a:t>
                      </a:r>
                      <a:endParaRPr sz="4800" dirty="0">
                        <a:solidFill>
                          <a:srgbClr val="444444"/>
                        </a:solidFill>
                      </a:endParaRP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636245">
                <a:tc>
                  <a:txBody>
                    <a:bodyPr/>
                    <a:lstStyle/>
                    <a:p>
                      <a:pPr algn="ctr" defTabSz="647700">
                        <a:defRPr>
                          <a:solidFill>
                            <a:srgbClr val="000000"/>
                          </a:solidFill>
                        </a:defRPr>
                      </a:pPr>
                      <a:r>
                        <a:rPr sz="48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4800" dirty="0">
                          <a:solidFill>
                            <a:srgbClr val="444444"/>
                          </a:solidFill>
                        </a:rPr>
                        <a:t>Environment Clearance </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June 2023</a:t>
                      </a:r>
                    </a:p>
                  </a:txBody>
                  <a:tcPr marL="50800" marR="50800" marT="50800" marB="50800" anchor="ctr" horzOverflow="overflow"/>
                </a:tc>
                <a:tc>
                  <a:txBody>
                    <a:bodyPr/>
                    <a:lstStyle/>
                    <a:p>
                      <a:pPr algn="ctr" defTabSz="647700">
                        <a:defRPr sz="4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33283">
                <a:tc>
                  <a:txBody>
                    <a:bodyPr/>
                    <a:lstStyle/>
                    <a:p>
                      <a:pPr algn="ctr" defTabSz="647700">
                        <a:defRPr>
                          <a:solidFill>
                            <a:srgbClr val="000000"/>
                          </a:solidFill>
                        </a:defRPr>
                      </a:pPr>
                      <a:r>
                        <a:rPr sz="4800">
                          <a:solidFill>
                            <a:srgbClr val="444444"/>
                          </a:solidFill>
                        </a:rPr>
                        <a:t>8</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800">
                          <a:solidFill>
                            <a:srgbClr val="444444"/>
                          </a:solidFill>
                        </a:rPr>
                        <a:t> DPR Completion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800">
                          <a:solidFill>
                            <a:srgbClr val="444444"/>
                          </a:solidFill>
                        </a:rPr>
                        <a:t>June 2023</a:t>
                      </a:r>
                    </a:p>
                  </a:txBody>
                  <a:tcPr marL="50800" marR="50800" marT="50800" marB="50800" anchor="ctr" horzOverflow="overflow">
                    <a:lnB w="12700">
                      <a:solidFill>
                        <a:srgbClr val="3C3C1D"/>
                      </a:solidFill>
                      <a:miter lim="400000"/>
                    </a:lnB>
                  </a:tcPr>
                </a:tc>
                <a:tc>
                  <a:txBody>
                    <a:bodyPr/>
                    <a:lstStyle/>
                    <a:p>
                      <a:pPr algn="ctr" defTabSz="647700">
                        <a:defRPr sz="48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 name="Team 8 - HR &amp; Admin"/>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8 - HR &amp; Admin</a:t>
            </a:r>
          </a:p>
        </p:txBody>
      </p:sp>
      <p:sp>
        <p:nvSpPr>
          <p:cNvPr id="446" name="Suresh Kumar, CS &amp; Head (Legal,CA &amp; HR)…"/>
          <p:cNvSpPr txBox="1">
            <a:spLocks noGrp="1"/>
          </p:cNvSpPr>
          <p:nvPr>
            <p:ph type="body" idx="1"/>
          </p:nvPr>
        </p:nvSpPr>
        <p:spPr>
          <a:xfrm>
            <a:off x="1073150" y="3953587"/>
            <a:ext cx="22237700" cy="9372601"/>
          </a:xfrm>
          <a:prstGeom prst="rect">
            <a:avLst/>
          </a:prstGeom>
        </p:spPr>
        <p:txBody>
          <a:bodyPr/>
          <a:lstStyle/>
          <a:p>
            <a:pPr marL="914400" indent="-914400">
              <a:buSzPct val="100000"/>
              <a:buFontTx/>
              <a:buAutoNum type="arabicPeriod"/>
            </a:pPr>
            <a:r>
              <a:rPr b="1" dirty="0"/>
              <a:t>Suresh Kumar, CS &amp; Head (</a:t>
            </a:r>
            <a:r>
              <a:rPr b="1" dirty="0" err="1"/>
              <a:t>Legal,CA</a:t>
            </a:r>
            <a:r>
              <a:rPr b="1" dirty="0"/>
              <a:t> &amp; HR)</a:t>
            </a:r>
          </a:p>
          <a:p>
            <a:pPr marL="914400" indent="-914400">
              <a:buSzPct val="100000"/>
              <a:buFontTx/>
              <a:buAutoNum type="arabicPeriod"/>
            </a:pPr>
            <a:r>
              <a:rPr dirty="0"/>
              <a:t> Lakshmi T Pillai, Manager (HR &amp; Admin)</a:t>
            </a:r>
          </a:p>
          <a:p>
            <a:pPr marL="914400" indent="-914400">
              <a:buSzPct val="100000"/>
              <a:buFontTx/>
              <a:buAutoNum type="arabicPeriod"/>
            </a:pPr>
            <a:r>
              <a:rPr dirty="0"/>
              <a:t>Ashik </a:t>
            </a:r>
            <a:r>
              <a:rPr dirty="0" err="1"/>
              <a:t>Sheik,Manager</a:t>
            </a:r>
            <a:r>
              <a:rPr dirty="0"/>
              <a:t> ( Ernakulam Office ) </a:t>
            </a:r>
          </a:p>
        </p:txBody>
      </p:sp>
    </p:spTree>
  </p:cSld>
  <p:clrMapOvr>
    <a:masterClrMapping/>
  </p:clrMapOvr>
  <p:transition spd="med"/>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2. Mega Food Park Cherthala (Year: 2015; Total Land area: 84.03 acres)"/>
          <p:cNvSpPr txBox="1">
            <a:spLocks noGrp="1"/>
          </p:cNvSpPr>
          <p:nvPr>
            <p:ph type="title"/>
          </p:nvPr>
        </p:nvSpPr>
        <p:spPr>
          <a:xfrm>
            <a:off x="1066800" y="469900"/>
            <a:ext cx="22752458" cy="1968500"/>
          </a:xfrm>
          <a:prstGeom prst="rect">
            <a:avLst/>
          </a:prstGeom>
        </p:spPr>
        <p:txBody>
          <a:bodyPr/>
          <a:lstStyle/>
          <a:p>
            <a:r>
              <a:rPr lang="en-US" dirty="0"/>
              <a:t>KSIDC Strength of Employee</a:t>
            </a:r>
            <a:endParaRPr dirty="0">
              <a:solidFill>
                <a:schemeClr val="tx1"/>
              </a:solidFill>
            </a:endParaRPr>
          </a:p>
        </p:txBody>
      </p:sp>
      <p:sp>
        <p:nvSpPr>
          <p:cNvPr id="343" name="68.03 acres developed. Balance 16 to be developed…"/>
          <p:cNvSpPr txBox="1">
            <a:spLocks noGrp="1"/>
          </p:cNvSpPr>
          <p:nvPr>
            <p:ph type="body" idx="1"/>
          </p:nvPr>
        </p:nvSpPr>
        <p:spPr>
          <a:xfrm>
            <a:off x="1073150" y="3550742"/>
            <a:ext cx="22237700" cy="9372601"/>
          </a:xfrm>
          <a:prstGeom prst="rect">
            <a:avLst/>
          </a:prstGeom>
        </p:spPr>
        <p:txBody>
          <a:bodyPr>
            <a:normAutofit/>
          </a:bodyPr>
          <a:lstStyle/>
          <a:p>
            <a:pPr algn="just"/>
            <a:endParaRPr b="1" dirty="0">
              <a:solidFill>
                <a:schemeClr val="tx1"/>
              </a:solidFill>
              <a:latin typeface="Helvetica Neue"/>
              <a:ea typeface="Helvetica Neue"/>
              <a:cs typeface="Helvetica Neue"/>
              <a:sym typeface="Helvetica Neue"/>
            </a:endParaRPr>
          </a:p>
          <a:p>
            <a:pPr algn="just"/>
            <a:r>
              <a:rPr lang="en-US" dirty="0">
                <a:solidFill>
                  <a:schemeClr val="tx1"/>
                </a:solidFill>
              </a:rPr>
              <a:t>36 Officers against sanctioned strength of 45</a:t>
            </a:r>
          </a:p>
          <a:p>
            <a:pPr algn="just"/>
            <a:r>
              <a:rPr lang="en-US" dirty="0">
                <a:solidFill>
                  <a:schemeClr val="tx1"/>
                </a:solidFill>
              </a:rPr>
              <a:t>30 Personals in staff category against the sanctioned strength of 63</a:t>
            </a:r>
          </a:p>
          <a:p>
            <a:pPr algn="just"/>
            <a:r>
              <a:rPr lang="en-US" dirty="0">
                <a:solidFill>
                  <a:schemeClr val="tx1"/>
                </a:solidFill>
              </a:rPr>
              <a:t>85 employees on contract </a:t>
            </a:r>
          </a:p>
        </p:txBody>
      </p:sp>
    </p:spTree>
    <p:extLst>
      <p:ext uri="{BB962C8B-B14F-4D97-AF65-F5344CB8AC3E}">
        <p14:creationId xmlns:p14="http://schemas.microsoft.com/office/powerpoint/2010/main" val="159921549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all Centre (1800-890–1030)/ Started in 2020 Sep/ 8 AM to 8 PM/ 6 executives/ Operated by M/S Aabasoft/ (600 calls per month)"/>
          <p:cNvSpPr txBox="1">
            <a:spLocks noGrp="1"/>
          </p:cNvSpPr>
          <p:nvPr>
            <p:ph type="title"/>
          </p:nvPr>
        </p:nvSpPr>
        <p:spPr>
          <a:prstGeom prst="rect">
            <a:avLst/>
          </a:prstGeom>
        </p:spPr>
        <p:txBody>
          <a:bodyPr/>
          <a:lstStyle/>
          <a:p>
            <a:r>
              <a:rPr b="1" dirty="0">
                <a:latin typeface="Helvetica Neue"/>
                <a:ea typeface="Helvetica Neue"/>
                <a:cs typeface="Helvetica Neue"/>
                <a:sym typeface="Helvetica Neue"/>
              </a:rPr>
              <a:t>Call Centre </a:t>
            </a:r>
            <a:r>
              <a:rPr dirty="0"/>
              <a:t>(1800-890–1030)/ Started in 2020 Sep/ 8 AM to 8 PM/ 6 executives/ Operated by M/S </a:t>
            </a:r>
            <a:r>
              <a:rPr dirty="0" err="1"/>
              <a:t>Aaba</a:t>
            </a:r>
            <a:r>
              <a:rPr lang="en-US" dirty="0" err="1"/>
              <a:t>a</a:t>
            </a:r>
            <a:r>
              <a:rPr dirty="0" err="1"/>
              <a:t>soft</a:t>
            </a:r>
            <a:r>
              <a:rPr dirty="0"/>
              <a:t>/ </a:t>
            </a:r>
            <a:r>
              <a:rPr dirty="0">
                <a:solidFill>
                  <a:srgbClr val="151D86"/>
                </a:solidFill>
              </a:rPr>
              <a:t>(</a:t>
            </a:r>
            <a:r>
              <a:rPr lang="en-US" dirty="0">
                <a:solidFill>
                  <a:srgbClr val="151D86"/>
                </a:solidFill>
              </a:rPr>
              <a:t>~</a:t>
            </a:r>
            <a:r>
              <a:rPr dirty="0">
                <a:solidFill>
                  <a:srgbClr val="151D86"/>
                </a:solidFill>
              </a:rPr>
              <a:t>600 calls per month)</a:t>
            </a:r>
          </a:p>
        </p:txBody>
      </p:sp>
      <p:graphicFrame>
        <p:nvGraphicFramePr>
          <p:cNvPr id="170" name="Table"/>
          <p:cNvGraphicFramePr/>
          <p:nvPr>
            <p:extLst>
              <p:ext uri="{D42A27DB-BD31-4B8C-83A1-F6EECF244321}">
                <p14:modId xmlns:p14="http://schemas.microsoft.com/office/powerpoint/2010/main" val="167647760"/>
              </p:ext>
            </p:extLst>
          </p:nvPr>
        </p:nvGraphicFramePr>
        <p:xfrm>
          <a:off x="1066800" y="3124200"/>
          <a:ext cx="22225000" cy="9359895"/>
        </p:xfrm>
        <a:graphic>
          <a:graphicData uri="http://schemas.openxmlformats.org/drawingml/2006/table">
            <a:tbl>
              <a:tblPr firstRow="1" firstCol="1">
                <a:tableStyleId>{EEE7283C-3CF3-47DC-8721-378D4A62B228}</a:tableStyleId>
              </a:tblPr>
              <a:tblGrid>
                <a:gridCol w="1463462">
                  <a:extLst>
                    <a:ext uri="{9D8B030D-6E8A-4147-A177-3AD203B41FA5}">
                      <a16:colId xmlns:a16="http://schemas.microsoft.com/office/drawing/2014/main" val="20000"/>
                    </a:ext>
                  </a:extLst>
                </a:gridCol>
                <a:gridCol w="9649038">
                  <a:extLst>
                    <a:ext uri="{9D8B030D-6E8A-4147-A177-3AD203B41FA5}">
                      <a16:colId xmlns:a16="http://schemas.microsoft.com/office/drawing/2014/main" val="20001"/>
                    </a:ext>
                  </a:extLst>
                </a:gridCol>
                <a:gridCol w="5556250">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1871979">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 line </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871979">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Data Analysis </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31 Aug</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Completed on 26 Aug 22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871979">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Training to Executives </a:t>
                      </a: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a:t>
                      </a:r>
                      <a:r>
                        <a:rPr lang="en-US" sz="5000" baseline="30000" dirty="0">
                          <a:solidFill>
                            <a:srgbClr val="444444"/>
                          </a:solidFill>
                        </a:rPr>
                        <a:t>st</a:t>
                      </a:r>
                      <a:r>
                        <a:rPr lang="en-US" sz="5000" dirty="0">
                          <a:solidFill>
                            <a:srgbClr val="444444"/>
                          </a:solidFill>
                        </a:rPr>
                        <a:t> week of March ‘23</a:t>
                      </a:r>
                      <a:endParaRPr sz="5000" dirty="0">
                        <a:solidFill>
                          <a:srgbClr val="444444"/>
                        </a:solidFill>
                      </a:endParaRPr>
                    </a:p>
                  </a:txBody>
                  <a:tcPr marL="50800" marR="50800" marT="50800" marB="50800" anchor="ctr" horzOverflow="overflow"/>
                </a:tc>
                <a:tc>
                  <a:txBody>
                    <a:bodyPr/>
                    <a:lstStyle/>
                    <a:p>
                      <a:pPr algn="ctr" defTabSz="647700">
                        <a:defRPr sz="50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71979">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Special 4 Digit toll free number </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1 Nov</a:t>
                      </a:r>
                    </a:p>
                  </a:txBody>
                  <a:tcPr marL="50800" marR="50800" marT="50800" marB="50800" anchor="ctr" horzOverflow="overflow"/>
                </a:tc>
                <a:tc>
                  <a:txBody>
                    <a:bodyPr/>
                    <a:lstStyle/>
                    <a:p>
                      <a:pPr algn="ctr" defTabSz="647700">
                        <a:defRPr sz="5000"/>
                      </a:pPr>
                      <a:r>
                        <a:rPr lang="en-IN" dirty="0"/>
                        <a:t>Not feasible </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871979">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dirty="0">
                          <a:solidFill>
                            <a:srgbClr val="444444"/>
                          </a:solidFill>
                        </a:rPr>
                        <a:t>Redefine data capturing fields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5000" dirty="0">
                          <a:solidFill>
                            <a:srgbClr val="444444"/>
                          </a:solidFill>
                        </a:rPr>
                        <a:t>Sept ‘23</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5000"/>
                      </a:pPr>
                      <a:r>
                        <a:rPr lang="en-US" dirty="0"/>
                        <a:t>CRM module with token provision</a:t>
                      </a: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6" name="Table"/>
          <p:cNvGraphicFramePr/>
          <p:nvPr>
            <p:extLst>
              <p:ext uri="{D42A27DB-BD31-4B8C-83A1-F6EECF244321}">
                <p14:modId xmlns:p14="http://schemas.microsoft.com/office/powerpoint/2010/main" val="1710743496"/>
              </p:ext>
            </p:extLst>
          </p:nvPr>
        </p:nvGraphicFramePr>
        <p:xfrm>
          <a:off x="1066800" y="3024810"/>
          <a:ext cx="22983760" cy="9599078"/>
        </p:xfrm>
        <a:graphic>
          <a:graphicData uri="http://schemas.openxmlformats.org/drawingml/2006/table">
            <a:tbl>
              <a:tblPr firstRow="1" firstCol="1">
                <a:tableStyleId>{EEE7283C-3CF3-47DC-8721-378D4A62B228}</a:tableStyleId>
              </a:tblPr>
              <a:tblGrid>
                <a:gridCol w="1348157">
                  <a:extLst>
                    <a:ext uri="{9D8B030D-6E8A-4147-A177-3AD203B41FA5}">
                      <a16:colId xmlns:a16="http://schemas.microsoft.com/office/drawing/2014/main" val="20000"/>
                    </a:ext>
                  </a:extLst>
                </a:gridCol>
                <a:gridCol w="8381997">
                  <a:extLst>
                    <a:ext uri="{9D8B030D-6E8A-4147-A177-3AD203B41FA5}">
                      <a16:colId xmlns:a16="http://schemas.microsoft.com/office/drawing/2014/main" val="20001"/>
                    </a:ext>
                  </a:extLst>
                </a:gridCol>
                <a:gridCol w="3341077">
                  <a:extLst>
                    <a:ext uri="{9D8B030D-6E8A-4147-A177-3AD203B41FA5}">
                      <a16:colId xmlns:a16="http://schemas.microsoft.com/office/drawing/2014/main" val="20002"/>
                    </a:ext>
                  </a:extLst>
                </a:gridCol>
                <a:gridCol w="9912529">
                  <a:extLst>
                    <a:ext uri="{9D8B030D-6E8A-4147-A177-3AD203B41FA5}">
                      <a16:colId xmlns:a16="http://schemas.microsoft.com/office/drawing/2014/main" val="3683855941"/>
                    </a:ext>
                  </a:extLst>
                </a:gridCol>
              </a:tblGrid>
              <a:tr h="1440832">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lang="en-US" sz="4400" dirty="0">
                          <a:solidFill>
                            <a:srgbClr val="FFFFFF"/>
                          </a:solidFill>
                        </a:rPr>
                        <a:t>Description </a:t>
                      </a:r>
                      <a:endParaRPr sz="44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lang="en-US" sz="4400" dirty="0">
                          <a:solidFill>
                            <a:srgbClr val="FFFFFF"/>
                          </a:solidFill>
                        </a:rPr>
                        <a:t>Result</a:t>
                      </a:r>
                      <a:endParaRPr sz="4400" dirty="0">
                        <a:solidFill>
                          <a:srgbClr val="FFFFFF"/>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91102">
                <a:tc>
                  <a:txBody>
                    <a:bodyPr/>
                    <a:lstStyle/>
                    <a:p>
                      <a:pPr algn="ctr" defTabSz="647700">
                        <a:defRPr>
                          <a:solidFill>
                            <a:srgbClr val="000000"/>
                          </a:solidFill>
                        </a:defRPr>
                      </a:pPr>
                      <a:r>
                        <a:rPr sz="4400">
                          <a:solidFill>
                            <a:srgbClr val="444444"/>
                          </a:solidFill>
                        </a:rPr>
                        <a:t>1</a:t>
                      </a:r>
                    </a:p>
                  </a:txBody>
                  <a:tcPr marL="50800" marR="50800" marT="50800" marB="50800" anchor="ctr" horzOverflow="overflow"/>
                </a:tc>
                <a:tc>
                  <a:txBody>
                    <a:bodyPr/>
                    <a:lstStyle/>
                    <a:p>
                      <a:pPr algn="just" defTabSz="647700">
                        <a:defRPr sz="4400"/>
                      </a:pPr>
                      <a:r>
                        <a:rPr lang="en-US" dirty="0"/>
                        <a:t>Conduct 4 training before March </a:t>
                      </a:r>
                      <a:r>
                        <a:rPr dirty="0"/>
                        <a:t> </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Mar</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Three  completed &amp; one  proposed on 06.02.2023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796802">
                <a:tc>
                  <a:txBody>
                    <a:bodyPr/>
                    <a:lstStyle/>
                    <a:p>
                      <a:pPr algn="ctr" defTabSz="647700">
                        <a:defRPr>
                          <a:solidFill>
                            <a:srgbClr val="000000"/>
                          </a:solidFill>
                        </a:defRPr>
                      </a:pPr>
                      <a:r>
                        <a:rPr sz="4400" dirty="0">
                          <a:solidFill>
                            <a:srgbClr val="444444"/>
                          </a:solidFill>
                        </a:rPr>
                        <a:t>2</a:t>
                      </a:r>
                    </a:p>
                  </a:txBody>
                  <a:tcPr marL="50800" marR="50800" marT="50800" marB="50800" anchor="ctr" horzOverflow="overflow"/>
                </a:tc>
                <a:tc>
                  <a:txBody>
                    <a:bodyPr/>
                    <a:lstStyle/>
                    <a:p>
                      <a:pPr algn="l" defTabSz="647700">
                        <a:defRPr>
                          <a:solidFill>
                            <a:srgbClr val="000000"/>
                          </a:solidFill>
                        </a:defRPr>
                      </a:pPr>
                      <a:r>
                        <a:rPr lang="en-US" sz="4400" dirty="0">
                          <a:solidFill>
                            <a:srgbClr val="444444"/>
                          </a:solidFill>
                        </a:rPr>
                        <a:t>Conduct pending promotions before October </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Oct </a:t>
                      </a:r>
                      <a:endParaRPr sz="4400" dirty="0">
                        <a:solidFill>
                          <a:srgbClr val="444444"/>
                        </a:solidFill>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444444"/>
                          </a:solidFill>
                        </a:rPr>
                        <a:t>Completed</a:t>
                      </a:r>
                    </a:p>
                    <a:p>
                      <a:pPr algn="ctr" defTabSz="647700">
                        <a:defRPr>
                          <a:solidFill>
                            <a:srgbClr val="000000"/>
                          </a:solidFill>
                        </a:defRPr>
                      </a:pPr>
                      <a:endParaRPr sz="44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022764">
                <a:tc>
                  <a:txBody>
                    <a:bodyPr/>
                    <a:lstStyle/>
                    <a:p>
                      <a:pPr algn="ctr" defTabSz="647700">
                        <a:defRPr>
                          <a:solidFill>
                            <a:srgbClr val="000000"/>
                          </a:solidFill>
                        </a:defRPr>
                      </a:pPr>
                      <a:r>
                        <a:rPr lang="en-US" sz="4400" dirty="0">
                          <a:solidFill>
                            <a:srgbClr val="444444"/>
                          </a:solidFill>
                        </a:rPr>
                        <a:t>3</a:t>
                      </a:r>
                      <a:endParaRPr sz="44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400" dirty="0">
                          <a:solidFill>
                            <a:srgbClr val="444444"/>
                          </a:solidFill>
                        </a:rPr>
                        <a:t>Exposure Visit for Contract staff</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Feb</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In progress</a:t>
                      </a:r>
                      <a:endParaRPr sz="4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479992815"/>
                  </a:ext>
                </a:extLst>
              </a:tr>
              <a:tr h="769960">
                <a:tc>
                  <a:txBody>
                    <a:bodyPr/>
                    <a:lstStyle/>
                    <a:p>
                      <a:pPr algn="ctr" defTabSz="647700">
                        <a:defRPr>
                          <a:solidFill>
                            <a:srgbClr val="000000"/>
                          </a:solidFill>
                        </a:defRPr>
                      </a:pPr>
                      <a:r>
                        <a:rPr lang="en-US" sz="4400" dirty="0">
                          <a:solidFill>
                            <a:srgbClr val="444444"/>
                          </a:solidFill>
                        </a:rPr>
                        <a:t>4</a:t>
                      </a:r>
                      <a:endParaRPr sz="44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400" dirty="0">
                          <a:solidFill>
                            <a:srgbClr val="444444"/>
                          </a:solidFill>
                        </a:rPr>
                        <a:t>Fill vacancies of 5 Assistant Manager </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In Progress </a:t>
                      </a:r>
                      <a:endParaRPr sz="4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992037111"/>
                  </a:ext>
                </a:extLst>
              </a:tr>
              <a:tr h="1186426">
                <a:tc>
                  <a:txBody>
                    <a:bodyPr/>
                    <a:lstStyle/>
                    <a:p>
                      <a:pPr algn="ctr" defTabSz="647700">
                        <a:defRPr>
                          <a:solidFill>
                            <a:srgbClr val="000000"/>
                          </a:solidFill>
                        </a:defRPr>
                      </a:pPr>
                      <a:r>
                        <a:rPr lang="en-US" sz="4400" dirty="0">
                          <a:solidFill>
                            <a:srgbClr val="444444"/>
                          </a:solidFill>
                        </a:rPr>
                        <a:t>5</a:t>
                      </a:r>
                      <a:endParaRPr sz="44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400" dirty="0">
                          <a:solidFill>
                            <a:srgbClr val="444444"/>
                          </a:solidFill>
                        </a:rPr>
                        <a:t>Staff Promotion policy </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Feb</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In progress with CMD</a:t>
                      </a:r>
                      <a:endParaRPr sz="4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3512318325"/>
                  </a:ext>
                </a:extLst>
              </a:tr>
              <a:tr h="1619008">
                <a:tc>
                  <a:txBody>
                    <a:bodyPr/>
                    <a:lstStyle/>
                    <a:p>
                      <a:pPr algn="ctr" defTabSz="647700">
                        <a:defRPr>
                          <a:solidFill>
                            <a:srgbClr val="000000"/>
                          </a:solidFill>
                        </a:defRPr>
                      </a:pPr>
                      <a:r>
                        <a:rPr lang="en-US" sz="4400" dirty="0">
                          <a:solidFill>
                            <a:srgbClr val="444444"/>
                          </a:solidFill>
                        </a:rPr>
                        <a:t>6</a:t>
                      </a: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400" dirty="0">
                          <a:solidFill>
                            <a:srgbClr val="444444"/>
                          </a:solidFill>
                        </a:rPr>
                        <a:t>Increasing number of permanent employee </a:t>
                      </a: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000" dirty="0">
                          <a:solidFill>
                            <a:srgbClr val="444444"/>
                          </a:solidFill>
                        </a:rPr>
                        <a:t>Pending with Govt.</a:t>
                      </a:r>
                      <a:endParaRPr sz="4000" dirty="0">
                        <a:solidFill>
                          <a:srgbClr val="444444"/>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3864801862"/>
                  </a:ext>
                </a:extLst>
              </a:tr>
            </a:tbl>
          </a:graphicData>
        </a:graphic>
      </p:graphicFrame>
      <p:sp>
        <p:nvSpPr>
          <p:cNvPr id="467" name="Training"/>
          <p:cNvSpPr txBox="1"/>
          <p:nvPr/>
        </p:nvSpPr>
        <p:spPr>
          <a:xfrm>
            <a:off x="1252313" y="1430993"/>
            <a:ext cx="4398640" cy="9951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rPr lang="en-US" dirty="0"/>
              <a:t>Action Plan</a:t>
            </a:r>
            <a:r>
              <a:rPr dirty="0"/>
              <a:t> </a:t>
            </a:r>
          </a:p>
        </p:txBody>
      </p:sp>
    </p:spTree>
    <p:extLst>
      <p:ext uri="{BB962C8B-B14F-4D97-AF65-F5344CB8AC3E}">
        <p14:creationId xmlns:p14="http://schemas.microsoft.com/office/powerpoint/2010/main" val="3308003159"/>
      </p:ext>
    </p:extLst>
  </p:cSld>
  <p:clrMapOvr>
    <a:masterClrMapping/>
  </p:clrMapOvr>
  <p:transition spd="med"/>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6" name="Table"/>
          <p:cNvGraphicFramePr/>
          <p:nvPr/>
        </p:nvGraphicFramePr>
        <p:xfrm>
          <a:off x="1066800" y="3124200"/>
          <a:ext cx="22983760" cy="10164444"/>
        </p:xfrm>
        <a:graphic>
          <a:graphicData uri="http://schemas.openxmlformats.org/drawingml/2006/table">
            <a:tbl>
              <a:tblPr firstRow="1" firstCol="1">
                <a:tableStyleId>{EEE7283C-3CF3-47DC-8721-378D4A62B228}</a:tableStyleId>
              </a:tblPr>
              <a:tblGrid>
                <a:gridCol w="1557175">
                  <a:extLst>
                    <a:ext uri="{9D8B030D-6E8A-4147-A177-3AD203B41FA5}">
                      <a16:colId xmlns:a16="http://schemas.microsoft.com/office/drawing/2014/main" val="20000"/>
                    </a:ext>
                  </a:extLst>
                </a:gridCol>
                <a:gridCol w="17863192">
                  <a:extLst>
                    <a:ext uri="{9D8B030D-6E8A-4147-A177-3AD203B41FA5}">
                      <a16:colId xmlns:a16="http://schemas.microsoft.com/office/drawing/2014/main" val="20001"/>
                    </a:ext>
                  </a:extLst>
                </a:gridCol>
                <a:gridCol w="3563393">
                  <a:extLst>
                    <a:ext uri="{9D8B030D-6E8A-4147-A177-3AD203B41FA5}">
                      <a16:colId xmlns:a16="http://schemas.microsoft.com/office/drawing/2014/main" val="20002"/>
                    </a:ext>
                  </a:extLst>
                </a:gridCol>
              </a:tblGrid>
              <a:tr h="2265911">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Training Programme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
(2022-23)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5352417">
                <a:tc>
                  <a:txBody>
                    <a:bodyPr/>
                    <a:lstStyle/>
                    <a:p>
                      <a:pPr algn="ctr" defTabSz="647700">
                        <a:defRPr>
                          <a:solidFill>
                            <a:srgbClr val="000000"/>
                          </a:solidFill>
                        </a:defRPr>
                      </a:pPr>
                      <a:r>
                        <a:rPr sz="4400">
                          <a:solidFill>
                            <a:srgbClr val="444444"/>
                          </a:solidFill>
                        </a:rPr>
                        <a:t>1</a:t>
                      </a:r>
                    </a:p>
                  </a:txBody>
                  <a:tcPr marL="50800" marR="50800" marT="50800" marB="50800" anchor="ctr" horzOverflow="overflow"/>
                </a:tc>
                <a:tc>
                  <a:txBody>
                    <a:bodyPr/>
                    <a:lstStyle/>
                    <a:p>
                      <a:pPr algn="just" defTabSz="647700">
                        <a:defRPr sz="4400"/>
                      </a:pPr>
                      <a:r>
                        <a:t>Field Visit and Data Analysis </a:t>
                      </a:r>
                    </a:p>
                    <a:p>
                      <a:pPr lvl="4" indent="0" algn="just" defTabSz="647700">
                        <a:defRPr sz="4400"/>
                      </a:pPr>
                      <a:endParaRPr/>
                    </a:p>
                    <a:p>
                      <a:pPr lvl="4" indent="0" algn="just" defTabSz="647700">
                        <a:defRPr sz="4400"/>
                      </a:pPr>
                      <a:r>
                        <a:t>1. Visit to 2 Industrial units not assisted by KSIDC</a:t>
                      </a:r>
                    </a:p>
                    <a:p>
                      <a:pPr lvl="4" indent="0" algn="just" defTabSz="647700">
                        <a:defRPr sz="4400"/>
                      </a:pPr>
                      <a:r>
                        <a:t>2. Study of Industrial/Investment promotion/facilitation activities of  </a:t>
                      </a:r>
                    </a:p>
                    <a:p>
                      <a:pPr lvl="4" indent="0" algn="just" defTabSz="647700">
                        <a:defRPr sz="4400"/>
                      </a:pPr>
                      <a:r>
                        <a:t>other states and analyse  systems and best policies</a:t>
                      </a:r>
                    </a:p>
                    <a:p>
                      <a:pPr lvl="4" indent="0" algn="just" defTabSz="647700">
                        <a:defRPr sz="4400"/>
                      </a:pPr>
                      <a:r>
                        <a:t>3. Provide innovative ideas and suggestions which can be adopted by </a:t>
                      </a:r>
                    </a:p>
                    <a:p>
                      <a:pPr lvl="4" indent="0" algn="just" defTabSz="647700">
                        <a:defRPr sz="4400"/>
                      </a:pPr>
                      <a:r>
                        <a:t>KSIDC and the State of Kerala    </a:t>
                      </a:r>
                    </a:p>
                  </a:txBody>
                  <a:tcPr marL="50800" marR="50800" marT="50800" marB="50800" anchor="ctr" horzOverflow="overflow"/>
                </a:tc>
                <a:tc>
                  <a:txBody>
                    <a:bodyPr/>
                    <a:lstStyle/>
                    <a:p>
                      <a:pPr algn="ctr" defTabSz="647700">
                        <a:defRPr>
                          <a:solidFill>
                            <a:srgbClr val="000000"/>
                          </a:solidFill>
                        </a:defRPr>
                      </a:pPr>
                      <a:r>
                        <a:rPr sz="4400">
                          <a:solidFill>
                            <a:srgbClr val="444444"/>
                          </a:solidFill>
                        </a:rPr>
                        <a:t>Aug-Sep</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546116">
                <a:tc>
                  <a:txBody>
                    <a:bodyPr/>
                    <a:lstStyle/>
                    <a:p>
                      <a:pPr algn="ctr" defTabSz="647700">
                        <a:defRPr>
                          <a:solidFill>
                            <a:srgbClr val="000000"/>
                          </a:solidFill>
                        </a:defRPr>
                      </a:pPr>
                      <a:r>
                        <a:rPr sz="4400">
                          <a:solidFill>
                            <a:srgbClr val="444444"/>
                          </a:solidFill>
                        </a:rPr>
                        <a:t>2</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400">
                          <a:solidFill>
                            <a:srgbClr val="444444"/>
                          </a:solidFill>
                        </a:rPr>
                        <a:t>One day Workshop on Team Building , Motivation and Staying Positive for all Employees of KSIDC (in batches)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400">
                          <a:solidFill>
                            <a:srgbClr val="444444"/>
                          </a:solidFill>
                        </a:rPr>
                        <a:t>Oct-Nov</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
        <p:nvSpPr>
          <p:cNvPr id="467" name="Training"/>
          <p:cNvSpPr txBox="1"/>
          <p:nvPr/>
        </p:nvSpPr>
        <p:spPr>
          <a:xfrm>
            <a:off x="1252313" y="1431247"/>
            <a:ext cx="3114473"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Training </a:t>
            </a:r>
          </a:p>
        </p:txBody>
      </p:sp>
    </p:spTree>
  </p:cSld>
  <p:clrMapOvr>
    <a:masterClrMapping/>
  </p:clrMapOvr>
  <p:transition spd="med"/>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9" name="Table"/>
          <p:cNvGraphicFramePr/>
          <p:nvPr>
            <p:extLst>
              <p:ext uri="{D42A27DB-BD31-4B8C-83A1-F6EECF244321}">
                <p14:modId xmlns:p14="http://schemas.microsoft.com/office/powerpoint/2010/main" val="2443386021"/>
              </p:ext>
            </p:extLst>
          </p:nvPr>
        </p:nvGraphicFramePr>
        <p:xfrm>
          <a:off x="1066800" y="3124200"/>
          <a:ext cx="22983760" cy="10164444"/>
        </p:xfrm>
        <a:graphic>
          <a:graphicData uri="http://schemas.openxmlformats.org/drawingml/2006/table">
            <a:tbl>
              <a:tblPr firstRow="1" firstCol="1">
                <a:tableStyleId>{EEE7283C-3CF3-47DC-8721-378D4A62B228}</a:tableStyleId>
              </a:tblPr>
              <a:tblGrid>
                <a:gridCol w="1557175">
                  <a:extLst>
                    <a:ext uri="{9D8B030D-6E8A-4147-A177-3AD203B41FA5}">
                      <a16:colId xmlns:a16="http://schemas.microsoft.com/office/drawing/2014/main" val="20000"/>
                    </a:ext>
                  </a:extLst>
                </a:gridCol>
                <a:gridCol w="17863192">
                  <a:extLst>
                    <a:ext uri="{9D8B030D-6E8A-4147-A177-3AD203B41FA5}">
                      <a16:colId xmlns:a16="http://schemas.microsoft.com/office/drawing/2014/main" val="20001"/>
                    </a:ext>
                  </a:extLst>
                </a:gridCol>
                <a:gridCol w="3563393">
                  <a:extLst>
                    <a:ext uri="{9D8B030D-6E8A-4147-A177-3AD203B41FA5}">
                      <a16:colId xmlns:a16="http://schemas.microsoft.com/office/drawing/2014/main" val="20002"/>
                    </a:ext>
                  </a:extLst>
                </a:gridCol>
              </a:tblGrid>
              <a:tr h="1616101">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Training Programme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
(2022-23)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858857">
                <a:tc>
                  <a:txBody>
                    <a:bodyPr/>
                    <a:lstStyle/>
                    <a:p>
                      <a:pPr algn="ctr" defTabSz="647700">
                        <a:defRPr>
                          <a:solidFill>
                            <a:srgbClr val="000000"/>
                          </a:solidFill>
                        </a:defRPr>
                      </a:pPr>
                      <a:r>
                        <a:rPr sz="4400">
                          <a:solidFill>
                            <a:srgbClr val="444444"/>
                          </a:solidFill>
                        </a:rPr>
                        <a:t>3</a:t>
                      </a:r>
                    </a:p>
                  </a:txBody>
                  <a:tcPr marL="50800" marR="50800" marT="50800" marB="50800" anchor="ctr" horzOverflow="overflow"/>
                </a:tc>
                <a:tc>
                  <a:txBody>
                    <a:bodyPr/>
                    <a:lstStyle/>
                    <a:p>
                      <a:pPr algn="just" defTabSz="647700">
                        <a:defRPr>
                          <a:solidFill>
                            <a:srgbClr val="000000"/>
                          </a:solidFill>
                        </a:defRPr>
                      </a:pPr>
                      <a:r>
                        <a:rPr sz="4400">
                          <a:solidFill>
                            <a:srgbClr val="444444"/>
                          </a:solidFill>
                        </a:rPr>
                        <a:t>One day Experience sharing session with Four Eminent personalities who are best in their respective Domain in Kerala ( Best Industrialist / Best Public Servant from Police Force/Best Actor/ Best Stand Up Comedian/ Best Social Worker /Best Motivation Speaker/ Best Leadership Trainer/ Best Author/ Best Poet etc) </a:t>
                      </a:r>
                    </a:p>
                  </a:txBody>
                  <a:tcPr marL="50800" marR="50800" marT="50800" marB="50800" anchor="ctr" horzOverflow="overflow"/>
                </a:tc>
                <a:tc>
                  <a:txBody>
                    <a:bodyPr/>
                    <a:lstStyle/>
                    <a:p>
                      <a:pPr algn="ctr" defTabSz="647700">
                        <a:defRPr>
                          <a:solidFill>
                            <a:srgbClr val="000000"/>
                          </a:solidFill>
                        </a:defRPr>
                      </a:pPr>
                      <a:r>
                        <a:rPr lang="en-IN" sz="4400" dirty="0">
                          <a:solidFill>
                            <a:srgbClr val="444444"/>
                          </a:solidFill>
                        </a:rPr>
                        <a:t>Planning for 2023 -24</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689486">
                <a:tc>
                  <a:txBody>
                    <a:bodyPr/>
                    <a:lstStyle/>
                    <a:p>
                      <a:pPr algn="ctr" defTabSz="647700">
                        <a:defRPr>
                          <a:solidFill>
                            <a:srgbClr val="000000"/>
                          </a:solidFill>
                        </a:defRPr>
                      </a:pPr>
                      <a:r>
                        <a:rPr sz="44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sz="4400"/>
                      </a:pPr>
                      <a:r>
                        <a:t>Field Visit and Data Analysis for the Executives on Contract basis</a:t>
                      </a:r>
                    </a:p>
                    <a:p>
                      <a:pPr lvl="3" indent="0" algn="l" defTabSz="647700">
                        <a:defRPr sz="4400"/>
                      </a:pPr>
                      <a:r>
                        <a:t>1.Visit to one Panchayath Office , one Block office and Corporation Office in Trivandrum District</a:t>
                      </a:r>
                    </a:p>
                    <a:p>
                      <a:pPr lvl="3" indent="0" algn="l" defTabSz="647700">
                        <a:defRPr sz="4400"/>
                      </a:pPr>
                      <a:r>
                        <a:t>2.One day workshop on Personality Development</a:t>
                      </a:r>
                    </a:p>
                    <a:p>
                      <a:pPr lvl="3" indent="0" algn="l" defTabSz="647700">
                        <a:defRPr sz="4400"/>
                      </a:pPr>
                      <a:r>
                        <a:t>3. One day visit to 2 industrial units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400" dirty="0">
                          <a:solidFill>
                            <a:srgbClr val="444444"/>
                          </a:solidFill>
                        </a:rPr>
                        <a:t>Feb-March</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
        <p:nvSpPr>
          <p:cNvPr id="470" name="Training"/>
          <p:cNvSpPr txBox="1"/>
          <p:nvPr/>
        </p:nvSpPr>
        <p:spPr>
          <a:xfrm>
            <a:off x="1252313" y="1431247"/>
            <a:ext cx="3114473"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Training </a:t>
            </a:r>
          </a:p>
        </p:txBody>
      </p:sp>
    </p:spTree>
  </p:cSld>
  <p:clrMapOvr>
    <a:masterClrMapping/>
  </p:clrMapOvr>
  <p:transition spd="med"/>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THANK YOU"/>
          <p:cNvSpPr txBox="1">
            <a:spLocks noGrp="1"/>
          </p:cNvSpPr>
          <p:nvPr>
            <p:ph type="title"/>
          </p:nvPr>
        </p:nvSpPr>
        <p:spPr>
          <a:xfrm>
            <a:off x="1073150" y="423793"/>
            <a:ext cx="22237700" cy="1968500"/>
          </a:xfrm>
          <a:prstGeom prst="rect">
            <a:avLst/>
          </a:prstGeom>
        </p:spPr>
        <p:txBody>
          <a:bodyPr/>
          <a:lstStyle/>
          <a:p>
            <a:r>
              <a:rPr dirty="0"/>
              <a:t>THANK YOU</a:t>
            </a:r>
          </a:p>
        </p:txBody>
      </p:sp>
    </p:spTree>
  </p:cSld>
  <p:clrMapOvr>
    <a:masterClrMapping/>
  </p:clrMapOvr>
  <p:transition spd="med"/>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Strength of Employees -Permanen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Strength of Employees -Permanent </a:t>
            </a:r>
          </a:p>
        </p:txBody>
      </p:sp>
      <p:graphicFrame>
        <p:nvGraphicFramePr>
          <p:cNvPr id="449" name="Table"/>
          <p:cNvGraphicFramePr/>
          <p:nvPr/>
        </p:nvGraphicFramePr>
        <p:xfrm>
          <a:off x="1066800" y="3136900"/>
          <a:ext cx="22224999" cy="10164444"/>
        </p:xfrm>
        <a:graphic>
          <a:graphicData uri="http://schemas.openxmlformats.org/drawingml/2006/table">
            <a:tbl>
              <a:tblPr firstRow="1" firstCol="1">
                <a:tableStyleId>{EEE7283C-3CF3-47DC-8721-378D4A62B228}</a:tableStyleId>
              </a:tblPr>
              <a:tblGrid>
                <a:gridCol w="963648">
                  <a:extLst>
                    <a:ext uri="{9D8B030D-6E8A-4147-A177-3AD203B41FA5}">
                      <a16:colId xmlns:a16="http://schemas.microsoft.com/office/drawing/2014/main" val="20000"/>
                    </a:ext>
                  </a:extLst>
                </a:gridCol>
                <a:gridCol w="8232270">
                  <a:extLst>
                    <a:ext uri="{9D8B030D-6E8A-4147-A177-3AD203B41FA5}">
                      <a16:colId xmlns:a16="http://schemas.microsoft.com/office/drawing/2014/main" val="20001"/>
                    </a:ext>
                  </a:extLst>
                </a:gridCol>
                <a:gridCol w="4557878">
                  <a:extLst>
                    <a:ext uri="{9D8B030D-6E8A-4147-A177-3AD203B41FA5}">
                      <a16:colId xmlns:a16="http://schemas.microsoft.com/office/drawing/2014/main" val="20002"/>
                    </a:ext>
                  </a:extLst>
                </a:gridCol>
                <a:gridCol w="4084738">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192064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Sanctioned Strength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Vacancy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67504">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Managing Director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021756">
                <a:tc>
                  <a:txBody>
                    <a:bodyPr/>
                    <a:lstStyle/>
                    <a:p>
                      <a:pPr algn="ctr" defTabSz="647700">
                        <a:defRPr>
                          <a:solidFill>
                            <a:srgbClr val="000000"/>
                          </a:solidFill>
                        </a:defRPr>
                      </a:pPr>
                      <a:r>
                        <a:rPr sz="47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Executive Director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366392">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General Manager</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94074">
                <a:tc>
                  <a:txBody>
                    <a:bodyPr/>
                    <a:lstStyle/>
                    <a:p>
                      <a:pPr algn="ctr" defTabSz="647700">
                        <a:defRPr>
                          <a:solidFill>
                            <a:srgbClr val="000000"/>
                          </a:solidFill>
                        </a:defRPr>
                      </a:pPr>
                      <a:r>
                        <a:rPr sz="47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Deputy General Manager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694074">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Assistant General Manager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9</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9</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36659800"/>
      </p:ext>
    </p:extLst>
  </p:cSld>
  <p:clrMapOvr>
    <a:masterClrMapping/>
  </p:clrMapOvr>
  <p:transition spd="med"/>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 name="Table"/>
          <p:cNvGraphicFramePr/>
          <p:nvPr>
            <p:extLst>
              <p:ext uri="{D42A27DB-BD31-4B8C-83A1-F6EECF244321}">
                <p14:modId xmlns:p14="http://schemas.microsoft.com/office/powerpoint/2010/main" val="2041909585"/>
              </p:ext>
            </p:extLst>
          </p:nvPr>
        </p:nvGraphicFramePr>
        <p:xfrm>
          <a:off x="1066800" y="3124200"/>
          <a:ext cx="22224999" cy="10164444"/>
        </p:xfrm>
        <a:graphic>
          <a:graphicData uri="http://schemas.openxmlformats.org/drawingml/2006/table">
            <a:tbl>
              <a:tblPr firstRow="1" firstCol="1">
                <a:tableStyleId>{EEE7283C-3CF3-47DC-8721-378D4A62B228}</a:tableStyleId>
              </a:tblPr>
              <a:tblGrid>
                <a:gridCol w="963648">
                  <a:extLst>
                    <a:ext uri="{9D8B030D-6E8A-4147-A177-3AD203B41FA5}">
                      <a16:colId xmlns:a16="http://schemas.microsoft.com/office/drawing/2014/main" val="20000"/>
                    </a:ext>
                  </a:extLst>
                </a:gridCol>
                <a:gridCol w="8232270">
                  <a:extLst>
                    <a:ext uri="{9D8B030D-6E8A-4147-A177-3AD203B41FA5}">
                      <a16:colId xmlns:a16="http://schemas.microsoft.com/office/drawing/2014/main" val="20001"/>
                    </a:ext>
                  </a:extLst>
                </a:gridCol>
                <a:gridCol w="4557878">
                  <a:extLst>
                    <a:ext uri="{9D8B030D-6E8A-4147-A177-3AD203B41FA5}">
                      <a16:colId xmlns:a16="http://schemas.microsoft.com/office/drawing/2014/main" val="20002"/>
                    </a:ext>
                  </a:extLst>
                </a:gridCol>
                <a:gridCol w="4084738">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192064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Sanctioned Strength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Vacancy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67504">
                <a:tc>
                  <a:txBody>
                    <a:bodyPr/>
                    <a:lstStyle/>
                    <a:p>
                      <a:pPr algn="ctr" defTabSz="647700">
                        <a:defRPr>
                          <a:solidFill>
                            <a:srgbClr val="000000"/>
                          </a:solidFill>
                        </a:defRPr>
                      </a:pPr>
                      <a:r>
                        <a:rPr sz="47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Manager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021756">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Deputy Manager</a:t>
                      </a:r>
                    </a:p>
                  </a:txBody>
                  <a:tcPr marL="50800" marR="50800" marT="50800" marB="50800" anchor="ctr" horzOverflow="overflow"/>
                </a:tc>
                <a:tc>
                  <a:txBody>
                    <a:bodyPr/>
                    <a:lstStyle/>
                    <a:p>
                      <a:pPr algn="ctr" defTabSz="647700">
                        <a:defRPr>
                          <a:solidFill>
                            <a:srgbClr val="000000"/>
                          </a:solidFill>
                        </a:defRPr>
                      </a:pPr>
                      <a:r>
                        <a:rPr lang="en-IN" sz="4700" dirty="0">
                          <a:solidFill>
                            <a:srgbClr val="444444"/>
                          </a:solidFill>
                        </a:rPr>
                        <a:t>10</a:t>
                      </a:r>
                      <a:endParaRPr sz="47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700" dirty="0">
                          <a:solidFill>
                            <a:srgbClr val="444444"/>
                          </a:solidFill>
                        </a:rPr>
                        <a:t>8</a:t>
                      </a:r>
                      <a:endParaRPr sz="47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366392">
                <a:tc>
                  <a:txBody>
                    <a:bodyPr/>
                    <a:lstStyle/>
                    <a:p>
                      <a:pPr algn="ctr" defTabSz="647700">
                        <a:defRPr>
                          <a:solidFill>
                            <a:srgbClr val="000000"/>
                          </a:solidFill>
                        </a:defRPr>
                      </a:pPr>
                      <a:r>
                        <a:rPr sz="4700">
                          <a:solidFill>
                            <a:srgbClr val="444444"/>
                          </a:solidFill>
                        </a:rPr>
                        <a:t>8</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Assistant Manager</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4</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94074">
                <a:tc>
                  <a:txBody>
                    <a:bodyPr/>
                    <a:lstStyle/>
                    <a:p>
                      <a:pPr algn="ctr" defTabSz="647700">
                        <a:defRPr>
                          <a:solidFill>
                            <a:srgbClr val="000000"/>
                          </a:solidFill>
                        </a:defRPr>
                      </a:pPr>
                      <a:r>
                        <a:rPr sz="4700">
                          <a:solidFill>
                            <a:srgbClr val="444444"/>
                          </a:solidFill>
                        </a:rPr>
                        <a:t>9</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Staff Category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63</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28</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35</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694074">
                <a:tc>
                  <a:txBody>
                    <a:bodyPr/>
                    <a:lstStyle/>
                    <a:p>
                      <a:pPr algn="ctr" defTabSz="647700">
                        <a:defRPr>
                          <a:solidFill>
                            <a:srgbClr val="000000"/>
                          </a:solidFill>
                        </a:defRPr>
                      </a:pPr>
                      <a:r>
                        <a:rPr sz="4700">
                          <a:solidFill>
                            <a:srgbClr val="444444"/>
                          </a:solidFill>
                        </a:rPr>
                        <a:t>10</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Contigent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10</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dirty="0">
                          <a:solidFill>
                            <a:srgbClr val="444444"/>
                          </a:solidFill>
                        </a:rPr>
                        <a:t>3</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
        <p:nvSpPr>
          <p:cNvPr id="452" name="Strength of Employees -Permanent"/>
          <p:cNvSpPr txBox="1"/>
          <p:nvPr/>
        </p:nvSpPr>
        <p:spPr>
          <a:xfrm>
            <a:off x="1252313" y="1431247"/>
            <a:ext cx="12649760"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Strength of Employees -Permanent </a:t>
            </a:r>
          </a:p>
        </p:txBody>
      </p:sp>
    </p:spTree>
    <p:extLst>
      <p:ext uri="{BB962C8B-B14F-4D97-AF65-F5344CB8AC3E}">
        <p14:creationId xmlns:p14="http://schemas.microsoft.com/office/powerpoint/2010/main" val="2174082146"/>
      </p:ext>
    </p:extLst>
  </p:cSld>
  <p:clrMapOvr>
    <a:masterClrMapping/>
  </p:clrMapOvr>
  <p:transition spd="med"/>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4" name="Table"/>
          <p:cNvGraphicFramePr/>
          <p:nvPr/>
        </p:nvGraphicFramePr>
        <p:xfrm>
          <a:off x="1066800" y="3124200"/>
          <a:ext cx="22224999" cy="10164444"/>
        </p:xfrm>
        <a:graphic>
          <a:graphicData uri="http://schemas.openxmlformats.org/drawingml/2006/table">
            <a:tbl>
              <a:tblPr firstRow="1" firstCol="1">
                <a:tableStyleId>{EEE7283C-3CF3-47DC-8721-378D4A62B228}</a:tableStyleId>
              </a:tblPr>
              <a:tblGrid>
                <a:gridCol w="1588558">
                  <a:extLst>
                    <a:ext uri="{9D8B030D-6E8A-4147-A177-3AD203B41FA5}">
                      <a16:colId xmlns:a16="http://schemas.microsoft.com/office/drawing/2014/main" val="20000"/>
                    </a:ext>
                  </a:extLst>
                </a:gridCol>
                <a:gridCol w="8090830">
                  <a:extLst>
                    <a:ext uri="{9D8B030D-6E8A-4147-A177-3AD203B41FA5}">
                      <a16:colId xmlns:a16="http://schemas.microsoft.com/office/drawing/2014/main" val="20001"/>
                    </a:ext>
                  </a:extLst>
                </a:gridCol>
                <a:gridCol w="4074408">
                  <a:extLst>
                    <a:ext uri="{9D8B030D-6E8A-4147-A177-3AD203B41FA5}">
                      <a16:colId xmlns:a16="http://schemas.microsoft.com/office/drawing/2014/main" val="20002"/>
                    </a:ext>
                  </a:extLst>
                </a:gridCol>
                <a:gridCol w="4084738">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192064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 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Additional Requirement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67504">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Accountant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287142">
                <a:tc>
                  <a:txBody>
                    <a:bodyPr/>
                    <a:lstStyle/>
                    <a:p>
                      <a:pPr algn="ctr" defTabSz="647700">
                        <a:defRPr>
                          <a:solidFill>
                            <a:srgbClr val="000000"/>
                          </a:solidFill>
                        </a:defRPr>
                      </a:pPr>
                      <a:r>
                        <a:rPr sz="47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Advisor /LA Admin</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Notification issued for RBI Advisor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743041">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Business Development Associate/Executive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13</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Notification issued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92223">
                <a:tc>
                  <a:txBody>
                    <a:bodyPr/>
                    <a:lstStyle/>
                    <a:p>
                      <a:pPr algn="ctr" defTabSz="647700">
                        <a:defRPr>
                          <a:solidFill>
                            <a:srgbClr val="000000"/>
                          </a:solidFill>
                        </a:defRPr>
                      </a:pPr>
                      <a:r>
                        <a:rPr sz="47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Project Engineer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3</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Appointment order issued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053890">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Project Executive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13</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B w="12700">
                      <a:solidFill>
                        <a:srgbClr val="3C3C1D"/>
                      </a:solidFill>
                      <a:miter lim="400000"/>
                    </a:lnB>
                  </a:tcPr>
                </a:tc>
                <a:tc>
                  <a:txBody>
                    <a:bodyPr/>
                    <a:lstStyle/>
                    <a:p>
                      <a:pPr algn="ctr" defTabSz="647700">
                        <a:defRPr sz="4700"/>
                      </a:pPr>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
        <p:nvSpPr>
          <p:cNvPr id="455" name="Strength of Employees -Non Permanent Category"/>
          <p:cNvSpPr txBox="1"/>
          <p:nvPr/>
        </p:nvSpPr>
        <p:spPr>
          <a:xfrm>
            <a:off x="1252313" y="1431247"/>
            <a:ext cx="17711675"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Strength of Employees -Non Permanent Category </a:t>
            </a:r>
          </a:p>
        </p:txBody>
      </p:sp>
    </p:spTree>
    <p:extLst>
      <p:ext uri="{BB962C8B-B14F-4D97-AF65-F5344CB8AC3E}">
        <p14:creationId xmlns:p14="http://schemas.microsoft.com/office/powerpoint/2010/main" val="668939615"/>
      </p:ext>
    </p:extLst>
  </p:cSld>
  <p:clrMapOvr>
    <a:masterClrMapping/>
  </p:clrMapOvr>
  <p:transition spd="med"/>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7" name="Table"/>
          <p:cNvGraphicFramePr/>
          <p:nvPr/>
        </p:nvGraphicFramePr>
        <p:xfrm>
          <a:off x="1066800" y="3124200"/>
          <a:ext cx="22225000" cy="10164444"/>
        </p:xfrm>
        <a:graphic>
          <a:graphicData uri="http://schemas.openxmlformats.org/drawingml/2006/table">
            <a:tbl>
              <a:tblPr firstRow="1" firstCol="1">
                <a:tableStyleId>{EEE7283C-3CF3-47DC-8721-378D4A62B228}</a:tableStyleId>
              </a:tblPr>
              <a:tblGrid>
                <a:gridCol w="963648">
                  <a:extLst>
                    <a:ext uri="{9D8B030D-6E8A-4147-A177-3AD203B41FA5}">
                      <a16:colId xmlns:a16="http://schemas.microsoft.com/office/drawing/2014/main" val="20000"/>
                    </a:ext>
                  </a:extLst>
                </a:gridCol>
                <a:gridCol w="9064158">
                  <a:extLst>
                    <a:ext uri="{9D8B030D-6E8A-4147-A177-3AD203B41FA5}">
                      <a16:colId xmlns:a16="http://schemas.microsoft.com/office/drawing/2014/main" val="20001"/>
                    </a:ext>
                  </a:extLst>
                </a:gridCol>
                <a:gridCol w="4139389">
                  <a:extLst>
                    <a:ext uri="{9D8B030D-6E8A-4147-A177-3AD203B41FA5}">
                      <a16:colId xmlns:a16="http://schemas.microsoft.com/office/drawing/2014/main" val="20002"/>
                    </a:ext>
                  </a:extLst>
                </a:gridCol>
                <a:gridCol w="3671340">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192064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 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Additional Requirement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67504">
                <a:tc>
                  <a:txBody>
                    <a:bodyPr/>
                    <a:lstStyle/>
                    <a:p>
                      <a:pPr algn="ctr" defTabSz="647700">
                        <a:defRPr>
                          <a:solidFill>
                            <a:srgbClr val="000000"/>
                          </a:solidFill>
                        </a:defRPr>
                      </a:pPr>
                      <a:r>
                        <a:rPr sz="47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Project Officer-Seed Fund</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287142">
                <a:tc>
                  <a:txBody>
                    <a:bodyPr/>
                    <a:lstStyle/>
                    <a:p>
                      <a:pPr algn="ctr" defTabSz="647700">
                        <a:defRPr>
                          <a:solidFill>
                            <a:srgbClr val="000000"/>
                          </a:solidFill>
                        </a:defRPr>
                      </a:pPr>
                      <a:r>
                        <a:rPr sz="47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Project Director W2E</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743041">
                <a:tc>
                  <a:txBody>
                    <a:bodyPr/>
                    <a:lstStyle/>
                    <a:p>
                      <a:pPr algn="ctr" defTabSz="647700">
                        <a:defRPr>
                          <a:solidFill>
                            <a:srgbClr val="000000"/>
                          </a:solidFill>
                        </a:defRPr>
                      </a:pPr>
                      <a:r>
                        <a:rPr sz="4700">
                          <a:solidFill>
                            <a:srgbClr val="444444"/>
                          </a:solidFill>
                        </a:rPr>
                        <a:t>8</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Manager Technical/Cordination W2E</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92223">
                <a:tc>
                  <a:txBody>
                    <a:bodyPr/>
                    <a:lstStyle/>
                    <a:p>
                      <a:pPr algn="ctr" defTabSz="647700">
                        <a:defRPr>
                          <a:solidFill>
                            <a:srgbClr val="000000"/>
                          </a:solidFill>
                        </a:defRPr>
                      </a:pPr>
                      <a:r>
                        <a:rPr sz="4700">
                          <a:solidFill>
                            <a:srgbClr val="444444"/>
                          </a:solidFill>
                        </a:rPr>
                        <a:t>9</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Project Coordinator W2E</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053890">
                <a:tc>
                  <a:txBody>
                    <a:bodyPr/>
                    <a:lstStyle/>
                    <a:p>
                      <a:pPr algn="ctr" defTabSz="647700">
                        <a:defRPr>
                          <a:solidFill>
                            <a:srgbClr val="000000"/>
                          </a:solidFill>
                        </a:defRPr>
                      </a:pPr>
                      <a:r>
                        <a:rPr sz="4700">
                          <a:solidFill>
                            <a:srgbClr val="444444"/>
                          </a:solidFill>
                        </a:rPr>
                        <a:t>10</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Research Assistant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B w="12700">
                      <a:solidFill>
                        <a:srgbClr val="3C3C1D"/>
                      </a:solidFill>
                      <a:miter lim="400000"/>
                    </a:lnB>
                  </a:tcPr>
                </a:tc>
                <a:tc>
                  <a:txBody>
                    <a:bodyPr/>
                    <a:lstStyle/>
                    <a:p>
                      <a:pPr algn="ctr" defTabSz="647700">
                        <a:defRPr sz="4700"/>
                      </a:pPr>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
        <p:nvSpPr>
          <p:cNvPr id="458" name="Strength of Employees -Non Permanent Category"/>
          <p:cNvSpPr txBox="1"/>
          <p:nvPr/>
        </p:nvSpPr>
        <p:spPr>
          <a:xfrm>
            <a:off x="1252313" y="1431247"/>
            <a:ext cx="17711675"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Strength of Employees -Non Permanent Category </a:t>
            </a:r>
          </a:p>
        </p:txBody>
      </p:sp>
    </p:spTree>
    <p:extLst>
      <p:ext uri="{BB962C8B-B14F-4D97-AF65-F5344CB8AC3E}">
        <p14:creationId xmlns:p14="http://schemas.microsoft.com/office/powerpoint/2010/main" val="4216652159"/>
      </p:ext>
    </p:extLst>
  </p:cSld>
  <p:clrMapOvr>
    <a:masterClrMapping/>
  </p:clrMapOvr>
  <p:transition spd="med"/>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 name="Table"/>
          <p:cNvGraphicFramePr/>
          <p:nvPr/>
        </p:nvGraphicFramePr>
        <p:xfrm>
          <a:off x="1066800" y="3136900"/>
          <a:ext cx="22224999" cy="10164444"/>
        </p:xfrm>
        <a:graphic>
          <a:graphicData uri="http://schemas.openxmlformats.org/drawingml/2006/table">
            <a:tbl>
              <a:tblPr firstRow="1" firstCol="1">
                <a:tableStyleId>{EEE7283C-3CF3-47DC-8721-378D4A62B228}</a:tableStyleId>
              </a:tblPr>
              <a:tblGrid>
                <a:gridCol w="963648">
                  <a:extLst>
                    <a:ext uri="{9D8B030D-6E8A-4147-A177-3AD203B41FA5}">
                      <a16:colId xmlns:a16="http://schemas.microsoft.com/office/drawing/2014/main" val="20000"/>
                    </a:ext>
                  </a:extLst>
                </a:gridCol>
                <a:gridCol w="8232270">
                  <a:extLst>
                    <a:ext uri="{9D8B030D-6E8A-4147-A177-3AD203B41FA5}">
                      <a16:colId xmlns:a16="http://schemas.microsoft.com/office/drawing/2014/main" val="20001"/>
                    </a:ext>
                  </a:extLst>
                </a:gridCol>
                <a:gridCol w="4557878">
                  <a:extLst>
                    <a:ext uri="{9D8B030D-6E8A-4147-A177-3AD203B41FA5}">
                      <a16:colId xmlns:a16="http://schemas.microsoft.com/office/drawing/2014/main" val="20002"/>
                    </a:ext>
                  </a:extLst>
                </a:gridCol>
                <a:gridCol w="4084738">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1920644">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 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Additional Requirement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67504">
                <a:tc>
                  <a:txBody>
                    <a:bodyPr/>
                    <a:lstStyle/>
                    <a:p>
                      <a:pPr algn="ctr" defTabSz="647700">
                        <a:defRPr>
                          <a:solidFill>
                            <a:srgbClr val="000000"/>
                          </a:solidFill>
                        </a:defRPr>
                      </a:pPr>
                      <a:r>
                        <a:rPr sz="4700">
                          <a:solidFill>
                            <a:srgbClr val="444444"/>
                          </a:solidFill>
                        </a:rPr>
                        <a:t>11</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Secretarial Executive</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287142">
                <a:tc>
                  <a:txBody>
                    <a:bodyPr/>
                    <a:lstStyle/>
                    <a:p>
                      <a:pPr algn="ctr" defTabSz="647700">
                        <a:defRPr>
                          <a:solidFill>
                            <a:srgbClr val="000000"/>
                          </a:solidFill>
                        </a:defRPr>
                      </a:pPr>
                      <a:r>
                        <a:rPr sz="4700">
                          <a:solidFill>
                            <a:srgbClr val="444444"/>
                          </a:solidFill>
                        </a:rPr>
                        <a:t>12</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IT Consultant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Notification issued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743041">
                <a:tc>
                  <a:txBody>
                    <a:bodyPr/>
                    <a:lstStyle/>
                    <a:p>
                      <a:pPr algn="ctr" defTabSz="647700">
                        <a:defRPr>
                          <a:solidFill>
                            <a:srgbClr val="000000"/>
                          </a:solidFill>
                        </a:defRPr>
                      </a:pPr>
                      <a:r>
                        <a:rPr sz="4700">
                          <a:solidFill>
                            <a:srgbClr val="444444"/>
                          </a:solidFill>
                        </a:rPr>
                        <a:t>13</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Content Creator cum writer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Notification issued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92223">
                <a:tc>
                  <a:txBody>
                    <a:bodyPr/>
                    <a:lstStyle/>
                    <a:p>
                      <a:pPr algn="ctr" defTabSz="647700">
                        <a:defRPr>
                          <a:solidFill>
                            <a:srgbClr val="000000"/>
                          </a:solidFill>
                        </a:defRPr>
                      </a:pPr>
                      <a:r>
                        <a:rPr sz="4700">
                          <a:solidFill>
                            <a:srgbClr val="444444"/>
                          </a:solidFill>
                        </a:rPr>
                        <a:t>14</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Web Designer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Notification issued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053890">
                <a:tc>
                  <a:txBody>
                    <a:bodyPr/>
                    <a:lstStyle/>
                    <a:p>
                      <a:pPr algn="ctr" defTabSz="647700">
                        <a:defRPr>
                          <a:solidFill>
                            <a:srgbClr val="000000"/>
                          </a:solidFill>
                        </a:defRPr>
                      </a:pPr>
                      <a:r>
                        <a:rPr sz="4700">
                          <a:solidFill>
                            <a:srgbClr val="444444"/>
                          </a:solidFill>
                        </a:rPr>
                        <a:t>15</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System Admin</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B w="12700">
                      <a:solidFill>
                        <a:srgbClr val="3C3C1D"/>
                      </a:solidFill>
                      <a:miter lim="400000"/>
                    </a:lnB>
                  </a:tcPr>
                </a:tc>
                <a:tc>
                  <a:txBody>
                    <a:bodyPr/>
                    <a:lstStyle/>
                    <a:p>
                      <a:pPr algn="ctr" defTabSz="647700">
                        <a:defRPr sz="4700"/>
                      </a:pPr>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
        <p:nvSpPr>
          <p:cNvPr id="461" name="Strength of Employees -Non Permanent Category"/>
          <p:cNvSpPr txBox="1"/>
          <p:nvPr/>
        </p:nvSpPr>
        <p:spPr>
          <a:xfrm>
            <a:off x="1252313" y="1431247"/>
            <a:ext cx="17711675"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Strength of Employees -Non Permanent Category </a:t>
            </a:r>
          </a:p>
        </p:txBody>
      </p:sp>
    </p:spTree>
    <p:extLst>
      <p:ext uri="{BB962C8B-B14F-4D97-AF65-F5344CB8AC3E}">
        <p14:creationId xmlns:p14="http://schemas.microsoft.com/office/powerpoint/2010/main" val="256803660"/>
      </p:ext>
    </p:extLst>
  </p:cSld>
  <p:clrMapOvr>
    <a:masterClrMapping/>
  </p:clrMapOvr>
  <p:transition spd="med"/>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3" name="Table"/>
          <p:cNvGraphicFramePr/>
          <p:nvPr/>
        </p:nvGraphicFramePr>
        <p:xfrm>
          <a:off x="1079499" y="3858800"/>
          <a:ext cx="22224999" cy="8852327"/>
        </p:xfrm>
        <a:graphic>
          <a:graphicData uri="http://schemas.openxmlformats.org/drawingml/2006/table">
            <a:tbl>
              <a:tblPr firstRow="1" firstCol="1">
                <a:tableStyleId>{EEE7283C-3CF3-47DC-8721-378D4A62B228}</a:tableStyleId>
              </a:tblPr>
              <a:tblGrid>
                <a:gridCol w="963648">
                  <a:extLst>
                    <a:ext uri="{9D8B030D-6E8A-4147-A177-3AD203B41FA5}">
                      <a16:colId xmlns:a16="http://schemas.microsoft.com/office/drawing/2014/main" val="20000"/>
                    </a:ext>
                  </a:extLst>
                </a:gridCol>
                <a:gridCol w="8232270">
                  <a:extLst>
                    <a:ext uri="{9D8B030D-6E8A-4147-A177-3AD203B41FA5}">
                      <a16:colId xmlns:a16="http://schemas.microsoft.com/office/drawing/2014/main" val="20001"/>
                    </a:ext>
                  </a:extLst>
                </a:gridCol>
                <a:gridCol w="4557878">
                  <a:extLst>
                    <a:ext uri="{9D8B030D-6E8A-4147-A177-3AD203B41FA5}">
                      <a16:colId xmlns:a16="http://schemas.microsoft.com/office/drawing/2014/main" val="20002"/>
                    </a:ext>
                  </a:extLst>
                </a:gridCol>
                <a:gridCol w="4084738">
                  <a:extLst>
                    <a:ext uri="{9D8B030D-6E8A-4147-A177-3AD203B41FA5}">
                      <a16:colId xmlns:a16="http://schemas.microsoft.com/office/drawing/2014/main" val="20003"/>
                    </a:ext>
                  </a:extLst>
                </a:gridCol>
                <a:gridCol w="4386465">
                  <a:extLst>
                    <a:ext uri="{9D8B030D-6E8A-4147-A177-3AD203B41FA5}">
                      <a16:colId xmlns:a16="http://schemas.microsoft.com/office/drawing/2014/main" val="20004"/>
                    </a:ext>
                  </a:extLst>
                </a:gridCol>
              </a:tblGrid>
              <a:tr h="2631626">
                <a:tc>
                  <a:txBody>
                    <a:bodyPr/>
                    <a:lstStyle/>
                    <a:p>
                      <a:pPr algn="ctr" defTabSz="647700">
                        <a:defRPr>
                          <a:solidFill>
                            <a:srgbClr val="000000"/>
                          </a:solidFill>
                        </a:defRPr>
                      </a:pPr>
                      <a:r>
                        <a:rPr sz="47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700">
                          <a:solidFill>
                            <a:srgbClr val="FFFFFF"/>
                          </a:solidFill>
                        </a:rPr>
                        <a:t>Cadre</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In Position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Additional Requirement </a:t>
                      </a:r>
                    </a:p>
                  </a:txBody>
                  <a:tcPr marL="50800" marR="50800" marT="50800" marB="50800" anchor="ctr" horzOverflow="overflow"/>
                </a:tc>
                <a:tc>
                  <a:txBody>
                    <a:bodyPr/>
                    <a:lstStyle/>
                    <a:p>
                      <a:pPr algn="ctr" defTabSz="647700">
                        <a:defRPr>
                          <a:solidFill>
                            <a:srgbClr val="000000"/>
                          </a:solidFill>
                        </a:defRPr>
                      </a:pPr>
                      <a:r>
                        <a:rPr sz="4700">
                          <a:solidFill>
                            <a:srgbClr val="FFFFFF"/>
                          </a:solidFill>
                        </a:rPr>
                        <a:t>Remark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688801">
                <a:tc>
                  <a:txBody>
                    <a:bodyPr/>
                    <a:lstStyle/>
                    <a:p>
                      <a:pPr algn="ctr" defTabSz="647700">
                        <a:defRPr>
                          <a:solidFill>
                            <a:srgbClr val="000000"/>
                          </a:solidFill>
                        </a:defRPr>
                      </a:pPr>
                      <a:r>
                        <a:rPr sz="4700">
                          <a:solidFill>
                            <a:srgbClr val="444444"/>
                          </a:solidFill>
                        </a:rPr>
                        <a:t>16</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Executive Assistant </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341711">
                <a:tc>
                  <a:txBody>
                    <a:bodyPr/>
                    <a:lstStyle/>
                    <a:p>
                      <a:pPr algn="ctr" defTabSz="647700">
                        <a:defRPr>
                          <a:solidFill>
                            <a:srgbClr val="000000"/>
                          </a:solidFill>
                        </a:defRPr>
                      </a:pPr>
                      <a:r>
                        <a:rPr sz="4700">
                          <a:solidFill>
                            <a:srgbClr val="444444"/>
                          </a:solidFill>
                        </a:rPr>
                        <a:t>17</a:t>
                      </a:r>
                    </a:p>
                  </a:txBody>
                  <a:tcPr marL="50800" marR="50800" marT="50800" marB="50800" anchor="ctr" horzOverflow="overflow"/>
                </a:tc>
                <a:tc>
                  <a:txBody>
                    <a:bodyPr/>
                    <a:lstStyle/>
                    <a:p>
                      <a:pPr algn="l" defTabSz="647700">
                        <a:defRPr>
                          <a:solidFill>
                            <a:srgbClr val="000000"/>
                          </a:solidFill>
                        </a:defRPr>
                      </a:pPr>
                      <a:r>
                        <a:rPr sz="4700">
                          <a:solidFill>
                            <a:srgbClr val="444444"/>
                          </a:solidFill>
                        </a:rPr>
                        <a:t>Stenographer</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5</a:t>
                      </a:r>
                    </a:p>
                  </a:txBody>
                  <a:tcPr marL="50800" marR="50800" marT="50800" marB="50800" anchor="ctr" horzOverflow="overflow"/>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tc>
                <a:tc>
                  <a:txBody>
                    <a:bodyPr/>
                    <a:lstStyle/>
                    <a:p>
                      <a:pPr algn="ctr" defTabSz="647700">
                        <a:defRPr sz="47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190189">
                <a:tc>
                  <a:txBody>
                    <a:bodyPr/>
                    <a:lstStyle/>
                    <a:p>
                      <a:pPr algn="ctr" defTabSz="647700">
                        <a:defRPr>
                          <a:solidFill>
                            <a:srgbClr val="000000"/>
                          </a:solidFill>
                        </a:defRPr>
                      </a:pPr>
                      <a:r>
                        <a:rPr sz="4700">
                          <a:solidFill>
                            <a:srgbClr val="444444"/>
                          </a:solidFill>
                        </a:rPr>
                        <a:t>18</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700">
                          <a:solidFill>
                            <a:srgbClr val="444444"/>
                          </a:solidFill>
                        </a:rPr>
                        <a:t>Support Staff( Driver/Messenger etc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13</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700">
                          <a:solidFill>
                            <a:srgbClr val="444444"/>
                          </a:solidFill>
                        </a:rPr>
                        <a:t>0</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
        <p:nvSpPr>
          <p:cNvPr id="464" name="Strength of Employees -Non Permanent Category"/>
          <p:cNvSpPr txBox="1"/>
          <p:nvPr/>
        </p:nvSpPr>
        <p:spPr>
          <a:xfrm>
            <a:off x="1252313" y="1431247"/>
            <a:ext cx="17711675" cy="9946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5800" b="1">
                <a:latin typeface="Helvetica Neue"/>
                <a:ea typeface="Helvetica Neue"/>
                <a:cs typeface="Helvetica Neue"/>
                <a:sym typeface="Helvetica Neue"/>
              </a:defRPr>
            </a:lvl1pPr>
          </a:lstStyle>
          <a:p>
            <a:r>
              <a:t>Strength of Employees -Non Permanent Category </a:t>
            </a:r>
          </a:p>
        </p:txBody>
      </p:sp>
    </p:spTree>
    <p:extLst>
      <p:ext uri="{BB962C8B-B14F-4D97-AF65-F5344CB8AC3E}">
        <p14:creationId xmlns:p14="http://schemas.microsoft.com/office/powerpoint/2010/main" val="12285155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10. BRAP 2022 (327 reforms/ 25 departments)"/>
          <p:cNvSpPr txBox="1">
            <a:spLocks noGrp="1"/>
          </p:cNvSpPr>
          <p:nvPr>
            <p:ph type="title"/>
          </p:nvPr>
        </p:nvSpPr>
        <p:spPr>
          <a:xfrm>
            <a:off x="1366749" y="-688714"/>
            <a:ext cx="22237701" cy="1968501"/>
          </a:xfrm>
          <a:prstGeom prst="rect">
            <a:avLst/>
          </a:prstGeom>
        </p:spPr>
        <p:txBody>
          <a:bodyPr/>
          <a:lstStyle/>
          <a:p>
            <a:r>
              <a:rPr dirty="0"/>
              <a:t>10. </a:t>
            </a:r>
            <a:r>
              <a:rPr lang="en-US" b="1" dirty="0">
                <a:latin typeface="Helvetica Neue"/>
              </a:rPr>
              <a:t>S</a:t>
            </a:r>
            <a:r>
              <a:rPr b="1" dirty="0">
                <a:latin typeface="Helvetica Neue"/>
                <a:sym typeface="Helvetica Neue"/>
              </a:rPr>
              <a:t>B</a:t>
            </a:r>
            <a:r>
              <a:rPr b="1" dirty="0">
                <a:latin typeface="Helvetica Neue"/>
                <a:ea typeface="Helvetica Neue"/>
                <a:cs typeface="Helvetica Neue"/>
                <a:sym typeface="Helvetica Neue"/>
              </a:rPr>
              <a:t>RAP 2022 </a:t>
            </a:r>
            <a:r>
              <a:rPr dirty="0"/>
              <a:t>(3</a:t>
            </a:r>
            <a:r>
              <a:rPr lang="en-US" dirty="0"/>
              <a:t>5</a:t>
            </a:r>
            <a:r>
              <a:rPr dirty="0"/>
              <a:t>2 reforms/ 2</a:t>
            </a:r>
            <a:r>
              <a:rPr lang="en-US" dirty="0"/>
              <a:t>2</a:t>
            </a:r>
            <a:r>
              <a:rPr dirty="0"/>
              <a:t> departments</a:t>
            </a:r>
            <a:r>
              <a:rPr lang="en-US" dirty="0"/>
              <a:t>/ agencies</a:t>
            </a:r>
            <a:r>
              <a:rPr dirty="0"/>
              <a:t>)</a:t>
            </a:r>
          </a:p>
        </p:txBody>
      </p:sp>
      <p:graphicFrame>
        <p:nvGraphicFramePr>
          <p:cNvPr id="173" name="Table"/>
          <p:cNvGraphicFramePr/>
          <p:nvPr>
            <p:extLst>
              <p:ext uri="{D42A27DB-BD31-4B8C-83A1-F6EECF244321}">
                <p14:modId xmlns:p14="http://schemas.microsoft.com/office/powerpoint/2010/main" val="1759656609"/>
              </p:ext>
            </p:extLst>
          </p:nvPr>
        </p:nvGraphicFramePr>
        <p:xfrm>
          <a:off x="595133" y="1607905"/>
          <a:ext cx="22224998" cy="9073523"/>
        </p:xfrm>
        <a:graphic>
          <a:graphicData uri="http://schemas.openxmlformats.org/drawingml/2006/table">
            <a:tbl>
              <a:tblPr firstRow="1" firstCol="1">
                <a:tableStyleId>{EEE7283C-3CF3-47DC-8721-378D4A62B228}</a:tableStyleId>
              </a:tblPr>
              <a:tblGrid>
                <a:gridCol w="4005035">
                  <a:extLst>
                    <a:ext uri="{9D8B030D-6E8A-4147-A177-3AD203B41FA5}">
                      <a16:colId xmlns:a16="http://schemas.microsoft.com/office/drawing/2014/main" val="20000"/>
                    </a:ext>
                  </a:extLst>
                </a:gridCol>
                <a:gridCol w="5542377">
                  <a:extLst>
                    <a:ext uri="{9D8B030D-6E8A-4147-A177-3AD203B41FA5}">
                      <a16:colId xmlns:a16="http://schemas.microsoft.com/office/drawing/2014/main" val="20001"/>
                    </a:ext>
                  </a:extLst>
                </a:gridCol>
                <a:gridCol w="4654141">
                  <a:extLst>
                    <a:ext uri="{9D8B030D-6E8A-4147-A177-3AD203B41FA5}">
                      <a16:colId xmlns:a16="http://schemas.microsoft.com/office/drawing/2014/main" val="20002"/>
                    </a:ext>
                  </a:extLst>
                </a:gridCol>
                <a:gridCol w="4149200">
                  <a:extLst>
                    <a:ext uri="{9D8B030D-6E8A-4147-A177-3AD203B41FA5}">
                      <a16:colId xmlns:a16="http://schemas.microsoft.com/office/drawing/2014/main" val="20003"/>
                    </a:ext>
                  </a:extLst>
                </a:gridCol>
                <a:gridCol w="3874245">
                  <a:extLst>
                    <a:ext uri="{9D8B030D-6E8A-4147-A177-3AD203B41FA5}">
                      <a16:colId xmlns:a16="http://schemas.microsoft.com/office/drawing/2014/main" val="20004"/>
                    </a:ext>
                  </a:extLst>
                </a:gridCol>
              </a:tblGrid>
              <a:tr h="2044224">
                <a:tc>
                  <a:txBody>
                    <a:bodyPr/>
                    <a:lstStyle/>
                    <a:p>
                      <a:pPr algn="ctr" defTabSz="647700">
                        <a:defRPr>
                          <a:solidFill>
                            <a:srgbClr val="000000"/>
                          </a:solidFill>
                        </a:defRPr>
                      </a:pPr>
                      <a:r>
                        <a:rPr sz="4400">
                          <a:solidFill>
                            <a:srgbClr val="FFFFFF"/>
                          </a:solidFill>
                        </a:rPr>
                        <a:t>Time line </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lang="en-IN" sz="4400" dirty="0">
                          <a:solidFill>
                            <a:srgbClr val="FFFFFF"/>
                          </a:solidFill>
                        </a:rPr>
                        <a:t>Completed (Out of 352)</a:t>
                      </a:r>
                      <a:endParaRPr sz="44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rPr>
                        <a:t>Proofs Pending from Departments</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rPr>
                        <a:t>Proofs </a:t>
                      </a:r>
                      <a:r>
                        <a:rPr lang="en-US" sz="4400" dirty="0">
                          <a:solidFill>
                            <a:srgbClr val="FFFFFF"/>
                          </a:solidFill>
                        </a:rPr>
                        <a:t>received for</a:t>
                      </a:r>
                      <a:r>
                        <a:rPr sz="4400" dirty="0">
                          <a:solidFill>
                            <a:srgbClr val="FFFFFF"/>
                          </a:solidFill>
                        </a:rPr>
                        <a:t> </a:t>
                      </a:r>
                      <a:r>
                        <a:rPr lang="en-US" sz="4400" dirty="0">
                          <a:solidFill>
                            <a:srgbClr val="FFFFFF"/>
                          </a:solidFill>
                        </a:rPr>
                        <a:t>r</a:t>
                      </a:r>
                      <a:r>
                        <a:rPr sz="4400" dirty="0">
                          <a:solidFill>
                            <a:srgbClr val="FFFFFF"/>
                          </a:solidFill>
                        </a:rPr>
                        <a:t>eview </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Proofs uploaded in portal</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884364">
                <a:tc>
                  <a:txBody>
                    <a:bodyPr/>
                    <a:lstStyle/>
                    <a:p>
                      <a:pPr algn="ctr" defTabSz="647700">
                        <a:defRPr>
                          <a:solidFill>
                            <a:srgbClr val="000000"/>
                          </a:solidFill>
                        </a:defRPr>
                      </a:pPr>
                      <a:r>
                        <a:rPr sz="4400" dirty="0">
                          <a:solidFill>
                            <a:srgbClr val="444444"/>
                          </a:solidFill>
                        </a:rPr>
                        <a:t>29 Aug </a:t>
                      </a:r>
                      <a:r>
                        <a:rPr lang="en-US" sz="4400" dirty="0">
                          <a:solidFill>
                            <a:srgbClr val="444444"/>
                          </a:solidFill>
                        </a:rPr>
                        <a:t>'</a:t>
                      </a:r>
                      <a:r>
                        <a:rPr sz="4400" dirty="0">
                          <a:solidFill>
                            <a:srgbClr val="444444"/>
                          </a:solidFill>
                        </a:rPr>
                        <a:t>22</a:t>
                      </a: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2</a:t>
                      </a:r>
                      <a:r>
                        <a:rPr lang="en-US" sz="4400" dirty="0">
                          <a:solidFill>
                            <a:srgbClr val="444444"/>
                          </a:solidFill>
                        </a:rPr>
                        <a:t>60 </a:t>
                      </a:r>
                      <a:r>
                        <a:rPr sz="4400" dirty="0">
                          <a:solidFill>
                            <a:srgbClr val="444444"/>
                          </a:solidFill>
                        </a:rPr>
                        <a:t>(</a:t>
                      </a:r>
                      <a:r>
                        <a:rPr lang="en-US" sz="4400" dirty="0">
                          <a:solidFill>
                            <a:srgbClr val="444444"/>
                          </a:solidFill>
                        </a:rPr>
                        <a:t>73.86</a:t>
                      </a:r>
                      <a:r>
                        <a:rPr sz="4400" dirty="0">
                          <a:solidFill>
                            <a:srgbClr val="444444"/>
                          </a:solidFill>
                        </a:rPr>
                        <a:t>%)</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99 </a:t>
                      </a:r>
                      <a:r>
                        <a:rPr sz="4400" dirty="0">
                          <a:solidFill>
                            <a:srgbClr val="444444"/>
                          </a:solidFill>
                        </a:rPr>
                        <a:t>(</a:t>
                      </a:r>
                      <a:r>
                        <a:rPr lang="en-US" sz="4400" dirty="0">
                          <a:solidFill>
                            <a:srgbClr val="444444"/>
                          </a:solidFill>
                        </a:rPr>
                        <a:t>28.12%</a:t>
                      </a:r>
                      <a:r>
                        <a:rPr sz="4400" dirty="0">
                          <a:solidFill>
                            <a:srgbClr val="444444"/>
                          </a:solidFill>
                        </a:rPr>
                        <a:t>)</a:t>
                      </a: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161 (</a:t>
                      </a:r>
                      <a:r>
                        <a:rPr lang="en-US" sz="4400" dirty="0">
                          <a:solidFill>
                            <a:srgbClr val="444444"/>
                          </a:solidFill>
                        </a:rPr>
                        <a:t>45.73%</a:t>
                      </a:r>
                      <a:r>
                        <a:rPr sz="4400" dirty="0">
                          <a:solidFill>
                            <a:srgbClr val="444444"/>
                          </a:solidFill>
                        </a:rPr>
                        <a:t>)</a:t>
                      </a: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25</a:t>
                      </a:r>
                      <a:r>
                        <a:rPr lang="en-US" sz="4400" dirty="0">
                          <a:solidFill>
                            <a:srgbClr val="444444"/>
                          </a:solidFill>
                        </a:rPr>
                        <a:t> </a:t>
                      </a:r>
                      <a:r>
                        <a:rPr sz="4400" dirty="0">
                          <a:solidFill>
                            <a:srgbClr val="444444"/>
                          </a:solidFill>
                        </a:rPr>
                        <a:t>(7</a:t>
                      </a:r>
                      <a:r>
                        <a:rPr lang="en-US" sz="4400" dirty="0">
                          <a:solidFill>
                            <a:srgbClr val="444444"/>
                          </a:solidFill>
                        </a:rPr>
                        <a:t>.10</a:t>
                      </a:r>
                      <a:r>
                        <a:rPr sz="4400" dirty="0">
                          <a:solidFill>
                            <a:srgbClr val="444444"/>
                          </a:solidFill>
                        </a:rPr>
                        <a: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410005">
                <a:tc>
                  <a:txBody>
                    <a:bodyPr/>
                    <a:lstStyle/>
                    <a:p>
                      <a:pPr algn="ctr" defTabSz="647700">
                        <a:defRPr>
                          <a:solidFill>
                            <a:srgbClr val="000000"/>
                          </a:solidFill>
                        </a:defRPr>
                      </a:pPr>
                      <a:r>
                        <a:rPr sz="4400" dirty="0">
                          <a:solidFill>
                            <a:srgbClr val="444444"/>
                          </a:solidFill>
                        </a:rPr>
                        <a:t>15 Sep </a:t>
                      </a:r>
                      <a:r>
                        <a:rPr lang="en-US" sz="4400" dirty="0">
                          <a:solidFill>
                            <a:srgbClr val="444444"/>
                          </a:solidFill>
                        </a:rPr>
                        <a:t>'</a:t>
                      </a:r>
                      <a:r>
                        <a:rPr sz="4400" dirty="0">
                          <a:solidFill>
                            <a:srgbClr val="444444"/>
                          </a:solidFill>
                        </a:rPr>
                        <a:t>22</a:t>
                      </a:r>
                    </a:p>
                  </a:txBody>
                  <a:tcPr marL="50800" marR="50800" marT="50800" marB="50800" anchor="ctr" horzOverflow="overflow"/>
                </a:tc>
                <a:tc>
                  <a:txBody>
                    <a:bodyPr/>
                    <a:lstStyle/>
                    <a:p>
                      <a:pPr algn="ctr" defTabSz="647700">
                        <a:defRPr sz="5000"/>
                      </a:pPr>
                      <a:r>
                        <a:rPr lang="en-US" sz="4400" dirty="0"/>
                        <a:t>271 (76.98%)</a:t>
                      </a:r>
                      <a:endParaRPr sz="4400" dirty="0"/>
                    </a:p>
                  </a:txBody>
                  <a:tcPr marL="50800" marR="50800" marT="50800" marB="50800" anchor="ctr" horzOverflow="overflow"/>
                </a:tc>
                <a:tc>
                  <a:txBody>
                    <a:bodyPr/>
                    <a:lstStyle/>
                    <a:p>
                      <a:pPr algn="ctr" defTabSz="647700">
                        <a:defRPr sz="5000"/>
                      </a:pPr>
                      <a:r>
                        <a:rPr lang="en-US" sz="4400" dirty="0"/>
                        <a:t>76 (21.59%)</a:t>
                      </a:r>
                      <a:endParaRPr sz="4400" dirty="0"/>
                    </a:p>
                  </a:txBody>
                  <a:tcPr marL="50800" marR="50800" marT="50800" marB="50800" anchor="ctr" horzOverflow="overflow"/>
                </a:tc>
                <a:tc>
                  <a:txBody>
                    <a:bodyPr/>
                    <a:lstStyle/>
                    <a:p>
                      <a:pPr algn="ctr" defTabSz="647700">
                        <a:defRPr sz="5000"/>
                      </a:pPr>
                      <a:r>
                        <a:rPr lang="en-US" sz="4400" dirty="0"/>
                        <a:t>195 (55.39%)</a:t>
                      </a:r>
                      <a:endParaRPr sz="4400" dirty="0"/>
                    </a:p>
                  </a:txBody>
                  <a:tcPr marL="50800" marR="50800" marT="50800" marB="50800" anchor="ctr" horzOverflow="overflow"/>
                </a:tc>
                <a:tc>
                  <a:txBody>
                    <a:bodyPr/>
                    <a:lstStyle/>
                    <a:p>
                      <a:pPr algn="ctr" defTabSz="647700">
                        <a:defRPr sz="5000"/>
                      </a:pPr>
                      <a:r>
                        <a:rPr lang="en-US" sz="4400" dirty="0"/>
                        <a:t>92 (26.13%)</a:t>
                      </a:r>
                      <a:endParaRPr sz="44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33980">
                <a:tc>
                  <a:txBody>
                    <a:bodyPr/>
                    <a:lstStyle/>
                    <a:p>
                      <a:pPr algn="ctr" defTabSz="647700">
                        <a:defRPr>
                          <a:solidFill>
                            <a:srgbClr val="000000"/>
                          </a:solidFill>
                        </a:defRPr>
                      </a:pPr>
                      <a:r>
                        <a:rPr lang="en-IN" sz="4400" dirty="0">
                          <a:solidFill>
                            <a:srgbClr val="444444"/>
                          </a:solidFill>
                        </a:rPr>
                        <a:t>3</a:t>
                      </a:r>
                      <a:r>
                        <a:rPr sz="4400" dirty="0">
                          <a:solidFill>
                            <a:srgbClr val="444444"/>
                          </a:solidFill>
                        </a:rPr>
                        <a:t>1 Oct </a:t>
                      </a:r>
                      <a:r>
                        <a:rPr lang="en-US" sz="4400" dirty="0">
                          <a:solidFill>
                            <a:srgbClr val="444444"/>
                          </a:solidFill>
                        </a:rPr>
                        <a:t>'</a:t>
                      </a:r>
                      <a:r>
                        <a:rPr sz="4400" dirty="0">
                          <a:solidFill>
                            <a:srgbClr val="444444"/>
                          </a:solidFill>
                        </a:rPr>
                        <a:t>22</a:t>
                      </a:r>
                    </a:p>
                  </a:txBody>
                  <a:tcPr marL="50800" marR="50800" marT="50800" marB="50800" anchor="ctr" horzOverflow="overflow"/>
                </a:tc>
                <a:tc>
                  <a:txBody>
                    <a:bodyPr/>
                    <a:lstStyle/>
                    <a:p>
                      <a:pPr algn="ctr" defTabSz="647700">
                        <a:defRPr sz="5000"/>
                      </a:pPr>
                      <a:r>
                        <a:rPr lang="en-IN" sz="4400" dirty="0"/>
                        <a:t>324 (92.00%)</a:t>
                      </a:r>
                      <a:endParaRPr sz="4400" dirty="0"/>
                    </a:p>
                  </a:txBody>
                  <a:tcPr marL="50800" marR="50800" marT="50800" marB="50800" anchor="ctr" horzOverflow="overflow"/>
                </a:tc>
                <a:tc>
                  <a:txBody>
                    <a:bodyPr/>
                    <a:lstStyle/>
                    <a:p>
                      <a:pPr algn="ctr" defTabSz="647700">
                        <a:defRPr sz="5000"/>
                      </a:pPr>
                      <a:r>
                        <a:rPr lang="en-IN" sz="4400" dirty="0"/>
                        <a:t>28 reforms cannot be implemented received all other </a:t>
                      </a:r>
                      <a:endParaRPr sz="4400" dirty="0"/>
                    </a:p>
                  </a:txBody>
                  <a:tcPr marL="50800" marR="50800" marT="50800" marB="50800" anchor="ctr" horzOverflow="overflow"/>
                </a:tc>
                <a:tc>
                  <a:txBody>
                    <a:bodyPr/>
                    <a:lstStyle/>
                    <a:p>
                      <a:pPr algn="ctr" defTabSz="647700">
                        <a:defRPr sz="5000"/>
                      </a:pPr>
                      <a:r>
                        <a:rPr lang="en-IN" sz="4400" dirty="0"/>
                        <a:t>32 (9.00%)</a:t>
                      </a:r>
                      <a:endParaRPr sz="4400" dirty="0"/>
                    </a:p>
                  </a:txBody>
                  <a:tcPr marL="50800" marR="50800" marT="50800" marB="50800" anchor="ctr" horzOverflow="overflow"/>
                </a:tc>
                <a:tc>
                  <a:txBody>
                    <a:bodyPr/>
                    <a:lstStyle/>
                    <a:p>
                      <a:pPr algn="ctr" defTabSz="647700">
                        <a:defRPr sz="5000"/>
                      </a:pPr>
                      <a:r>
                        <a:rPr lang="en-IN" sz="4400" dirty="0"/>
                        <a:t>292 (83.00%)</a:t>
                      </a:r>
                      <a:endParaRPr sz="44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552594">
                <a:tc>
                  <a:txBody>
                    <a:bodyPr/>
                    <a:lstStyle/>
                    <a:p>
                      <a:pPr algn="ctr" defTabSz="647700">
                        <a:defRPr>
                          <a:solidFill>
                            <a:srgbClr val="000000"/>
                          </a:solidFill>
                        </a:defRPr>
                      </a:pPr>
                      <a:r>
                        <a:rPr lang="en-US" sz="4400" dirty="0">
                          <a:solidFill>
                            <a:srgbClr val="444444"/>
                          </a:solidFill>
                        </a:rPr>
                        <a:t>30 Nov ‘22</a:t>
                      </a:r>
                      <a:endParaRPr sz="4400" dirty="0">
                        <a:solidFill>
                          <a:srgbClr val="444444"/>
                        </a:solidFill>
                      </a:endParaRPr>
                    </a:p>
                  </a:txBody>
                  <a:tcPr marL="50800" marR="50800" marT="50800" marB="50800" anchor="ctr" horzOverflow="overflow"/>
                </a:tc>
                <a:tc>
                  <a:txBody>
                    <a:bodyPr/>
                    <a:lstStyle/>
                    <a:p>
                      <a:pPr algn="ctr" defTabSz="647700">
                        <a:defRPr sz="5000"/>
                      </a:pPr>
                      <a:r>
                        <a:rPr lang="en-US" sz="4400" dirty="0"/>
                        <a:t>340 (96.59%)</a:t>
                      </a:r>
                      <a:endParaRPr sz="4400" dirty="0"/>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5000"/>
                      </a:pPr>
                      <a:r>
                        <a:rPr lang="en-US" sz="4400" dirty="0"/>
                        <a:t>340 (96.59%)</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819139475"/>
                  </a:ext>
                </a:extLst>
              </a:tr>
            </a:tbl>
          </a:graphicData>
        </a:graphic>
      </p:graphicFrame>
      <p:sp>
        <p:nvSpPr>
          <p:cNvPr id="3" name="TextBox 2">
            <a:extLst>
              <a:ext uri="{FF2B5EF4-FFF2-40B4-BE49-F238E27FC236}">
                <a16:creationId xmlns:a16="http://schemas.microsoft.com/office/drawing/2014/main" id="{B0D43E3C-71CB-A3C1-9E06-68E34D1BFA83}"/>
              </a:ext>
            </a:extLst>
          </p:cNvPr>
          <p:cNvSpPr txBox="1"/>
          <p:nvPr/>
        </p:nvSpPr>
        <p:spPr>
          <a:xfrm>
            <a:off x="1607686" y="10902637"/>
            <a:ext cx="20924510" cy="2410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lang="en-US" dirty="0"/>
              <a:t>Proofs for 340 reforms uploaded in DPIIT portal</a:t>
            </a:r>
          </a:p>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5000" b="0" i="0" u="none" strike="noStrike" cap="none" spc="0" normalizeH="0" baseline="0" dirty="0">
                <a:ln>
                  <a:noFill/>
                </a:ln>
                <a:solidFill>
                  <a:srgbClr val="000000"/>
                </a:solidFill>
                <a:effectLst/>
                <a:uFillTx/>
                <a:latin typeface="+mn-lt"/>
                <a:ea typeface="+mn-ea"/>
                <a:cs typeface="+mn-cs"/>
                <a:sym typeface="Helvetica Neue Light"/>
              </a:rPr>
              <a:t>Evidence scrutiny started by DPII</a:t>
            </a:r>
            <a:r>
              <a:rPr lang="en-US" dirty="0"/>
              <a:t>T</a:t>
            </a:r>
          </a:p>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5000" b="0" i="0" u="none" strike="noStrike" cap="none" spc="0" normalizeH="0" baseline="0" dirty="0">
                <a:ln>
                  <a:noFill/>
                </a:ln>
                <a:solidFill>
                  <a:srgbClr val="000000"/>
                </a:solidFill>
                <a:effectLst/>
                <a:uFillTx/>
                <a:latin typeface="+mn-lt"/>
                <a:ea typeface="+mn-ea"/>
                <a:cs typeface="+mn-cs"/>
                <a:sym typeface="Helvetica Neue Light"/>
              </a:rPr>
              <a:t>122 sets of beneficiary data uploaded in the portal for feedback survey</a:t>
            </a:r>
            <a:endParaRPr kumimoji="0" lang="en-IN" sz="50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BRAP 2022-Action Plan- User Feedback improvement strategy"/>
          <p:cNvSpPr txBox="1">
            <a:spLocks noGrp="1"/>
          </p:cNvSpPr>
          <p:nvPr>
            <p:ph type="title"/>
          </p:nvPr>
        </p:nvSpPr>
        <p:spPr>
          <a:xfrm>
            <a:off x="1073150" y="159349"/>
            <a:ext cx="22237700" cy="1169119"/>
          </a:xfrm>
          <a:prstGeom prst="rect">
            <a:avLst/>
          </a:prstGeom>
        </p:spPr>
        <p:txBody>
          <a:bodyPr/>
          <a:lstStyle/>
          <a:p>
            <a:r>
              <a:rPr lang="en-US" b="1" dirty="0">
                <a:latin typeface="Helvetica Neue"/>
                <a:ea typeface="Helvetica Neue"/>
                <a:cs typeface="Helvetica Neue"/>
                <a:sym typeface="Helvetica Neue"/>
              </a:rPr>
              <a:t>S</a:t>
            </a:r>
            <a:r>
              <a:rPr b="1" dirty="0">
                <a:latin typeface="Helvetica Neue"/>
                <a:ea typeface="Helvetica Neue"/>
                <a:cs typeface="Helvetica Neue"/>
                <a:sym typeface="Helvetica Neue"/>
              </a:rPr>
              <a:t>BRAP 2022</a:t>
            </a:r>
            <a:r>
              <a:rPr lang="en-US" b="1" dirty="0">
                <a:latin typeface="Helvetica Neue"/>
                <a:ea typeface="Helvetica Neue"/>
                <a:cs typeface="Helvetica Neue"/>
                <a:sym typeface="Helvetica Neue"/>
              </a:rPr>
              <a:t> </a:t>
            </a:r>
            <a:r>
              <a:rPr dirty="0">
                <a:latin typeface="Helvetica Neue"/>
                <a:ea typeface="Helvetica Neue"/>
                <a:cs typeface="Helvetica Neue"/>
                <a:sym typeface="Helvetica Neue"/>
              </a:rPr>
              <a:t>-</a:t>
            </a:r>
            <a:r>
              <a:rPr lang="en-US" b="1" dirty="0">
                <a:latin typeface="Helvetica Neue"/>
                <a:ea typeface="Helvetica Neue"/>
                <a:cs typeface="Helvetica Neue"/>
                <a:sym typeface="Helvetica Neue"/>
              </a:rPr>
              <a:t> </a:t>
            </a:r>
            <a:r>
              <a:rPr dirty="0"/>
              <a:t>Action Plan- User Feedback improvement strategy </a:t>
            </a:r>
          </a:p>
        </p:txBody>
      </p:sp>
      <p:graphicFrame>
        <p:nvGraphicFramePr>
          <p:cNvPr id="176" name="Table"/>
          <p:cNvGraphicFramePr/>
          <p:nvPr>
            <p:extLst>
              <p:ext uri="{D42A27DB-BD31-4B8C-83A1-F6EECF244321}">
                <p14:modId xmlns:p14="http://schemas.microsoft.com/office/powerpoint/2010/main" val="3398941068"/>
              </p:ext>
            </p:extLst>
          </p:nvPr>
        </p:nvGraphicFramePr>
        <p:xfrm>
          <a:off x="894272" y="1692217"/>
          <a:ext cx="22225000" cy="11663028"/>
        </p:xfrm>
        <a:graphic>
          <a:graphicData uri="http://schemas.openxmlformats.org/drawingml/2006/table">
            <a:tbl>
              <a:tblPr firstRow="1" firstCol="1">
                <a:tableStyleId>{EEE7283C-3CF3-47DC-8721-378D4A62B228}</a:tableStyleId>
              </a:tblPr>
              <a:tblGrid>
                <a:gridCol w="3125637">
                  <a:extLst>
                    <a:ext uri="{9D8B030D-6E8A-4147-A177-3AD203B41FA5}">
                      <a16:colId xmlns:a16="http://schemas.microsoft.com/office/drawing/2014/main" val="20000"/>
                    </a:ext>
                  </a:extLst>
                </a:gridCol>
                <a:gridCol w="9903125">
                  <a:extLst>
                    <a:ext uri="{9D8B030D-6E8A-4147-A177-3AD203B41FA5}">
                      <a16:colId xmlns:a16="http://schemas.microsoft.com/office/drawing/2014/main" val="20001"/>
                    </a:ext>
                  </a:extLst>
                </a:gridCol>
                <a:gridCol w="9196238">
                  <a:extLst>
                    <a:ext uri="{9D8B030D-6E8A-4147-A177-3AD203B41FA5}">
                      <a16:colId xmlns:a16="http://schemas.microsoft.com/office/drawing/2014/main" val="20002"/>
                    </a:ext>
                  </a:extLst>
                </a:gridCol>
              </a:tblGrid>
              <a:tr h="816424">
                <a:tc>
                  <a:txBody>
                    <a:bodyPr/>
                    <a:lstStyle/>
                    <a:p>
                      <a:pPr algn="ctr" defTabSz="647700">
                        <a:defRPr>
                          <a:solidFill>
                            <a:srgbClr val="000000"/>
                          </a:solidFill>
                        </a:defRPr>
                      </a:pPr>
                      <a:r>
                        <a:rPr sz="4000">
                          <a:solidFill>
                            <a:srgbClr val="FFFFFF"/>
                          </a:solidFill>
                        </a:rPr>
                        <a:t>Month</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rPr>
                        <a:t>Action Item</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773384">
                <a:tc>
                  <a:txBody>
                    <a:bodyPr/>
                    <a:lstStyle/>
                    <a:p>
                      <a:pPr algn="ctr" defTabSz="647700">
                        <a:defRPr>
                          <a:solidFill>
                            <a:srgbClr val="000000"/>
                          </a:solidFill>
                        </a:defRPr>
                      </a:pPr>
                      <a:r>
                        <a:rPr lang="en-IN" sz="4000" dirty="0">
                          <a:solidFill>
                            <a:srgbClr val="444444"/>
                          </a:solidFill>
                        </a:rPr>
                        <a:t>Nov</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000" dirty="0">
                          <a:solidFill>
                            <a:srgbClr val="444444"/>
                          </a:solidFill>
                        </a:rPr>
                        <a:t>Training of the call </a:t>
                      </a:r>
                      <a:r>
                        <a:rPr sz="4000" dirty="0" err="1">
                          <a:solidFill>
                            <a:srgbClr val="444444"/>
                          </a:solidFill>
                        </a:rPr>
                        <a:t>centre</a:t>
                      </a:r>
                      <a:r>
                        <a:rPr sz="4000" dirty="0">
                          <a:solidFill>
                            <a:srgbClr val="444444"/>
                          </a:solidFill>
                        </a:rPr>
                        <a:t> executives on the questionnaires in line with the service availed by the user</a:t>
                      </a:r>
                    </a:p>
                  </a:txBody>
                  <a:tcPr marL="50800" marR="50800" marT="50800" marB="50800" anchor="ctr" horzOverflow="overflow"/>
                </a:tc>
                <a:tc>
                  <a:txBody>
                    <a:bodyPr/>
                    <a:lstStyle/>
                    <a:p>
                      <a:pPr algn="ctr" defTabSz="647700">
                        <a:defRPr sz="5000"/>
                      </a:pPr>
                      <a:r>
                        <a:rPr lang="en-US" sz="4000" dirty="0"/>
                        <a:t>Completed</a:t>
                      </a:r>
                      <a:endParaRPr sz="40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773384">
                <a:tc>
                  <a:txBody>
                    <a:bodyPr/>
                    <a:lstStyle/>
                    <a:p>
                      <a:pPr algn="ctr" defTabSz="647700">
                        <a:defRPr>
                          <a:solidFill>
                            <a:srgbClr val="000000"/>
                          </a:solidFill>
                        </a:defRPr>
                      </a:pPr>
                      <a:r>
                        <a:rPr lang="en-IN" sz="4000" dirty="0">
                          <a:solidFill>
                            <a:srgbClr val="444444"/>
                          </a:solidFill>
                        </a:rPr>
                        <a:t>Nov</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000" dirty="0">
                          <a:solidFill>
                            <a:srgbClr val="444444"/>
                          </a:solidFill>
                        </a:rPr>
                        <a:t>Collating user list shared by the departments. User list shall be approximately around 4500 number</a:t>
                      </a:r>
                    </a:p>
                  </a:txBody>
                  <a:tcPr marL="50800" marR="50800" marT="50800" marB="50800" anchor="ctr" horzOverflow="overflow"/>
                </a:tc>
                <a:tc>
                  <a:txBody>
                    <a:bodyPr/>
                    <a:lstStyle/>
                    <a:p>
                      <a:pPr algn="ctr" defTabSz="647700">
                        <a:defRPr sz="5000"/>
                      </a:pPr>
                      <a:r>
                        <a:rPr lang="en-US" sz="4000" dirty="0"/>
                        <a:t>Uploaded 122 sets of beneficiary database to DPIIT portal (20, 968 numbers)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265054">
                <a:tc>
                  <a:txBody>
                    <a:bodyPr/>
                    <a:lstStyle/>
                    <a:p>
                      <a:pPr algn="ctr" defTabSz="647700">
                        <a:defRPr>
                          <a:solidFill>
                            <a:srgbClr val="000000"/>
                          </a:solidFill>
                        </a:defRPr>
                      </a:pPr>
                      <a:r>
                        <a:rPr lang="en-IN" sz="4000" dirty="0">
                          <a:solidFill>
                            <a:srgbClr val="444444"/>
                          </a:solidFill>
                        </a:rPr>
                        <a:t>Dec ‘22</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000" dirty="0">
                          <a:solidFill>
                            <a:srgbClr val="444444"/>
                          </a:solidFill>
                        </a:rPr>
                        <a:t>Telephonic survey by Call Centre</a:t>
                      </a:r>
                      <a:endParaRPr sz="4000" dirty="0">
                        <a:solidFill>
                          <a:srgbClr val="444444"/>
                        </a:solidFill>
                      </a:endParaRPr>
                    </a:p>
                  </a:txBody>
                  <a:tcPr marL="50800" marR="50800" marT="50800" marB="50800" anchor="ctr" horzOverflow="overflow"/>
                </a:tc>
                <a:tc>
                  <a:txBody>
                    <a:bodyPr/>
                    <a:lstStyle/>
                    <a:p>
                      <a:pPr algn="ctr" defTabSz="647700">
                        <a:defRPr sz="5000"/>
                      </a:pPr>
                      <a:r>
                        <a:rPr lang="en-US" sz="4000" dirty="0"/>
                        <a:t>Reached out to beneficiaries through Invest Kerala Helpdesk Call Centre </a:t>
                      </a:r>
                      <a:endParaRPr sz="40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867302">
                <a:tc>
                  <a:txBody>
                    <a:bodyPr/>
                    <a:lstStyle/>
                    <a:p>
                      <a:pPr algn="ctr" defTabSz="647700">
                        <a:defRPr>
                          <a:solidFill>
                            <a:srgbClr val="000000"/>
                          </a:solidFill>
                        </a:defRPr>
                      </a:pPr>
                      <a:r>
                        <a:rPr lang="en-US" sz="4000" dirty="0">
                          <a:solidFill>
                            <a:srgbClr val="444444"/>
                          </a:solidFill>
                        </a:rPr>
                        <a:t>Jan ‘23</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000" dirty="0">
                          <a:solidFill>
                            <a:srgbClr val="444444"/>
                          </a:solidFill>
                        </a:rPr>
                        <a:t>Sensitize Nodal officers, preparation of action plan for feedback survey</a:t>
                      </a:r>
                    </a:p>
                  </a:txBody>
                  <a:tcPr marL="50800" marR="50800" marT="50800" marB="50800" anchor="ctr" horzOverflow="overflow"/>
                </a:tc>
                <a:tc>
                  <a:txBody>
                    <a:bodyPr/>
                    <a:lstStyle/>
                    <a:p>
                      <a:pPr algn="ctr" defTabSz="647700">
                        <a:defRPr sz="5000"/>
                      </a:pPr>
                      <a:r>
                        <a:rPr lang="en-US" sz="4000" dirty="0"/>
                        <a:t>Meeting of Nodal Officers under the Chairmanship of Principal Secretary, Industries held on 25.01.2023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2347695543"/>
                  </a:ext>
                </a:extLst>
              </a:tr>
              <a:tr h="1867302">
                <a:tc>
                  <a:txBody>
                    <a:bodyPr/>
                    <a:lstStyle/>
                    <a:p>
                      <a:pPr algn="ctr" defTabSz="647700">
                        <a:defRPr>
                          <a:solidFill>
                            <a:srgbClr val="000000"/>
                          </a:solidFill>
                        </a:defRPr>
                      </a:pPr>
                      <a:r>
                        <a:rPr lang="en-US" sz="4000" dirty="0">
                          <a:solidFill>
                            <a:srgbClr val="444444"/>
                          </a:solidFill>
                        </a:rPr>
                        <a:t>Feb</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4000" dirty="0">
                          <a:solidFill>
                            <a:srgbClr val="444444"/>
                          </a:solidFill>
                        </a:rPr>
                        <a:t>Department level feedback survey</a:t>
                      </a:r>
                    </a:p>
                  </a:txBody>
                  <a:tcPr marL="50800" marR="50800" marT="50800" marB="50800" anchor="ctr" horzOverflow="overflow"/>
                </a:tc>
                <a:tc>
                  <a:txBody>
                    <a:bodyPr/>
                    <a:lstStyle/>
                    <a:p>
                      <a:pPr algn="ctr" defTabSz="647700">
                        <a:defRPr sz="5000"/>
                      </a:pPr>
                      <a:r>
                        <a:rPr lang="en-US" sz="4000" dirty="0"/>
                        <a:t>All departments submitted action plan on 03.02.2023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523950185"/>
                  </a:ext>
                </a:extLst>
              </a:tr>
              <a:tr h="1867302">
                <a:tc>
                  <a:txBody>
                    <a:bodyPr/>
                    <a:lstStyle/>
                    <a:p>
                      <a:pPr algn="ctr" defTabSz="647700">
                        <a:defRPr>
                          <a:solidFill>
                            <a:srgbClr val="000000"/>
                          </a:solidFill>
                        </a:defRPr>
                      </a:pPr>
                      <a:r>
                        <a:rPr lang="en-US" sz="4000" dirty="0">
                          <a:solidFill>
                            <a:srgbClr val="444444"/>
                          </a:solidFill>
                        </a:rPr>
                        <a:t>Feb</a:t>
                      </a:r>
                      <a:endParaRPr sz="40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000" dirty="0">
                          <a:solidFill>
                            <a:srgbClr val="444444"/>
                          </a:solidFill>
                        </a:rPr>
                        <a:t>Departments to complete survey by 20.02.2023</a:t>
                      </a:r>
                    </a:p>
                  </a:txBody>
                  <a:tcPr marL="50800" marR="50800" marT="50800" marB="50800" anchor="ctr" horzOverflow="overflow">
                    <a:lnB w="12700">
                      <a:solidFill>
                        <a:srgbClr val="3C3C1D"/>
                      </a:solidFill>
                      <a:miter lim="400000"/>
                    </a:lnB>
                  </a:tcPr>
                </a:tc>
                <a:tc>
                  <a:txBody>
                    <a:bodyPr/>
                    <a:lstStyle/>
                    <a:p>
                      <a:pPr algn="ctr" defTabSz="647700">
                        <a:defRPr sz="5000"/>
                      </a:pPr>
                      <a:endParaRPr lang="en-US" sz="40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803206344"/>
                  </a:ext>
                </a:extLst>
              </a:tr>
            </a:tbl>
          </a:graphicData>
        </a:graphic>
      </p:graphicFrame>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11. PM Gati Shakti"/>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b="0">
                <a:latin typeface="+mn-lt"/>
                <a:ea typeface="+mn-ea"/>
                <a:cs typeface="+mn-cs"/>
                <a:sym typeface="Helvetica Neue Light"/>
              </a:rPr>
              <a:t>11</a:t>
            </a:r>
            <a:r>
              <a:t>. PM Gati Shakti</a:t>
            </a:r>
          </a:p>
        </p:txBody>
      </p:sp>
      <p:sp>
        <p:nvSpPr>
          <p:cNvPr id="182" name="The Union Government has allocated an amount of Rs 1 lakh crore for the Scheme named ‘Special Assistance to States for Capital Investment for 2022-’23’…"/>
          <p:cNvSpPr txBox="1">
            <a:spLocks noGrp="1"/>
          </p:cNvSpPr>
          <p:nvPr>
            <p:ph type="body" idx="1"/>
          </p:nvPr>
        </p:nvSpPr>
        <p:spPr>
          <a:xfrm>
            <a:off x="1066800" y="3136900"/>
            <a:ext cx="22237700" cy="9372600"/>
          </a:xfrm>
          <a:prstGeom prst="rect">
            <a:avLst/>
          </a:prstGeom>
        </p:spPr>
        <p:txBody>
          <a:bodyPr/>
          <a:lstStyle/>
          <a:p>
            <a:pPr marL="859536" indent="-859536" defTabSz="775969">
              <a:spcBef>
                <a:spcPts val="5500"/>
              </a:spcBef>
              <a:buSzPct val="100000"/>
              <a:buFontTx/>
              <a:buAutoNum type="arabicPeriod"/>
              <a:defRPr sz="4700"/>
            </a:pPr>
            <a:r>
              <a:rPr dirty="0">
                <a:solidFill>
                  <a:schemeClr val="tx1"/>
                </a:solidFill>
              </a:rPr>
              <a:t>The Union Government has allocated an amount of Rs 1 lakh crore for the Scheme named ‘</a:t>
            </a:r>
            <a:r>
              <a:rPr b="1" dirty="0">
                <a:solidFill>
                  <a:schemeClr val="tx1"/>
                </a:solidFill>
                <a:latin typeface="Helvetica Neue"/>
                <a:ea typeface="Helvetica Neue"/>
                <a:cs typeface="Helvetica Neue"/>
                <a:sym typeface="Helvetica Neue"/>
              </a:rPr>
              <a:t>Special Assistance to States for Capital Investment for 2022-’23’</a:t>
            </a:r>
          </a:p>
          <a:p>
            <a:pPr marL="859536" indent="-859536" defTabSz="775969">
              <a:spcBef>
                <a:spcPts val="5500"/>
              </a:spcBef>
              <a:buSzPct val="100000"/>
              <a:buFontTx/>
              <a:buAutoNum type="arabicPeriod"/>
              <a:defRPr sz="4700"/>
            </a:pPr>
            <a:r>
              <a:rPr dirty="0">
                <a:solidFill>
                  <a:schemeClr val="tx1"/>
                </a:solidFill>
              </a:rPr>
              <a:t>Scheme for </a:t>
            </a:r>
          </a:p>
          <a:p>
            <a:pPr marL="1719072" lvl="1" indent="-859536" defTabSz="775969">
              <a:spcBef>
                <a:spcPts val="5500"/>
              </a:spcBef>
              <a:buSzPct val="100000"/>
              <a:buFontTx/>
              <a:buAutoNum type="arabicPeriod"/>
              <a:defRPr sz="4700"/>
            </a:pPr>
            <a:r>
              <a:rPr dirty="0">
                <a:solidFill>
                  <a:schemeClr val="tx1"/>
                </a:solidFill>
              </a:rPr>
              <a:t>Capital works (PM </a:t>
            </a:r>
            <a:r>
              <a:rPr dirty="0" err="1">
                <a:solidFill>
                  <a:schemeClr val="tx1"/>
                </a:solidFill>
              </a:rPr>
              <a:t>Gati</a:t>
            </a:r>
            <a:r>
              <a:rPr dirty="0">
                <a:solidFill>
                  <a:schemeClr val="tx1"/>
                </a:solidFill>
              </a:rPr>
              <a:t> Shakti related projects gets priority) – Rs. 1,540 Cr</a:t>
            </a:r>
          </a:p>
          <a:p>
            <a:pPr marL="1719072" lvl="1" indent="-859536" defTabSz="775969">
              <a:spcBef>
                <a:spcPts val="5500"/>
              </a:spcBef>
              <a:buSzPct val="100000"/>
              <a:buFontTx/>
              <a:buAutoNum type="arabicPeriod"/>
              <a:defRPr sz="4700"/>
            </a:pPr>
            <a:r>
              <a:rPr dirty="0">
                <a:solidFill>
                  <a:schemeClr val="tx1"/>
                </a:solidFill>
              </a:rPr>
              <a:t>PM </a:t>
            </a:r>
            <a:r>
              <a:rPr dirty="0" err="1">
                <a:solidFill>
                  <a:schemeClr val="tx1"/>
                </a:solidFill>
              </a:rPr>
              <a:t>Gati</a:t>
            </a:r>
            <a:r>
              <a:rPr dirty="0">
                <a:solidFill>
                  <a:schemeClr val="tx1"/>
                </a:solidFill>
              </a:rPr>
              <a:t> Shakti related expenditure – Rs. 96.25 Cr</a:t>
            </a:r>
          </a:p>
          <a:p>
            <a:pPr marL="859536" indent="-859536" defTabSz="775969">
              <a:spcBef>
                <a:spcPts val="5500"/>
              </a:spcBef>
              <a:buSzPct val="100000"/>
              <a:buFontTx/>
              <a:buAutoNum type="arabicPeriod"/>
              <a:defRPr sz="4700"/>
            </a:pPr>
            <a:r>
              <a:rPr dirty="0">
                <a:solidFill>
                  <a:schemeClr val="tx1"/>
                </a:solidFill>
              </a:rPr>
              <a:t>50 year interest free loan for capital investment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PM Gati Shakti"/>
          <p:cNvSpPr txBox="1">
            <a:spLocks noGrp="1"/>
          </p:cNvSpPr>
          <p:nvPr>
            <p:ph type="title"/>
          </p:nvPr>
        </p:nvSpPr>
        <p:spPr>
          <a:xfrm>
            <a:off x="666001" y="376518"/>
            <a:ext cx="22237701" cy="1143748"/>
          </a:xfrm>
          <a:prstGeom prst="rect">
            <a:avLst/>
          </a:prstGeom>
        </p:spPr>
        <p:txBody>
          <a:bodyPr/>
          <a:lstStyle>
            <a:lvl1pPr>
              <a:defRPr b="1">
                <a:latin typeface="Helvetica Neue"/>
                <a:ea typeface="Helvetica Neue"/>
                <a:cs typeface="Helvetica Neue"/>
                <a:sym typeface="Helvetica Neue"/>
              </a:defRPr>
            </a:lvl1pPr>
          </a:lstStyle>
          <a:p>
            <a:r>
              <a:rPr dirty="0"/>
              <a:t>PM </a:t>
            </a:r>
            <a:r>
              <a:rPr dirty="0" err="1"/>
              <a:t>Gati</a:t>
            </a:r>
            <a:r>
              <a:rPr dirty="0"/>
              <a:t> Shakti</a:t>
            </a:r>
          </a:p>
        </p:txBody>
      </p:sp>
      <p:graphicFrame>
        <p:nvGraphicFramePr>
          <p:cNvPr id="185" name="Table"/>
          <p:cNvGraphicFramePr/>
          <p:nvPr>
            <p:extLst>
              <p:ext uri="{D42A27DB-BD31-4B8C-83A1-F6EECF244321}">
                <p14:modId xmlns:p14="http://schemas.microsoft.com/office/powerpoint/2010/main" val="3879226789"/>
              </p:ext>
            </p:extLst>
          </p:nvPr>
        </p:nvGraphicFramePr>
        <p:xfrm>
          <a:off x="1063566" y="1894767"/>
          <a:ext cx="20901912" cy="11259628"/>
        </p:xfrm>
        <a:graphic>
          <a:graphicData uri="http://schemas.openxmlformats.org/drawingml/2006/table">
            <a:tbl>
              <a:tblPr firstCol="1">
                <a:tableStyleId>{EEE7283C-3CF3-47DC-8721-378D4A62B228}</a:tableStyleId>
              </a:tblPr>
              <a:tblGrid>
                <a:gridCol w="1266059">
                  <a:extLst>
                    <a:ext uri="{9D8B030D-6E8A-4147-A177-3AD203B41FA5}">
                      <a16:colId xmlns:a16="http://schemas.microsoft.com/office/drawing/2014/main" val="20000"/>
                    </a:ext>
                  </a:extLst>
                </a:gridCol>
                <a:gridCol w="7094707">
                  <a:extLst>
                    <a:ext uri="{9D8B030D-6E8A-4147-A177-3AD203B41FA5}">
                      <a16:colId xmlns:a16="http://schemas.microsoft.com/office/drawing/2014/main" val="20001"/>
                    </a:ext>
                  </a:extLst>
                </a:gridCol>
                <a:gridCol w="4180382">
                  <a:extLst>
                    <a:ext uri="{9D8B030D-6E8A-4147-A177-3AD203B41FA5}">
                      <a16:colId xmlns:a16="http://schemas.microsoft.com/office/drawing/2014/main" val="20002"/>
                    </a:ext>
                  </a:extLst>
                </a:gridCol>
                <a:gridCol w="4180382">
                  <a:extLst>
                    <a:ext uri="{9D8B030D-6E8A-4147-A177-3AD203B41FA5}">
                      <a16:colId xmlns:a16="http://schemas.microsoft.com/office/drawing/2014/main" val="20004"/>
                    </a:ext>
                  </a:extLst>
                </a:gridCol>
                <a:gridCol w="4180382">
                  <a:extLst>
                    <a:ext uri="{9D8B030D-6E8A-4147-A177-3AD203B41FA5}">
                      <a16:colId xmlns:a16="http://schemas.microsoft.com/office/drawing/2014/main" val="20005"/>
                    </a:ext>
                  </a:extLst>
                </a:gridCol>
              </a:tblGrid>
              <a:tr h="1435029">
                <a:tc gridSpan="5">
                  <a:txBody>
                    <a:bodyPr/>
                    <a:lstStyle/>
                    <a:p>
                      <a:pPr algn="l">
                        <a:defRPr>
                          <a:solidFill>
                            <a:srgbClr val="000000"/>
                          </a:solidFill>
                        </a:defRPr>
                      </a:pPr>
                      <a:r>
                        <a:rPr sz="4400" b="1" dirty="0">
                          <a:solidFill>
                            <a:srgbClr val="FFFFFF"/>
                          </a:solidFill>
                        </a:rPr>
                        <a:t>2</a:t>
                      </a:r>
                      <a:r>
                        <a:rPr lang="en-US" sz="4400" b="1" dirty="0">
                          <a:solidFill>
                            <a:srgbClr val="FFFFFF"/>
                          </a:solidFill>
                        </a:rPr>
                        <a:t>8</a:t>
                      </a:r>
                      <a:r>
                        <a:rPr sz="4400" b="1" dirty="0">
                          <a:solidFill>
                            <a:srgbClr val="FFFFFF"/>
                          </a:solidFill>
                        </a:rPr>
                        <a:t> out of </a:t>
                      </a:r>
                      <a:r>
                        <a:rPr lang="en-US" sz="4400" b="1" dirty="0">
                          <a:solidFill>
                            <a:srgbClr val="FFFFFF"/>
                          </a:solidFill>
                        </a:rPr>
                        <a:t>30</a:t>
                      </a:r>
                      <a:r>
                        <a:rPr sz="4400" b="1" dirty="0">
                          <a:solidFill>
                            <a:srgbClr val="FFFFFF"/>
                          </a:solidFill>
                        </a:rPr>
                        <a:t> Mandatory Data Layers integrated with BISAG-N Portal </a:t>
                      </a:r>
                    </a:p>
                  </a:txBody>
                  <a:tcPr marL="50800" marR="50800" marT="50800" marB="50800" anchor="ctr" horzOverflow="overflow">
                    <a:lnR w="12700">
                      <a:solidFill>
                        <a:srgbClr val="3C3C1D"/>
                      </a:solidFill>
                      <a:miter lim="400000"/>
                    </a:lnR>
                    <a:lnT w="12700">
                      <a:solidFill>
                        <a:srgbClr val="3C3C1D"/>
                      </a:solidFill>
                      <a:miter lim="400000"/>
                    </a:lnT>
                    <a:lnB w="12700">
                      <a:solidFill>
                        <a:srgbClr val="AAA485"/>
                      </a:solidFill>
                      <a:miter lim="400000"/>
                    </a:lnB>
                    <a:solidFill>
                      <a:srgbClr val="65683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US"/>
                    </a:p>
                  </a:txBody>
                  <a:tcPr/>
                </a:tc>
                <a:extLst>
                  <a:ext uri="{0D108BD9-81ED-4DB2-BD59-A6C34878D82A}">
                    <a16:rowId xmlns:a16="http://schemas.microsoft.com/office/drawing/2014/main" val="10000"/>
                  </a:ext>
                </a:extLst>
              </a:tr>
              <a:tr h="940478">
                <a:tc gridSpan="5">
                  <a:txBody>
                    <a:bodyPr/>
                    <a:lstStyle/>
                    <a:p>
                      <a:pPr algn="ctr" defTabSz="647700">
                        <a:defRPr>
                          <a:solidFill>
                            <a:srgbClr val="000000"/>
                          </a:solidFill>
                        </a:defRPr>
                      </a:pPr>
                      <a:r>
                        <a:rPr sz="4000" dirty="0">
                          <a:solidFill>
                            <a:srgbClr val="FFFFFF"/>
                          </a:solidFill>
                        </a:rPr>
                        <a:t>Action Plan for Remaining </a:t>
                      </a:r>
                      <a:r>
                        <a:rPr lang="en-US" sz="4000" dirty="0">
                          <a:solidFill>
                            <a:srgbClr val="FFFFFF"/>
                          </a:solidFill>
                        </a:rPr>
                        <a:t>7</a:t>
                      </a:r>
                      <a:r>
                        <a:rPr sz="4000" dirty="0">
                          <a:solidFill>
                            <a:srgbClr val="FFFFFF"/>
                          </a:solidFill>
                        </a:rPr>
                        <a:t> Data Layers </a:t>
                      </a:r>
                    </a:p>
                  </a:txBody>
                  <a:tcPr marL="50800" marR="50800" marT="50800" marB="50800" anchor="ctr" horzOverflow="overflow">
                    <a:lnR w="12700">
                      <a:solidFill>
                        <a:srgbClr val="3C3C1D"/>
                      </a:solidFill>
                      <a:miter lim="400000"/>
                    </a:lnR>
                    <a:lnT w="12700">
                      <a:solidFill>
                        <a:srgbClr val="AAA485"/>
                      </a:solidFill>
                      <a:miter lim="400000"/>
                    </a:lnT>
                    <a:lnB w="12700">
                      <a:solidFill>
                        <a:srgbClr val="AAA485"/>
                      </a:solidFill>
                      <a:miter lim="400000"/>
                    </a:lnB>
                    <a:solidFill>
                      <a:srgbClr val="656839"/>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US"/>
                    </a:p>
                  </a:txBody>
                  <a:tcPr/>
                </a:tc>
                <a:extLst>
                  <a:ext uri="{0D108BD9-81ED-4DB2-BD59-A6C34878D82A}">
                    <a16:rowId xmlns:a16="http://schemas.microsoft.com/office/drawing/2014/main" val="10001"/>
                  </a:ext>
                </a:extLst>
              </a:tr>
              <a:tr h="1725753">
                <a:tc>
                  <a:txBody>
                    <a:bodyPr/>
                    <a:lstStyle/>
                    <a:p>
                      <a:pPr algn="ctr" defTabSz="647700">
                        <a:defRPr>
                          <a:solidFill>
                            <a:srgbClr val="000000"/>
                          </a:solidFill>
                        </a:defRPr>
                      </a:pPr>
                      <a:r>
                        <a:rPr sz="4000" dirty="0" err="1">
                          <a:solidFill>
                            <a:srgbClr val="FFFFFF"/>
                          </a:solidFill>
                        </a:rPr>
                        <a:t>S</a:t>
                      </a:r>
                      <a:r>
                        <a:rPr lang="en-US" sz="4000" dirty="0" err="1">
                          <a:solidFill>
                            <a:srgbClr val="FFFFFF"/>
                          </a:solidFill>
                        </a:rPr>
                        <a:t>l.N</a:t>
                      </a:r>
                      <a:r>
                        <a:rPr sz="4000" dirty="0" err="1">
                          <a:solidFill>
                            <a:srgbClr val="FFFFFF"/>
                          </a:solidFill>
                        </a:rPr>
                        <a:t>o</a:t>
                      </a:r>
                      <a:r>
                        <a:rPr sz="4000" dirty="0">
                          <a:solidFill>
                            <a:srgbClr val="FFFFFF"/>
                          </a:solidFill>
                        </a:rPr>
                        <a:t> </a:t>
                      </a:r>
                    </a:p>
                  </a:txBody>
                  <a:tcPr marL="50800" marR="50800" marT="50800" marB="50800" anchor="ctr" horzOverflow="overflow">
                    <a:lnT w="12700">
                      <a:solidFill>
                        <a:srgbClr val="AAA485"/>
                      </a:solidFill>
                      <a:miter lim="400000"/>
                    </a:lnT>
                    <a:lnB w="12700">
                      <a:solidFill>
                        <a:srgbClr val="CBCBCB"/>
                      </a:solidFill>
                      <a:miter lim="400000"/>
                    </a:lnB>
                    <a:solidFill>
                      <a:srgbClr val="656839"/>
                    </a:solidFill>
                  </a:tcPr>
                </a:tc>
                <a:tc>
                  <a:txBody>
                    <a:bodyPr/>
                    <a:lstStyle/>
                    <a:p>
                      <a:pPr algn="ctr" defTabSz="647700">
                        <a:defRPr>
                          <a:solidFill>
                            <a:srgbClr val="000000"/>
                          </a:solidFill>
                        </a:defRPr>
                      </a:pPr>
                      <a:r>
                        <a:rPr sz="4000">
                          <a:solidFill>
                            <a:srgbClr val="FFFFFF"/>
                          </a:solidFill>
                        </a:rPr>
                        <a:t>Data Layer </a:t>
                      </a:r>
                    </a:p>
                  </a:txBody>
                  <a:tcPr marL="50800" marR="50800" marT="50800" marB="50800" anchor="ctr" horzOverflow="overflow">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000">
                          <a:solidFill>
                            <a:srgbClr val="FFFFFF"/>
                          </a:solidFill>
                        </a:rPr>
                        <a:t>Department </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000">
                          <a:solidFill>
                            <a:srgbClr val="FFFFFF"/>
                          </a:solidFill>
                        </a:rPr>
                        <a:t>Timeline</a:t>
                      </a:r>
                    </a:p>
                  </a:txBody>
                  <a:tcPr marL="50800" marR="50800" marT="50800" marB="50800" anchor="ctr" horzOverflow="overflow">
                    <a:lnL w="12700" cap="flat" cmpd="sng" algn="ctr">
                      <a:solidFill>
                        <a:schemeClr val="accent2">
                          <a:hueOff val="-487087"/>
                          <a:satOff val="-2686"/>
                          <a:lumOff val="14808"/>
                        </a:schemeClr>
                      </a:solidFill>
                      <a:prstDash val="solid"/>
                      <a:miter lim="400000"/>
                      <a:headEnd type="none" w="med" len="med"/>
                      <a:tailEnd type="none" w="med" len="med"/>
                    </a:lnL>
                    <a:lnR w="12700">
                      <a:solidFill>
                        <a:schemeClr val="accent2">
                          <a:hueOff val="-487087"/>
                          <a:satOff val="-2686"/>
                          <a:lumOff val="14808"/>
                        </a:schemeClr>
                      </a:solidFill>
                      <a:miter lim="400000"/>
                    </a:lnR>
                    <a:solidFill>
                      <a:srgbClr val="656839"/>
                    </a:solidFill>
                  </a:tcPr>
                </a:tc>
                <a:tc>
                  <a:txBody>
                    <a:bodyPr/>
                    <a:lstStyle/>
                    <a:p>
                      <a:pPr algn="ctr" defTabSz="647700">
                        <a:defRPr>
                          <a:solidFill>
                            <a:srgbClr val="000000"/>
                          </a:solidFill>
                        </a:defRPr>
                      </a:pPr>
                      <a:r>
                        <a:rPr sz="4000">
                          <a:solidFill>
                            <a:srgbClr val="FFFFFF"/>
                          </a:solidFill>
                        </a:rPr>
                        <a:t>Result </a:t>
                      </a:r>
                    </a:p>
                  </a:txBody>
                  <a:tcPr marL="50800" marR="50800" marT="50800" marB="50800" anchor="ctr" horzOverflow="overflow">
                    <a:lnL w="12700">
                      <a:solidFill>
                        <a:schemeClr val="accent2">
                          <a:hueOff val="-487087"/>
                          <a:satOff val="-2686"/>
                          <a:lumOff val="14808"/>
                        </a:schemeClr>
                      </a:solidFill>
                      <a:miter lim="400000"/>
                    </a:lnL>
                    <a:lnR w="12700">
                      <a:solidFill>
                        <a:srgbClr val="3C3C1D"/>
                      </a:solidFill>
                      <a:miter lim="400000"/>
                    </a:lnR>
                    <a:lnT w="12700">
                      <a:solidFill>
                        <a:srgbClr val="AAA485"/>
                      </a:solidFill>
                      <a:miter lim="400000"/>
                    </a:lnT>
                    <a:solidFill>
                      <a:srgbClr val="656839"/>
                    </a:solidFill>
                  </a:tcPr>
                </a:tc>
                <a:extLst>
                  <a:ext uri="{0D108BD9-81ED-4DB2-BD59-A6C34878D82A}">
                    <a16:rowId xmlns:a16="http://schemas.microsoft.com/office/drawing/2014/main" val="10002"/>
                  </a:ext>
                </a:extLst>
              </a:tr>
              <a:tr h="846052">
                <a:tc>
                  <a:txBody>
                    <a:bodyPr/>
                    <a:lstStyle/>
                    <a:p>
                      <a:pPr algn="ctr" defTabSz="647700">
                        <a:defRPr>
                          <a:solidFill>
                            <a:srgbClr val="000000"/>
                          </a:solidFill>
                        </a:defRPr>
                      </a:pPr>
                      <a:r>
                        <a:rPr sz="3600" dirty="0">
                          <a:solidFill>
                            <a:srgbClr val="444444"/>
                          </a:solidFill>
                        </a:rPr>
                        <a:t>1</a:t>
                      </a:r>
                    </a:p>
                  </a:txBody>
                  <a:tcPr marL="50800" marR="50800" marT="50800" marB="50800" anchor="ctr" horzOverflow="overflow">
                    <a:lnT w="12700">
                      <a:solidFill>
                        <a:srgbClr val="CBCBCB"/>
                      </a:solidFill>
                      <a:miter lim="400000"/>
                    </a:lnT>
                  </a:tcPr>
                </a:tc>
                <a:tc>
                  <a:txBody>
                    <a:bodyPr/>
                    <a:lstStyle/>
                    <a:p>
                      <a:pPr algn="l" defTabSz="647700">
                        <a:defRPr>
                          <a:solidFill>
                            <a:srgbClr val="000000"/>
                          </a:solidFill>
                        </a:defRPr>
                      </a:pPr>
                      <a:r>
                        <a:rPr sz="3600" dirty="0">
                          <a:solidFill>
                            <a:srgbClr val="444444"/>
                          </a:solidFill>
                        </a:rPr>
                        <a:t>Eco sensitive zones </a:t>
                      </a:r>
                    </a:p>
                  </a:txBody>
                  <a:tcPr marL="50800" marR="50800" marT="50800" marB="50800" anchor="ctr" horzOverflow="overflow"/>
                </a:tc>
                <a:tc>
                  <a:txBody>
                    <a:bodyPr/>
                    <a:lstStyle/>
                    <a:p>
                      <a:pPr algn="ctr" defTabSz="647700">
                        <a:defRPr sz="5000"/>
                      </a:pPr>
                      <a:r>
                        <a:rPr lang="en-US" sz="3600" dirty="0"/>
                        <a:t>Forest &amp; Wildlife</a:t>
                      </a:r>
                      <a:endParaRPr sz="3600" dirty="0"/>
                    </a:p>
                  </a:txBody>
                  <a:tcPr marL="50800" marR="50800" marT="50800" marB="50800" anchor="ctr" horzOverflow="overflow"/>
                </a:tc>
                <a:tc>
                  <a:txBody>
                    <a:bodyPr/>
                    <a:lstStyle/>
                    <a:p>
                      <a:pPr algn="ctr" defTabSz="647700">
                        <a:defRPr sz="5000"/>
                      </a:pPr>
                      <a:r>
                        <a:rPr lang="en-US" sz="3600" dirty="0"/>
                        <a:t>Waiting for notification of the zone limits by </a:t>
                      </a:r>
                      <a:r>
                        <a:rPr lang="en-US" sz="3600" dirty="0" err="1"/>
                        <a:t>MoEF</a:t>
                      </a:r>
                      <a:r>
                        <a:rPr lang="en-US" sz="3600" dirty="0"/>
                        <a:t>, </a:t>
                      </a:r>
                      <a:r>
                        <a:rPr lang="en-US" sz="3600" dirty="0" err="1"/>
                        <a:t>GoI</a:t>
                      </a:r>
                      <a:r>
                        <a:rPr lang="en-US" sz="3600" dirty="0"/>
                        <a:t> (Oct 2022) </a:t>
                      </a:r>
                      <a:endParaRPr sz="3600" dirty="0"/>
                    </a:p>
                  </a:txBody>
                  <a:tcPr marL="50800" marR="50800" marT="50800" marB="50800" anchor="ctr" horzOverflow="overflow"/>
                </a:tc>
                <a:tc>
                  <a:txBody>
                    <a:bodyPr/>
                    <a:lstStyle/>
                    <a:p>
                      <a:pPr algn="ctr" defTabSz="647700">
                        <a:defRPr sz="5000"/>
                      </a:pPr>
                      <a:r>
                        <a:rPr lang="en-US" sz="3600" dirty="0"/>
                        <a:t>Completed</a:t>
                      </a: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706892">
                <a:tc>
                  <a:txBody>
                    <a:bodyPr/>
                    <a:lstStyle/>
                    <a:p>
                      <a:pPr algn="ctr" defTabSz="647700">
                        <a:defRPr>
                          <a:solidFill>
                            <a:srgbClr val="000000"/>
                          </a:solidFill>
                        </a:defRPr>
                      </a:pPr>
                      <a:r>
                        <a:rPr sz="36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rPr>
                        <a:t>Emba</a:t>
                      </a:r>
                      <a:r>
                        <a:rPr lang="en-US" sz="3600" dirty="0">
                          <a:solidFill>
                            <a:srgbClr val="444444"/>
                          </a:solidFill>
                        </a:rPr>
                        <a:t>n</a:t>
                      </a:r>
                      <a:r>
                        <a:rPr sz="3600" dirty="0">
                          <a:solidFill>
                            <a:srgbClr val="444444"/>
                          </a:solidFill>
                        </a:rPr>
                        <a:t>kments </a:t>
                      </a:r>
                    </a:p>
                  </a:txBody>
                  <a:tcPr marL="50800" marR="50800" marT="50800" marB="50800" anchor="ctr" horzOverflow="overflow"/>
                </a:tc>
                <a:tc>
                  <a:txBody>
                    <a:bodyPr/>
                    <a:lstStyle/>
                    <a:p>
                      <a:pPr algn="ctr" defTabSz="647700">
                        <a:defRPr sz="5000"/>
                      </a:pPr>
                      <a:r>
                        <a:rPr lang="en-IN" sz="3600" dirty="0"/>
                        <a:t>Irrigation/ </a:t>
                      </a:r>
                      <a:endParaRPr sz="3600" dirty="0"/>
                    </a:p>
                  </a:txBody>
                  <a:tcPr marL="50800" marR="50800" marT="50800" marB="50800" anchor="ctr" horzOverflow="overflow"/>
                </a:tc>
                <a:tc>
                  <a:txBody>
                    <a:bodyPr/>
                    <a:lstStyle/>
                    <a:p>
                      <a:pPr algn="ctr" defTabSz="647700">
                        <a:defRPr sz="5000"/>
                      </a:pPr>
                      <a:r>
                        <a:rPr lang="en-US" sz="3600" dirty="0"/>
                        <a:t>Oct 2022</a:t>
                      </a:r>
                      <a:endParaRPr sz="3600" dirty="0"/>
                    </a:p>
                  </a:txBody>
                  <a:tcPr marL="50800" marR="50800" marT="50800" marB="50800" anchor="ctr" horzOverflow="overflow"/>
                </a:tc>
                <a:tc>
                  <a:txBody>
                    <a:bodyPr/>
                    <a:lstStyle/>
                    <a:p>
                      <a:pPr algn="ctr" defTabSz="647700">
                        <a:defRPr sz="5000"/>
                      </a:pPr>
                      <a:endParaRPr sz="360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813273">
                <a:tc>
                  <a:txBody>
                    <a:bodyPr/>
                    <a:lstStyle/>
                    <a:p>
                      <a:pPr algn="ctr" defTabSz="647700">
                        <a:defRPr>
                          <a:solidFill>
                            <a:srgbClr val="000000"/>
                          </a:solidFill>
                        </a:defRPr>
                      </a:pPr>
                      <a:r>
                        <a:rPr sz="3600" dirty="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rPr>
                        <a:t>Sewer Lines</a:t>
                      </a:r>
                    </a:p>
                  </a:txBody>
                  <a:tcPr marL="50800" marR="50800" marT="50800" marB="50800" anchor="ctr" horzOverflow="overflow"/>
                </a:tc>
                <a:tc>
                  <a:txBody>
                    <a:bodyPr/>
                    <a:lstStyle/>
                    <a:p>
                      <a:pPr algn="ctr" defTabSz="647700">
                        <a:defRPr sz="5000"/>
                      </a:pPr>
                      <a:r>
                        <a:rPr lang="en-US" sz="3600" dirty="0"/>
                        <a:t>LSGD (Urban)</a:t>
                      </a:r>
                      <a:endParaRPr sz="3600" dirty="0"/>
                    </a:p>
                  </a:txBody>
                  <a:tcPr marL="50800" marR="50800" marT="50800" marB="50800" anchor="ctr" horzOverflow="overflow"/>
                </a:tc>
                <a:tc>
                  <a:txBody>
                    <a:bodyPr/>
                    <a:lstStyle/>
                    <a:p>
                      <a:pPr algn="ctr" defTabSz="647700">
                        <a:defRPr sz="5000"/>
                      </a:pPr>
                      <a:r>
                        <a:rPr lang="en-US" sz="3600" dirty="0"/>
                        <a:t>Oct 2022</a:t>
                      </a:r>
                      <a:endParaRPr sz="3600" dirty="0"/>
                    </a:p>
                  </a:txBody>
                  <a:tcPr marL="50800" marR="50800" marT="50800" marB="50800" anchor="ctr" horzOverflow="overflow"/>
                </a:tc>
                <a:tc>
                  <a:txBody>
                    <a:bodyPr/>
                    <a:lstStyle/>
                    <a:p>
                      <a:pPr algn="ctr" defTabSz="647700">
                        <a:defRPr sz="5000"/>
                      </a:pPr>
                      <a:r>
                        <a:rPr lang="en-IN" sz="3600" dirty="0"/>
                        <a:t>Completed</a:t>
                      </a: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842683">
                <a:tc>
                  <a:txBody>
                    <a:bodyPr/>
                    <a:lstStyle/>
                    <a:p>
                      <a:pPr algn="ctr" defTabSz="647700">
                        <a:defRPr>
                          <a:solidFill>
                            <a:srgbClr val="000000"/>
                          </a:solidFill>
                        </a:defRPr>
                      </a:pPr>
                      <a:r>
                        <a:rPr sz="36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rPr>
                        <a:t>Electric Poles </a:t>
                      </a:r>
                    </a:p>
                  </a:txBody>
                  <a:tcPr marL="50800" marR="50800" marT="50800" marB="50800" anchor="ctr" horzOverflow="overflow"/>
                </a:tc>
                <a:tc>
                  <a:txBody>
                    <a:bodyPr/>
                    <a:lstStyle/>
                    <a:p>
                      <a:pPr algn="ctr" defTabSz="647700">
                        <a:defRPr sz="5000"/>
                      </a:pPr>
                      <a:r>
                        <a:rPr lang="en-US" sz="3600" dirty="0"/>
                        <a:t>KSEB</a:t>
                      </a:r>
                      <a:endParaRPr sz="3600" dirty="0"/>
                    </a:p>
                  </a:txBody>
                  <a:tcPr marL="50800" marR="50800" marT="50800" marB="50800" anchor="ctr" horzOverflow="overflow"/>
                </a:tc>
                <a:tc>
                  <a:txBody>
                    <a:bodyPr/>
                    <a:lstStyle/>
                    <a:p>
                      <a:pPr algn="ctr" defTabSz="647700">
                        <a:defRPr sz="5000"/>
                      </a:pPr>
                      <a:r>
                        <a:rPr lang="en-US" sz="3600" dirty="0"/>
                        <a:t>Oct 2022</a:t>
                      </a:r>
                      <a:endParaRPr sz="3600" dirty="0"/>
                    </a:p>
                  </a:txBody>
                  <a:tcPr marL="50800" marR="50800" marT="50800" marB="50800" anchor="ctr" horzOverflow="overflow"/>
                </a:tc>
                <a:tc>
                  <a:txBody>
                    <a:bodyPr/>
                    <a:lstStyle/>
                    <a:p>
                      <a:pPr algn="ctr" defTabSz="647700">
                        <a:defRPr sz="5000"/>
                      </a:pPr>
                      <a:r>
                        <a:rPr lang="en-IN" sz="3600" dirty="0"/>
                        <a:t>Completed</a:t>
                      </a: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6"/>
                  </a:ext>
                </a:extLst>
              </a:tr>
              <a:tr h="537882">
                <a:tc>
                  <a:txBody>
                    <a:bodyPr/>
                    <a:lstStyle/>
                    <a:p>
                      <a:pPr algn="ctr" defTabSz="647700">
                        <a:defRPr>
                          <a:solidFill>
                            <a:srgbClr val="000000"/>
                          </a:solidFill>
                        </a:defRPr>
                      </a:pPr>
                      <a:r>
                        <a:rPr sz="360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3600">
                          <a:solidFill>
                            <a:srgbClr val="444444"/>
                          </a:solidFill>
                        </a:rPr>
                        <a:t>Traffic Light Poles </a:t>
                      </a:r>
                    </a:p>
                  </a:txBody>
                  <a:tcPr marL="50800" marR="50800" marT="50800" marB="50800" anchor="ctr" horzOverflow="overflow"/>
                </a:tc>
                <a:tc>
                  <a:txBody>
                    <a:bodyPr/>
                    <a:lstStyle/>
                    <a:p>
                      <a:pPr algn="ctr" defTabSz="647700">
                        <a:defRPr sz="5000"/>
                      </a:pPr>
                      <a:r>
                        <a:rPr lang="en-US" sz="3600" dirty="0"/>
                        <a:t>MVD</a:t>
                      </a:r>
                      <a:endParaRPr sz="3600" dirty="0"/>
                    </a:p>
                  </a:txBody>
                  <a:tcPr marL="50800" marR="50800" marT="50800" marB="50800" anchor="ctr" horzOverflow="overflow"/>
                </a:tc>
                <a:tc>
                  <a:txBody>
                    <a:bodyPr/>
                    <a:lstStyle/>
                    <a:p>
                      <a:pPr algn="ctr" defTabSz="647700">
                        <a:defRPr sz="5000"/>
                      </a:pPr>
                      <a:r>
                        <a:rPr lang="en-US" sz="3600" dirty="0"/>
                        <a:t>Oct 2022</a:t>
                      </a:r>
                      <a:endParaRPr sz="3600" dirty="0"/>
                    </a:p>
                  </a:txBody>
                  <a:tcPr marL="50800" marR="50800" marT="50800" marB="50800" anchor="ctr" horzOverflow="overflow"/>
                </a:tc>
                <a:tc>
                  <a:txBody>
                    <a:bodyPr/>
                    <a:lstStyle/>
                    <a:p>
                      <a:pPr algn="ctr" defTabSz="647700">
                        <a:defRPr sz="5000"/>
                      </a:pPr>
                      <a:r>
                        <a:rPr lang="en-IN" sz="3600" dirty="0"/>
                        <a:t>Completed</a:t>
                      </a: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7"/>
                  </a:ext>
                </a:extLst>
              </a:tr>
              <a:tr h="537882">
                <a:tc>
                  <a:txBody>
                    <a:bodyPr/>
                    <a:lstStyle/>
                    <a:p>
                      <a:pPr algn="ctr" defTabSz="647700">
                        <a:defRPr>
                          <a:solidFill>
                            <a:srgbClr val="000000"/>
                          </a:solidFill>
                        </a:defRPr>
                      </a:pPr>
                      <a:r>
                        <a:rPr lang="en-US" sz="3600" dirty="0">
                          <a:solidFill>
                            <a:srgbClr val="444444"/>
                          </a:solidFill>
                        </a:rPr>
                        <a:t>6</a:t>
                      </a:r>
                      <a:endParaRPr sz="36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US" sz="3600" dirty="0">
                          <a:solidFill>
                            <a:srgbClr val="444444"/>
                          </a:solidFill>
                        </a:rPr>
                        <a:t>Fuel dispensing stations</a:t>
                      </a:r>
                      <a:endParaRPr sz="3600" dirty="0">
                        <a:solidFill>
                          <a:srgbClr val="444444"/>
                        </a:solidFill>
                      </a:endParaRPr>
                    </a:p>
                  </a:txBody>
                  <a:tcPr marL="50800" marR="50800" marT="50800" marB="50800" anchor="ctr" horzOverflow="overflow"/>
                </a:tc>
                <a:tc>
                  <a:txBody>
                    <a:bodyPr/>
                    <a:lstStyle/>
                    <a:p>
                      <a:pPr algn="ctr" defTabSz="647700">
                        <a:defRPr sz="5000"/>
                      </a:pPr>
                      <a:r>
                        <a:rPr lang="en-US" sz="3600" dirty="0"/>
                        <a:t>Various agencies</a:t>
                      </a:r>
                      <a:endParaRPr sz="3600" dirty="0"/>
                    </a:p>
                  </a:txBody>
                  <a:tcPr marL="50800" marR="50800" marT="50800" marB="50800" anchor="ctr" horzOverflow="overflow"/>
                </a:tc>
                <a:tc>
                  <a:txBody>
                    <a:bodyPr/>
                    <a:lstStyle/>
                    <a:p>
                      <a:pPr algn="ctr" defTabSz="647700">
                        <a:defRPr sz="5000"/>
                      </a:pPr>
                      <a:endParaRPr sz="3600" dirty="0"/>
                    </a:p>
                  </a:txBody>
                  <a:tcPr marL="50800" marR="50800" marT="50800" marB="50800" anchor="ctr" horzOverflow="overflow"/>
                </a:tc>
                <a:tc>
                  <a:txBody>
                    <a:bodyPr/>
                    <a:lstStyle/>
                    <a:p>
                      <a:pPr algn="ctr" defTabSz="647700">
                        <a:defRPr sz="5000"/>
                      </a:pPr>
                      <a:r>
                        <a:rPr lang="en-US" sz="3600" dirty="0"/>
                        <a:t>Completed</a:t>
                      </a: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2502722797"/>
                  </a:ext>
                </a:extLst>
              </a:tr>
              <a:tr h="537882">
                <a:tc>
                  <a:txBody>
                    <a:bodyPr/>
                    <a:lstStyle/>
                    <a:p>
                      <a:pPr algn="ctr" defTabSz="647700">
                        <a:defRPr>
                          <a:solidFill>
                            <a:srgbClr val="000000"/>
                          </a:solidFill>
                        </a:defRPr>
                      </a:pPr>
                      <a:r>
                        <a:rPr lang="en-US" sz="3600" dirty="0">
                          <a:solidFill>
                            <a:srgbClr val="444444"/>
                          </a:solidFill>
                        </a:rPr>
                        <a:t>7</a:t>
                      </a:r>
                      <a:endParaRPr sz="36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3600" dirty="0">
                          <a:solidFill>
                            <a:srgbClr val="444444"/>
                          </a:solidFill>
                        </a:rPr>
                        <a:t>Village habitations</a:t>
                      </a:r>
                      <a:endParaRPr sz="36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5000"/>
                      </a:pPr>
                      <a:r>
                        <a:rPr lang="en-US" sz="3600" dirty="0"/>
                        <a:t>Revenue</a:t>
                      </a:r>
                      <a:endParaRPr sz="3600" dirty="0"/>
                    </a:p>
                  </a:txBody>
                  <a:tcPr marL="50800" marR="50800" marT="50800" marB="50800" anchor="ctr" horzOverflow="overflow">
                    <a:lnB w="12700">
                      <a:solidFill>
                        <a:srgbClr val="3C3C1D"/>
                      </a:solidFill>
                      <a:miter lim="400000"/>
                    </a:lnB>
                  </a:tcPr>
                </a:tc>
                <a:tc>
                  <a:txBody>
                    <a:bodyPr/>
                    <a:lstStyle/>
                    <a:p>
                      <a:pPr algn="ctr" defTabSz="647700">
                        <a:defRPr sz="5000"/>
                      </a:pPr>
                      <a:endParaRPr sz="3600" dirty="0"/>
                    </a:p>
                  </a:txBody>
                  <a:tcPr marL="50800" marR="50800" marT="50800" marB="50800" anchor="ctr" horzOverflow="overflow">
                    <a:lnB w="12700">
                      <a:solidFill>
                        <a:srgbClr val="3C3C1D"/>
                      </a:solidFill>
                      <a:miter lim="400000"/>
                    </a:lnB>
                  </a:tcPr>
                </a:tc>
                <a:tc>
                  <a:txBody>
                    <a:bodyPr/>
                    <a:lstStyle/>
                    <a:p>
                      <a:pPr algn="ctr" defTabSz="647700">
                        <a:defRPr sz="5000"/>
                      </a:pPr>
                      <a:r>
                        <a:rPr lang="en-US" sz="3600" dirty="0"/>
                        <a:t>Partially uploaded</a:t>
                      </a:r>
                      <a:endParaRPr sz="36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440000209"/>
                  </a:ext>
                </a:extLst>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M Gati Shakti -Additional Data Layers Integration"/>
          <p:cNvSpPr txBox="1">
            <a:spLocks noGrp="1"/>
          </p:cNvSpPr>
          <p:nvPr>
            <p:ph type="title"/>
          </p:nvPr>
        </p:nvSpPr>
        <p:spPr>
          <a:xfrm>
            <a:off x="905173" y="725315"/>
            <a:ext cx="22237701" cy="946449"/>
          </a:xfrm>
          <a:prstGeom prst="rect">
            <a:avLst/>
          </a:prstGeom>
        </p:spPr>
        <p:txBody>
          <a:bodyPr>
            <a:normAutofit fontScale="90000"/>
          </a:bodyPr>
          <a:lstStyle/>
          <a:p>
            <a:pPr>
              <a:defRPr b="1">
                <a:latin typeface="Helvetica Neue"/>
                <a:ea typeface="Helvetica Neue"/>
                <a:cs typeface="Helvetica Neue"/>
                <a:sym typeface="Helvetica Neue"/>
              </a:defRPr>
            </a:pPr>
            <a:r>
              <a:rPr dirty="0"/>
              <a:t>PM </a:t>
            </a:r>
            <a:r>
              <a:rPr dirty="0" err="1"/>
              <a:t>Gati</a:t>
            </a:r>
            <a:r>
              <a:rPr dirty="0"/>
              <a:t> Shakti -</a:t>
            </a:r>
            <a:r>
              <a:rPr b="0" dirty="0">
                <a:latin typeface="+mn-lt"/>
                <a:ea typeface="+mn-ea"/>
                <a:cs typeface="+mn-cs"/>
                <a:sym typeface="Helvetica Neue Light"/>
              </a:rPr>
              <a:t>Additional Data Layers Integration </a:t>
            </a:r>
          </a:p>
        </p:txBody>
      </p:sp>
      <p:graphicFrame>
        <p:nvGraphicFramePr>
          <p:cNvPr id="2" name="Table 1">
            <a:extLst>
              <a:ext uri="{FF2B5EF4-FFF2-40B4-BE49-F238E27FC236}">
                <a16:creationId xmlns:a16="http://schemas.microsoft.com/office/drawing/2014/main" id="{54247A99-5798-E993-620B-459E412C4399}"/>
              </a:ext>
            </a:extLst>
          </p:cNvPr>
          <p:cNvGraphicFramePr>
            <a:graphicFrameLocks noGrp="1"/>
          </p:cNvGraphicFramePr>
          <p:nvPr>
            <p:extLst>
              <p:ext uri="{D42A27DB-BD31-4B8C-83A1-F6EECF244321}">
                <p14:modId xmlns:p14="http://schemas.microsoft.com/office/powerpoint/2010/main" val="2696449536"/>
              </p:ext>
            </p:extLst>
          </p:nvPr>
        </p:nvGraphicFramePr>
        <p:xfrm>
          <a:off x="1592583" y="2494471"/>
          <a:ext cx="20542798" cy="9549765"/>
        </p:xfrm>
        <a:graphic>
          <a:graphicData uri="http://schemas.openxmlformats.org/drawingml/2006/table">
            <a:tbl>
              <a:tblPr/>
              <a:tblGrid>
                <a:gridCol w="1351045">
                  <a:extLst>
                    <a:ext uri="{9D8B030D-6E8A-4147-A177-3AD203B41FA5}">
                      <a16:colId xmlns:a16="http://schemas.microsoft.com/office/drawing/2014/main" val="4041825065"/>
                    </a:ext>
                  </a:extLst>
                </a:gridCol>
                <a:gridCol w="6877143">
                  <a:extLst>
                    <a:ext uri="{9D8B030D-6E8A-4147-A177-3AD203B41FA5}">
                      <a16:colId xmlns:a16="http://schemas.microsoft.com/office/drawing/2014/main" val="288959370"/>
                    </a:ext>
                  </a:extLst>
                </a:gridCol>
                <a:gridCol w="6137042">
                  <a:extLst>
                    <a:ext uri="{9D8B030D-6E8A-4147-A177-3AD203B41FA5}">
                      <a16:colId xmlns:a16="http://schemas.microsoft.com/office/drawing/2014/main" val="1761239688"/>
                    </a:ext>
                  </a:extLst>
                </a:gridCol>
                <a:gridCol w="6177568">
                  <a:extLst>
                    <a:ext uri="{9D8B030D-6E8A-4147-A177-3AD203B41FA5}">
                      <a16:colId xmlns:a16="http://schemas.microsoft.com/office/drawing/2014/main" val="1421037787"/>
                    </a:ext>
                  </a:extLst>
                </a:gridCol>
              </a:tblGrid>
              <a:tr h="568314">
                <a:tc>
                  <a:txBody>
                    <a:bodyPr/>
                    <a:lstStyle/>
                    <a:p>
                      <a:pPr algn="ctr" fontAlgn="b"/>
                      <a:r>
                        <a:rPr lang="en-IN" sz="4000" b="1" i="0" u="none" strike="noStrike" dirty="0">
                          <a:solidFill>
                            <a:schemeClr val="bg1"/>
                          </a:solidFill>
                          <a:effectLst/>
                          <a:latin typeface="Segoe UI" panose="020B0502040204020203" pitchFamily="34" charset="0"/>
                          <a:cs typeface="Segoe UI" panose="020B0502040204020203" pitchFamily="34" charset="0"/>
                        </a:rPr>
                        <a:t>S. No</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26883F"/>
                    </a:solidFill>
                  </a:tcPr>
                </a:tc>
                <a:tc>
                  <a:txBody>
                    <a:bodyPr/>
                    <a:lstStyle/>
                    <a:p>
                      <a:pPr algn="ctr" fontAlgn="b"/>
                      <a:r>
                        <a:rPr lang="en-IN" sz="4000" b="1" i="0" u="none" strike="noStrike" dirty="0">
                          <a:solidFill>
                            <a:schemeClr val="bg1"/>
                          </a:solidFill>
                          <a:effectLst/>
                          <a:latin typeface="Segoe UI" panose="020B0502040204020203" pitchFamily="34" charset="0"/>
                          <a:cs typeface="Segoe UI" panose="020B0502040204020203" pitchFamily="34" charset="0"/>
                        </a:rPr>
                        <a:t>Data Layer</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26883F"/>
                    </a:solidFill>
                  </a:tcPr>
                </a:tc>
                <a:tc>
                  <a:txBody>
                    <a:bodyPr/>
                    <a:lstStyle/>
                    <a:p>
                      <a:pPr algn="ctr" fontAlgn="b"/>
                      <a:r>
                        <a:rPr lang="en-IN" sz="4000" b="1" i="0" u="none" strike="noStrike" dirty="0">
                          <a:solidFill>
                            <a:schemeClr val="bg1"/>
                          </a:solidFill>
                          <a:effectLst/>
                          <a:latin typeface="Segoe UI" panose="020B0502040204020203" pitchFamily="34" charset="0"/>
                          <a:cs typeface="Segoe UI" panose="020B0502040204020203" pitchFamily="34" charset="0"/>
                        </a:rPr>
                        <a:t>Department</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26883F"/>
                    </a:solidFill>
                  </a:tcPr>
                </a:tc>
                <a:tc>
                  <a:txBody>
                    <a:bodyPr/>
                    <a:lstStyle/>
                    <a:p>
                      <a:pPr marL="0" marR="0" lvl="0" indent="0" algn="ctr" defTabSz="914377" rtl="0" eaLnBrk="1" fontAlgn="b" latinLnBrk="0" hangingPunct="1">
                        <a:lnSpc>
                          <a:spcPct val="100000"/>
                        </a:lnSpc>
                        <a:spcBef>
                          <a:spcPts val="0"/>
                        </a:spcBef>
                        <a:spcAft>
                          <a:spcPts val="0"/>
                        </a:spcAft>
                        <a:buClrTx/>
                        <a:buSzTx/>
                        <a:buFontTx/>
                        <a:buNone/>
                        <a:tabLst/>
                        <a:defRPr/>
                      </a:pPr>
                      <a:r>
                        <a:rPr lang="en-IN" sz="4000" b="1" i="0" u="none" strike="noStrike" dirty="0">
                          <a:solidFill>
                            <a:schemeClr val="bg1"/>
                          </a:solidFill>
                          <a:effectLst/>
                          <a:latin typeface="Segoe UI" panose="020B0502040204020203" pitchFamily="34" charset="0"/>
                          <a:cs typeface="Segoe UI" panose="020B0502040204020203" pitchFamily="34" charset="0"/>
                        </a:rPr>
                        <a:t>Integration Status </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26883F"/>
                    </a:solidFill>
                  </a:tcPr>
                </a:tc>
                <a:extLst>
                  <a:ext uri="{0D108BD9-81ED-4DB2-BD59-A6C34878D82A}">
                    <a16:rowId xmlns:a16="http://schemas.microsoft.com/office/drawing/2014/main" val="3679236556"/>
                  </a:ext>
                </a:extLst>
              </a:tr>
              <a:tr h="23781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Optic Fibres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KFON</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924466911"/>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2</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Ports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Ports Department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43645730"/>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3</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Cattle Feed centres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Animal Husbandry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938862345"/>
                  </a:ext>
                </a:extLst>
              </a:tr>
              <a:tr h="27485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4</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Sabarimala Airport</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KSIDC</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071816746"/>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5</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Agriculture Weather Stations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Agriculture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99171634"/>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6</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Pack Houses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Agriculture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51412979"/>
                  </a:ext>
                </a:extLst>
              </a:tr>
              <a:tr h="23781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7</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Seed production plants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Agriculture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93624967"/>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8</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Training </a:t>
                      </a:r>
                      <a:r>
                        <a:rPr lang="en-IN" sz="3600" b="1" i="0" u="none" strike="noStrike" dirty="0" err="1">
                          <a:solidFill>
                            <a:schemeClr val="tx1"/>
                          </a:solidFill>
                          <a:effectLst/>
                          <a:latin typeface="Segoe UI" panose="020B0502040204020203" pitchFamily="34" charset="0"/>
                          <a:cs typeface="Segoe UI" panose="020B0502040204020203" pitchFamily="34" charset="0"/>
                        </a:rPr>
                        <a:t>centers</a:t>
                      </a:r>
                      <a:endParaRPr lang="en-IN" sz="3600" b="1" i="0" u="none" strike="noStrike" dirty="0">
                        <a:solidFill>
                          <a:schemeClr val="tx1"/>
                        </a:solidFill>
                        <a:effectLst/>
                        <a:latin typeface="Segoe UI" panose="020B0502040204020203" pitchFamily="34" charset="0"/>
                        <a:cs typeface="Segoe UI" panose="020B0502040204020203" pitchFamily="34" charset="0"/>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Agriculture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77427213"/>
                  </a:ext>
                </a:extLst>
              </a:tr>
              <a:tr h="27485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9</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Cattle Feed Warehouses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Animal Husbandry</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52664570"/>
                  </a:ext>
                </a:extLst>
              </a:tr>
              <a:tr h="283100">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10</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l" fontAlgn="b"/>
                      <a:r>
                        <a:rPr lang="en-IN" sz="3600" b="1" i="0" u="none" strike="noStrike" dirty="0">
                          <a:solidFill>
                            <a:schemeClr val="tx1"/>
                          </a:solidFill>
                          <a:effectLst/>
                          <a:latin typeface="Segoe UI" panose="020B0502040204020203" pitchFamily="34" charset="0"/>
                          <a:cs typeface="Segoe UI" panose="020B0502040204020203" pitchFamily="34" charset="0"/>
                        </a:rPr>
                        <a:t>Cattle farms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en-IN" sz="3600" b="0" i="0" u="none" strike="noStrike" dirty="0">
                          <a:solidFill>
                            <a:schemeClr val="tx1"/>
                          </a:solidFill>
                          <a:effectLst/>
                          <a:latin typeface="Segoe UI" panose="020B0502040204020203" pitchFamily="34" charset="0"/>
                          <a:cs typeface="Segoe UI" panose="020B0502040204020203" pitchFamily="34" charset="0"/>
                        </a:rPr>
                        <a:t>Animal Husbandry</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43158278"/>
                  </a:ext>
                </a:extLst>
              </a:tr>
              <a:tr h="466694">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11</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Flood probability areas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Disaster Management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612001477"/>
                  </a:ext>
                </a:extLst>
              </a:tr>
              <a:tr h="466694">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12</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US"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Land slide prone areas</a:t>
                      </a:r>
                      <a:endParaRPr lang="en-IN"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defTabSz="914377" rtl="0" eaLnBrk="1" fontAlgn="b" latinLnBrk="0" hangingPunct="1">
                        <a:lnSpc>
                          <a:spcPct val="100000"/>
                        </a:lnSpc>
                        <a:spcBef>
                          <a:spcPts val="0"/>
                        </a:spcBef>
                        <a:spcAft>
                          <a:spcPts val="0"/>
                        </a:spcAft>
                        <a:buClrTx/>
                        <a:buSzTx/>
                        <a:buFontTx/>
                        <a:buNone/>
                        <a:tabLst/>
                        <a:defRPr/>
                      </a:pPr>
                      <a:r>
                        <a:rPr lang="en-IN" sz="3600" b="0" i="0" u="none" strike="noStrike" dirty="0">
                          <a:solidFill>
                            <a:schemeClr val="tx1"/>
                          </a:solidFill>
                          <a:effectLst/>
                          <a:latin typeface="Segoe UI" panose="020B0502040204020203" pitchFamily="34" charset="0"/>
                          <a:cs typeface="Segoe UI" panose="020B0502040204020203" pitchFamily="34" charset="0"/>
                        </a:rPr>
                        <a:t>Disaster Management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368880347"/>
                  </a:ext>
                </a:extLst>
              </a:tr>
              <a:tr h="23781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13</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IN"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Fish Landing Centres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Fisheries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02363964"/>
                  </a:ext>
                </a:extLst>
              </a:tr>
              <a:tr h="237817">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14</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IN"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Hatcheries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Fisheries </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Yes</a:t>
                      </a:r>
                      <a:endPar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9523484"/>
                  </a:ext>
                </a:extLst>
              </a:tr>
              <a:tr h="326376">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15</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IN"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Sports complexes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Sports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90219985"/>
                  </a:ext>
                </a:extLst>
              </a:tr>
              <a:tr h="466694">
                <a:tc>
                  <a:txBody>
                    <a:bodyPr/>
                    <a:lstStyle/>
                    <a:p>
                      <a:pPr algn="ctr" fontAlgn="b"/>
                      <a:r>
                        <a:rPr lang="en-IN" sz="3600" b="0" i="0" u="none" strike="noStrike" dirty="0">
                          <a:solidFill>
                            <a:schemeClr val="tx1"/>
                          </a:solidFill>
                          <a:effectLst/>
                          <a:latin typeface="Segoe UI" panose="020B0502040204020203" pitchFamily="34" charset="0"/>
                          <a:cs typeface="Segoe UI" panose="020B0502040204020203" pitchFamily="34" charset="0"/>
                        </a:rPr>
                        <a:t>16</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
                          <a:srgbClr val="000000"/>
                        </a:buClr>
                        <a:buSzTx/>
                        <a:buFont typeface="Arial"/>
                        <a:buNone/>
                        <a:tabLst/>
                        <a:defRPr/>
                      </a:pPr>
                      <a:r>
                        <a:rPr lang="en-IN" sz="3600" b="1" dirty="0">
                          <a:solidFill>
                            <a:schemeClr val="tx1"/>
                          </a:solidFill>
                          <a:effectLst/>
                          <a:latin typeface="Segoe UI" panose="020B0502040204020203" pitchFamily="34" charset="0"/>
                          <a:ea typeface="Calibri" panose="020F0502020204030204" pitchFamily="34" charset="0"/>
                          <a:cs typeface="Segoe UI" panose="020B0502040204020203" pitchFamily="34" charset="0"/>
                        </a:rPr>
                        <a:t>Inland Waterways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l" fontAlgn="b"/>
                      <a:r>
                        <a:rPr lang="en-IN" sz="3600" b="0" i="0" u="none" strike="noStrike" dirty="0">
                          <a:solidFill>
                            <a:schemeClr val="tx1"/>
                          </a:solidFill>
                          <a:effectLst/>
                          <a:latin typeface="Segoe UI" panose="020B0502040204020203" pitchFamily="34" charset="0"/>
                          <a:cs typeface="Segoe UI" panose="020B0502040204020203" pitchFamily="34" charset="0"/>
                        </a:rPr>
                        <a:t>Water Resources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t"/>
                      <a:r>
                        <a:rPr lang="en-GB" sz="3600" b="0" i="0" u="none" strike="noStrike" dirty="0">
                          <a:solidFill>
                            <a:srgbClr val="000000"/>
                          </a:solidFill>
                          <a:effectLst/>
                          <a:latin typeface="Segoe UI" panose="020B0502040204020203" pitchFamily="34" charset="0"/>
                          <a:cs typeface="Segoe UI" panose="020B0502040204020203" pitchFamily="34" charset="0"/>
                        </a:rPr>
                        <a:t>Yes</a:t>
                      </a:r>
                    </a:p>
                  </a:txBody>
                  <a:tcPr marL="9525" marR="9525" marT="9525"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19788523"/>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Index"/>
          <p:cNvSpPr txBox="1">
            <a:spLocks noGrp="1"/>
          </p:cNvSpPr>
          <p:nvPr>
            <p:ph type="title"/>
          </p:nvPr>
        </p:nvSpPr>
        <p:spPr>
          <a:prstGeom prst="rect">
            <a:avLst/>
          </a:prstGeom>
        </p:spPr>
        <p:txBody>
          <a:bodyPr/>
          <a:lstStyle/>
          <a:p>
            <a:r>
              <a:t>Index</a:t>
            </a:r>
          </a:p>
        </p:txBody>
      </p:sp>
      <p:graphicFrame>
        <p:nvGraphicFramePr>
          <p:cNvPr id="131" name="Table"/>
          <p:cNvGraphicFramePr/>
          <p:nvPr>
            <p:extLst>
              <p:ext uri="{D42A27DB-BD31-4B8C-83A1-F6EECF244321}">
                <p14:modId xmlns:p14="http://schemas.microsoft.com/office/powerpoint/2010/main" val="1998984373"/>
              </p:ext>
            </p:extLst>
          </p:nvPr>
        </p:nvGraphicFramePr>
        <p:xfrm>
          <a:off x="1066800" y="3124200"/>
          <a:ext cx="22224999" cy="9989147"/>
        </p:xfrm>
        <a:graphic>
          <a:graphicData uri="http://schemas.openxmlformats.org/drawingml/2006/table">
            <a:tbl>
              <a:tblPr firstRow="1" firstCol="1">
                <a:tableStyleId>{EEE7283C-3CF3-47DC-8721-378D4A62B228}</a:tableStyleId>
              </a:tblPr>
              <a:tblGrid>
                <a:gridCol w="1337048">
                  <a:extLst>
                    <a:ext uri="{9D8B030D-6E8A-4147-A177-3AD203B41FA5}">
                      <a16:colId xmlns:a16="http://schemas.microsoft.com/office/drawing/2014/main" val="20000"/>
                    </a:ext>
                  </a:extLst>
                </a:gridCol>
                <a:gridCol w="16699142">
                  <a:extLst>
                    <a:ext uri="{9D8B030D-6E8A-4147-A177-3AD203B41FA5}">
                      <a16:colId xmlns:a16="http://schemas.microsoft.com/office/drawing/2014/main" val="20001"/>
                    </a:ext>
                  </a:extLst>
                </a:gridCol>
                <a:gridCol w="4188809">
                  <a:extLst>
                    <a:ext uri="{9D8B030D-6E8A-4147-A177-3AD203B41FA5}">
                      <a16:colId xmlns:a16="http://schemas.microsoft.com/office/drawing/2014/main" val="20002"/>
                    </a:ext>
                  </a:extLst>
                </a:gridCol>
              </a:tblGrid>
              <a:tr h="1516043">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5000">
                          <a:solidFill>
                            <a:srgbClr val="FFFFFF"/>
                          </a:solidFill>
                        </a:rPr>
                        <a:t>Name of the team</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Number of action points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747769">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Investment Facilitation</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17</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221602">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Investment Promotion</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16</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954180">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Project Finance</a:t>
                      </a:r>
                    </a:p>
                  </a:txBody>
                  <a:tcPr marL="50800" marR="50800" marT="50800" marB="50800" anchor="ctr" horzOverflow="overflow"/>
                </a:tc>
                <a:tc>
                  <a:txBody>
                    <a:bodyPr/>
                    <a:lstStyle/>
                    <a:p>
                      <a:pPr algn="ctr" defTabSz="647700">
                        <a:defRPr sz="5000"/>
                      </a:pPr>
                      <a:r>
                        <a:rPr lang="en-US" dirty="0"/>
                        <a:t>8</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066925">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We mission and Start up</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950940">
                <a:tc>
                  <a:txBody>
                    <a:bodyPr/>
                    <a:lstStyle/>
                    <a:p>
                      <a:pPr algn="ctr" defTabSz="647700">
                        <a:defRPr>
                          <a:solidFill>
                            <a:srgbClr val="000000"/>
                          </a:solidFill>
                        </a:defRPr>
                      </a:pPr>
                      <a:r>
                        <a:rPr sz="500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Infrastructure Development</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11</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1067018">
                <a:tc>
                  <a:txBody>
                    <a:bodyPr/>
                    <a:lstStyle/>
                    <a:p>
                      <a:pPr algn="ctr" defTabSz="647700">
                        <a:defRPr>
                          <a:solidFill>
                            <a:srgbClr val="000000"/>
                          </a:solidFill>
                        </a:defRPr>
                      </a:pPr>
                      <a:r>
                        <a:rPr sz="5000">
                          <a:solidFill>
                            <a:srgbClr val="444444"/>
                          </a:solidFill>
                        </a:rPr>
                        <a:t>6</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Waste to Energy</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6"/>
                  </a:ext>
                </a:extLst>
              </a:tr>
              <a:tr h="1134035">
                <a:tc>
                  <a:txBody>
                    <a:bodyPr/>
                    <a:lstStyle/>
                    <a:p>
                      <a:pPr algn="ctr" defTabSz="647700">
                        <a:defRPr>
                          <a:solidFill>
                            <a:srgbClr val="000000"/>
                          </a:solidFill>
                        </a:defRPr>
                      </a:pPr>
                      <a:r>
                        <a:rPr sz="5000">
                          <a:solidFill>
                            <a:srgbClr val="444444"/>
                          </a:solidFill>
                        </a:rPr>
                        <a:t>7</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Sabarimala Airport</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7"/>
                  </a:ext>
                </a:extLst>
              </a:tr>
              <a:tr h="1105247">
                <a:tc>
                  <a:txBody>
                    <a:bodyPr/>
                    <a:lstStyle/>
                    <a:p>
                      <a:pPr algn="ctr" defTabSz="647700">
                        <a:defRPr>
                          <a:solidFill>
                            <a:srgbClr val="000000"/>
                          </a:solidFill>
                        </a:defRPr>
                      </a:pPr>
                      <a:r>
                        <a:rPr sz="5000">
                          <a:solidFill>
                            <a:srgbClr val="444444"/>
                          </a:solidFill>
                        </a:rPr>
                        <a:t>8</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a:solidFill>
                            <a:srgbClr val="444444"/>
                          </a:solidFill>
                        </a:rPr>
                        <a:t>HR and Admin</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5000" dirty="0">
                          <a:solidFill>
                            <a:srgbClr val="444444"/>
                          </a:solidFill>
                        </a:rPr>
                        <a:t>6</a:t>
                      </a:r>
                      <a:endParaRPr sz="5000" dirty="0">
                        <a:solidFill>
                          <a:srgbClr val="444444"/>
                        </a:solidFill>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pecial Assistance Scheme"/>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rPr dirty="0"/>
              <a:t> </a:t>
            </a:r>
            <a:r>
              <a:rPr lang="en-IN" dirty="0"/>
              <a:t>PM </a:t>
            </a:r>
            <a:r>
              <a:rPr lang="en-IN" dirty="0" err="1"/>
              <a:t>Gati</a:t>
            </a:r>
            <a:r>
              <a:rPr lang="en-IN" dirty="0"/>
              <a:t> Shakti - </a:t>
            </a:r>
            <a:r>
              <a:rPr b="0" dirty="0"/>
              <a:t>Special Assistance Scheme </a:t>
            </a:r>
          </a:p>
        </p:txBody>
      </p:sp>
      <p:graphicFrame>
        <p:nvGraphicFramePr>
          <p:cNvPr id="194" name="Table"/>
          <p:cNvGraphicFramePr/>
          <p:nvPr>
            <p:extLst>
              <p:ext uri="{D42A27DB-BD31-4B8C-83A1-F6EECF244321}">
                <p14:modId xmlns:p14="http://schemas.microsoft.com/office/powerpoint/2010/main" val="3412642977"/>
              </p:ext>
            </p:extLst>
          </p:nvPr>
        </p:nvGraphicFramePr>
        <p:xfrm>
          <a:off x="1066800" y="3124200"/>
          <a:ext cx="22224999" cy="9938899"/>
        </p:xfrm>
        <a:graphic>
          <a:graphicData uri="http://schemas.openxmlformats.org/drawingml/2006/table">
            <a:tbl>
              <a:tblPr firstRow="1" firstCol="1">
                <a:tableStyleId>{EEE7283C-3CF3-47DC-8721-378D4A62B228}</a:tableStyleId>
              </a:tblPr>
              <a:tblGrid>
                <a:gridCol w="1936379">
                  <a:extLst>
                    <a:ext uri="{9D8B030D-6E8A-4147-A177-3AD203B41FA5}">
                      <a16:colId xmlns:a16="http://schemas.microsoft.com/office/drawing/2014/main" val="20000"/>
                    </a:ext>
                  </a:extLst>
                </a:gridCol>
                <a:gridCol w="3146397">
                  <a:extLst>
                    <a:ext uri="{9D8B030D-6E8A-4147-A177-3AD203B41FA5}">
                      <a16:colId xmlns:a16="http://schemas.microsoft.com/office/drawing/2014/main" val="20001"/>
                    </a:ext>
                  </a:extLst>
                </a:gridCol>
                <a:gridCol w="10118901">
                  <a:extLst>
                    <a:ext uri="{9D8B030D-6E8A-4147-A177-3AD203B41FA5}">
                      <a16:colId xmlns:a16="http://schemas.microsoft.com/office/drawing/2014/main" val="20002"/>
                    </a:ext>
                  </a:extLst>
                </a:gridCol>
                <a:gridCol w="4032250">
                  <a:extLst>
                    <a:ext uri="{9D8B030D-6E8A-4147-A177-3AD203B41FA5}">
                      <a16:colId xmlns:a16="http://schemas.microsoft.com/office/drawing/2014/main" val="20003"/>
                    </a:ext>
                  </a:extLst>
                </a:gridCol>
                <a:gridCol w="2991072">
                  <a:extLst>
                    <a:ext uri="{9D8B030D-6E8A-4147-A177-3AD203B41FA5}">
                      <a16:colId xmlns:a16="http://schemas.microsoft.com/office/drawing/2014/main" val="20004"/>
                    </a:ext>
                  </a:extLst>
                </a:gridCol>
              </a:tblGrid>
              <a:tr h="2330667">
                <a:tc>
                  <a:txBody>
                    <a:bodyPr/>
                    <a:lstStyle/>
                    <a:p>
                      <a:pPr algn="ctr" defTabSz="647700">
                        <a:defRPr>
                          <a:solidFill>
                            <a:srgbClr val="000000"/>
                          </a:solidFill>
                        </a:defRPr>
                      </a:pPr>
                      <a:r>
                        <a:rPr sz="4500">
                          <a:solidFill>
                            <a:srgbClr val="FFFFFF"/>
                          </a:solidFill>
                        </a:rPr>
                        <a:t>S.No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500">
                          <a:solidFill>
                            <a:srgbClr val="FFFFFF"/>
                          </a:solidFill>
                        </a:rPr>
                        <a:t>Amount in Cr</a:t>
                      </a:r>
                    </a:p>
                  </a:txBody>
                  <a:tcPr marL="50800" marR="50800" marT="50800" marB="50800" anchor="ctr" horzOverflow="overflow"/>
                </a:tc>
                <a:tc>
                  <a:txBody>
                    <a:bodyPr/>
                    <a:lstStyle/>
                    <a:p>
                      <a:pPr algn="ctr" defTabSz="647700">
                        <a:defRPr>
                          <a:solidFill>
                            <a:srgbClr val="000000"/>
                          </a:solidFill>
                        </a:defRPr>
                      </a:pPr>
                      <a:r>
                        <a:rPr sz="4500">
                          <a:solidFill>
                            <a:srgbClr val="FFFFFF"/>
                          </a:solidFill>
                        </a:rPr>
                        <a:t>Action Plan </a:t>
                      </a:r>
                    </a:p>
                  </a:txBody>
                  <a:tcPr marL="50800" marR="50800" marT="50800" marB="50800" anchor="ctr" horzOverflow="overflow"/>
                </a:tc>
                <a:tc>
                  <a:txBody>
                    <a:bodyPr/>
                    <a:lstStyle/>
                    <a:p>
                      <a:pPr algn="ctr" defTabSz="647700">
                        <a:defRPr>
                          <a:solidFill>
                            <a:srgbClr val="000000"/>
                          </a:solidFill>
                        </a:defRPr>
                      </a:pPr>
                      <a:r>
                        <a:rPr sz="45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5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711215">
                <a:tc>
                  <a:txBody>
                    <a:bodyPr/>
                    <a:lstStyle/>
                    <a:p>
                      <a:pPr algn="ctr" defTabSz="647700">
                        <a:defRPr>
                          <a:solidFill>
                            <a:srgbClr val="000000"/>
                          </a:solidFill>
                        </a:defRPr>
                      </a:pPr>
                      <a:r>
                        <a:rPr sz="45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4500" dirty="0">
                          <a:solidFill>
                            <a:srgbClr val="444444"/>
                          </a:solidFill>
                        </a:rPr>
                        <a:t>1,540</a:t>
                      </a:r>
                    </a:p>
                  </a:txBody>
                  <a:tcPr marL="50800" marR="50800" marT="50800" marB="50800" anchor="ctr" horzOverflow="overflow"/>
                </a:tc>
                <a:tc>
                  <a:txBody>
                    <a:bodyPr/>
                    <a:lstStyle/>
                    <a:p>
                      <a:pPr algn="l" defTabSz="647700">
                        <a:defRPr>
                          <a:solidFill>
                            <a:srgbClr val="000000"/>
                          </a:solidFill>
                        </a:defRPr>
                      </a:pPr>
                      <a:r>
                        <a:rPr sz="4500" dirty="0">
                          <a:solidFill>
                            <a:srgbClr val="444444"/>
                          </a:solidFill>
                        </a:rPr>
                        <a:t>Plan submitted by Finance Dept for Rs 2,665.61 Cr</a:t>
                      </a:r>
                    </a:p>
                  </a:txBody>
                  <a:tcPr marL="50800" marR="50800" marT="50800" marB="50800" anchor="ctr" horzOverflow="overflow"/>
                </a:tc>
                <a:tc>
                  <a:txBody>
                    <a:bodyPr/>
                    <a:lstStyle/>
                    <a:p>
                      <a:pPr algn="ctr" defTabSz="647700">
                        <a:defRPr>
                          <a:solidFill>
                            <a:srgbClr val="000000"/>
                          </a:solidFill>
                        </a:defRPr>
                      </a:pPr>
                      <a:r>
                        <a:rPr sz="4500">
                          <a:solidFill>
                            <a:srgbClr val="444444"/>
                          </a:solidFill>
                        </a:rPr>
                        <a:t>Aug 2022</a:t>
                      </a:r>
                    </a:p>
                  </a:txBody>
                  <a:tcPr marL="50800" marR="50800" marT="50800" marB="50800" anchor="ctr" horzOverflow="overflow"/>
                </a:tc>
                <a:tc>
                  <a:txBody>
                    <a:bodyPr/>
                    <a:lstStyle/>
                    <a:p>
                      <a:pPr algn="ctr" defTabSz="647700">
                        <a:defRPr sz="4500"/>
                      </a:pPr>
                      <a:r>
                        <a:rPr lang="en-US" dirty="0"/>
                        <a:t>Submitted</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141224">
                <a:tc>
                  <a:txBody>
                    <a:bodyPr/>
                    <a:lstStyle/>
                    <a:p>
                      <a:pPr algn="ctr" defTabSz="647700">
                        <a:defRPr>
                          <a:solidFill>
                            <a:srgbClr val="000000"/>
                          </a:solidFill>
                        </a:defRPr>
                      </a:pPr>
                      <a:r>
                        <a:rPr sz="4500">
                          <a:solidFill>
                            <a:srgbClr val="444444"/>
                          </a:solidFill>
                        </a:rPr>
                        <a:t>2</a:t>
                      </a:r>
                    </a:p>
                  </a:txBody>
                  <a:tcPr marL="50800" marR="50800" marT="50800" marB="50800" anchor="ctr" horzOverflow="overflow"/>
                </a:tc>
                <a:tc rowSpan="2">
                  <a:txBody>
                    <a:bodyPr/>
                    <a:lstStyle/>
                    <a:p>
                      <a:pPr algn="ctr" defTabSz="647700">
                        <a:defRPr>
                          <a:solidFill>
                            <a:srgbClr val="000000"/>
                          </a:solidFill>
                        </a:defRPr>
                      </a:pPr>
                      <a:r>
                        <a:rPr sz="4500">
                          <a:solidFill>
                            <a:srgbClr val="444444"/>
                          </a:solidFill>
                        </a:rPr>
                        <a:t>96.25</a:t>
                      </a:r>
                    </a:p>
                  </a:txBody>
                  <a:tcPr marL="50800" marR="50800" marT="50800" marB="50800" anchor="ctr" horzOverflow="overflow"/>
                </a:tc>
                <a:tc>
                  <a:txBody>
                    <a:bodyPr/>
                    <a:lstStyle/>
                    <a:p>
                      <a:pPr algn="l" defTabSz="647700">
                        <a:defRPr>
                          <a:solidFill>
                            <a:srgbClr val="000000"/>
                          </a:solidFill>
                        </a:defRPr>
                      </a:pPr>
                      <a:r>
                        <a:rPr sz="4500" dirty="0">
                          <a:solidFill>
                            <a:srgbClr val="444444"/>
                          </a:solidFill>
                        </a:rPr>
                        <a:t>First set of 2 projects briefed with DPR (Petrochemical</a:t>
                      </a:r>
                      <a:r>
                        <a:rPr lang="en-US" sz="4500" dirty="0">
                          <a:solidFill>
                            <a:srgbClr val="444444"/>
                          </a:solidFill>
                        </a:rPr>
                        <a:t> </a:t>
                      </a:r>
                      <a:r>
                        <a:rPr sz="4500" dirty="0">
                          <a:solidFill>
                            <a:srgbClr val="444444"/>
                          </a:solidFill>
                        </a:rPr>
                        <a:t>+</a:t>
                      </a:r>
                      <a:r>
                        <a:rPr lang="en-US" sz="4500" dirty="0">
                          <a:solidFill>
                            <a:srgbClr val="444444"/>
                          </a:solidFill>
                        </a:rPr>
                        <a:t> </a:t>
                      </a:r>
                      <a:r>
                        <a:rPr sz="4500" dirty="0">
                          <a:solidFill>
                            <a:srgbClr val="444444"/>
                          </a:solidFill>
                        </a:rPr>
                        <a:t>Life Sciences park ) to be shared with DPIIT</a:t>
                      </a:r>
                    </a:p>
                  </a:txBody>
                  <a:tcPr marL="50800" marR="50800" marT="50800" marB="50800" anchor="ctr" horzOverflow="overflow"/>
                </a:tc>
                <a:tc>
                  <a:txBody>
                    <a:bodyPr/>
                    <a:lstStyle/>
                    <a:p>
                      <a:pPr algn="ctr" defTabSz="647700">
                        <a:defRPr>
                          <a:solidFill>
                            <a:srgbClr val="000000"/>
                          </a:solidFill>
                        </a:defRPr>
                      </a:pPr>
                      <a:r>
                        <a:rPr lang="en-IN" sz="4500" dirty="0">
                          <a:solidFill>
                            <a:srgbClr val="444444"/>
                          </a:solidFill>
                        </a:rPr>
                        <a:t>Oct</a:t>
                      </a:r>
                      <a:r>
                        <a:rPr sz="4500" dirty="0">
                          <a:solidFill>
                            <a:srgbClr val="444444"/>
                          </a:solidFill>
                        </a:rPr>
                        <a:t> 2022</a:t>
                      </a:r>
                    </a:p>
                  </a:txBody>
                  <a:tcPr marL="50800" marR="50800" marT="50800" marB="50800" anchor="ctr" horzOverflow="overflow"/>
                </a:tc>
                <a:tc>
                  <a:txBody>
                    <a:bodyPr/>
                    <a:lstStyle/>
                    <a:p>
                      <a:pPr algn="ctr" defTabSz="647700">
                        <a:defRPr sz="4500"/>
                      </a:pPr>
                      <a:r>
                        <a:rPr lang="en-US" dirty="0"/>
                        <a:t>Completed</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673695">
                <a:tc>
                  <a:txBody>
                    <a:bodyPr/>
                    <a:lstStyle/>
                    <a:p>
                      <a:pPr algn="ctr" defTabSz="647700">
                        <a:defRPr sz="4500"/>
                      </a:pPr>
                      <a:endParaRPr/>
                    </a:p>
                  </a:txBody>
                  <a:tcPr marL="50800" marR="50800" marT="50800" marB="50800" anchor="ctr" horzOverflow="overflow"/>
                </a:tc>
                <a:tc vMerge="1">
                  <a:txBody>
                    <a:bodyPr/>
                    <a:lstStyle/>
                    <a:p>
                      <a:endParaRPr lang="en-US"/>
                    </a:p>
                  </a:txBody>
                  <a:tcPr/>
                </a:tc>
                <a:tc>
                  <a:txBody>
                    <a:bodyPr/>
                    <a:lstStyle/>
                    <a:p>
                      <a:pPr algn="l" defTabSz="647700">
                        <a:defRPr>
                          <a:solidFill>
                            <a:srgbClr val="000000"/>
                          </a:solidFill>
                        </a:defRPr>
                      </a:pPr>
                      <a:r>
                        <a:rPr sz="4500">
                          <a:solidFill>
                            <a:srgbClr val="444444"/>
                          </a:solidFill>
                        </a:rPr>
                        <a:t>Next set of Project brief documents to be collated from dept</a:t>
                      </a:r>
                    </a:p>
                  </a:txBody>
                  <a:tcPr marL="50800" marR="50800" marT="50800" marB="50800" anchor="ctr" horzOverflow="overflow"/>
                </a:tc>
                <a:tc>
                  <a:txBody>
                    <a:bodyPr/>
                    <a:lstStyle/>
                    <a:p>
                      <a:pPr algn="ctr" defTabSz="647700">
                        <a:defRPr>
                          <a:solidFill>
                            <a:srgbClr val="000000"/>
                          </a:solidFill>
                        </a:defRPr>
                      </a:pPr>
                      <a:r>
                        <a:rPr lang="en-IN" sz="4500" dirty="0">
                          <a:solidFill>
                            <a:srgbClr val="444444"/>
                          </a:solidFill>
                        </a:rPr>
                        <a:t>Oct</a:t>
                      </a:r>
                      <a:r>
                        <a:rPr sz="4500" dirty="0">
                          <a:solidFill>
                            <a:srgbClr val="444444"/>
                          </a:solidFill>
                        </a:rPr>
                        <a:t> 2022</a:t>
                      </a:r>
                    </a:p>
                  </a:txBody>
                  <a:tcPr marL="50800" marR="50800" marT="50800" marB="50800" anchor="ctr" horzOverflow="overflow"/>
                </a:tc>
                <a:tc>
                  <a:txBody>
                    <a:bodyPr/>
                    <a:lstStyle/>
                    <a:p>
                      <a:pPr algn="ctr" defTabSz="647700">
                        <a:defRPr sz="4500"/>
                      </a:pPr>
                      <a:r>
                        <a:rPr lang="en-US" dirty="0"/>
                        <a:t>Completed</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064322">
                <a:tc>
                  <a:txBody>
                    <a:bodyPr/>
                    <a:lstStyle/>
                    <a:p>
                      <a:pPr algn="ctr" defTabSz="647700">
                        <a:defRPr>
                          <a:solidFill>
                            <a:srgbClr val="000000"/>
                          </a:solidFill>
                        </a:defRPr>
                      </a:pPr>
                      <a:r>
                        <a:rPr sz="4500">
                          <a:solidFill>
                            <a:srgbClr val="444444"/>
                          </a:solidFill>
                        </a:rPr>
                        <a:t>3</a:t>
                      </a:r>
                    </a:p>
                  </a:txBody>
                  <a:tcPr marL="50800" marR="50800" marT="50800" marB="50800" anchor="ctr" horzOverflow="overflow">
                    <a:lnB w="12700">
                      <a:solidFill>
                        <a:srgbClr val="3C3C1D"/>
                      </a:solidFill>
                      <a:miter lim="400000"/>
                    </a:lnB>
                  </a:tcPr>
                </a:tc>
                <a:tc>
                  <a:txBody>
                    <a:bodyPr/>
                    <a:lstStyle/>
                    <a:p>
                      <a:pPr algn="ctr" defTabSz="647700">
                        <a:defRPr sz="4500"/>
                      </a:pPr>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500">
                          <a:solidFill>
                            <a:srgbClr val="444444"/>
                          </a:solidFill>
                        </a:rPr>
                        <a:t>State Master Plan</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4500" dirty="0">
                          <a:solidFill>
                            <a:srgbClr val="444444"/>
                          </a:solidFill>
                        </a:rPr>
                        <a:t>Nov</a:t>
                      </a:r>
                      <a:r>
                        <a:rPr sz="4500" dirty="0">
                          <a:solidFill>
                            <a:srgbClr val="444444"/>
                          </a:solidFill>
                        </a:rPr>
                        <a:t> 2022</a:t>
                      </a:r>
                    </a:p>
                  </a:txBody>
                  <a:tcPr marL="50800" marR="50800" marT="50800" marB="50800" anchor="ctr" horzOverflow="overflow">
                    <a:lnB w="12700">
                      <a:solidFill>
                        <a:srgbClr val="3C3C1D"/>
                      </a:solidFill>
                      <a:miter lim="400000"/>
                    </a:lnB>
                  </a:tcPr>
                </a:tc>
                <a:tc>
                  <a:txBody>
                    <a:bodyPr/>
                    <a:lstStyle/>
                    <a:p>
                      <a:pPr algn="ctr" defTabSz="647700">
                        <a:defRPr sz="4500"/>
                      </a:pPr>
                      <a:r>
                        <a:rPr lang="en-US" dirty="0"/>
                        <a:t>Submitted</a:t>
                      </a: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pecial Assistance Scheme -Tentative List of Projects"/>
          <p:cNvSpPr txBox="1">
            <a:spLocks noGrp="1"/>
          </p:cNvSpPr>
          <p:nvPr>
            <p:ph type="title"/>
          </p:nvPr>
        </p:nvSpPr>
        <p:spPr>
          <a:xfrm>
            <a:off x="788505" y="-702917"/>
            <a:ext cx="22237700" cy="1968500"/>
          </a:xfrm>
          <a:prstGeom prst="rect">
            <a:avLst/>
          </a:prstGeom>
        </p:spPr>
        <p:txBody>
          <a:bodyPr/>
          <a:lstStyle/>
          <a:p>
            <a:pPr>
              <a:defRPr b="1">
                <a:latin typeface="Helvetica Neue"/>
                <a:ea typeface="Helvetica Neue"/>
                <a:cs typeface="Helvetica Neue"/>
                <a:sym typeface="Helvetica Neue"/>
              </a:defRPr>
            </a:pPr>
            <a:r>
              <a:rPr dirty="0"/>
              <a:t>Special Assistance Scheme -</a:t>
            </a:r>
            <a:r>
              <a:rPr b="0" dirty="0">
                <a:latin typeface="+mn-lt"/>
                <a:ea typeface="+mn-ea"/>
                <a:cs typeface="+mn-cs"/>
                <a:sym typeface="Helvetica Neue Light"/>
              </a:rPr>
              <a:t>Tentative List of Projects</a:t>
            </a:r>
            <a:r>
              <a:rPr dirty="0"/>
              <a:t> </a:t>
            </a:r>
          </a:p>
        </p:txBody>
      </p:sp>
      <p:graphicFrame>
        <p:nvGraphicFramePr>
          <p:cNvPr id="197" name="Table"/>
          <p:cNvGraphicFramePr/>
          <p:nvPr>
            <p:extLst>
              <p:ext uri="{D42A27DB-BD31-4B8C-83A1-F6EECF244321}">
                <p14:modId xmlns:p14="http://schemas.microsoft.com/office/powerpoint/2010/main" val="2519650316"/>
              </p:ext>
            </p:extLst>
          </p:nvPr>
        </p:nvGraphicFramePr>
        <p:xfrm>
          <a:off x="943780" y="1357974"/>
          <a:ext cx="22224999" cy="11298899"/>
        </p:xfrm>
        <a:graphic>
          <a:graphicData uri="http://schemas.openxmlformats.org/drawingml/2006/table">
            <a:tbl>
              <a:tblPr firstRow="1" firstCol="1">
                <a:tableStyleId>{EEE7283C-3CF3-47DC-8721-378D4A62B228}</a:tableStyleId>
              </a:tblPr>
              <a:tblGrid>
                <a:gridCol w="1364290">
                  <a:extLst>
                    <a:ext uri="{9D8B030D-6E8A-4147-A177-3AD203B41FA5}">
                      <a16:colId xmlns:a16="http://schemas.microsoft.com/office/drawing/2014/main" val="20000"/>
                    </a:ext>
                  </a:extLst>
                </a:gridCol>
                <a:gridCol w="3208052">
                  <a:extLst>
                    <a:ext uri="{9D8B030D-6E8A-4147-A177-3AD203B41FA5}">
                      <a16:colId xmlns:a16="http://schemas.microsoft.com/office/drawing/2014/main" val="20001"/>
                    </a:ext>
                  </a:extLst>
                </a:gridCol>
                <a:gridCol w="3093040">
                  <a:extLst>
                    <a:ext uri="{9D8B030D-6E8A-4147-A177-3AD203B41FA5}">
                      <a16:colId xmlns:a16="http://schemas.microsoft.com/office/drawing/2014/main" val="20002"/>
                    </a:ext>
                  </a:extLst>
                </a:gridCol>
                <a:gridCol w="7211683">
                  <a:extLst>
                    <a:ext uri="{9D8B030D-6E8A-4147-A177-3AD203B41FA5}">
                      <a16:colId xmlns:a16="http://schemas.microsoft.com/office/drawing/2014/main" val="20003"/>
                    </a:ext>
                  </a:extLst>
                </a:gridCol>
                <a:gridCol w="3226279">
                  <a:extLst>
                    <a:ext uri="{9D8B030D-6E8A-4147-A177-3AD203B41FA5}">
                      <a16:colId xmlns:a16="http://schemas.microsoft.com/office/drawing/2014/main" val="20004"/>
                    </a:ext>
                  </a:extLst>
                </a:gridCol>
                <a:gridCol w="4121655">
                  <a:extLst>
                    <a:ext uri="{9D8B030D-6E8A-4147-A177-3AD203B41FA5}">
                      <a16:colId xmlns:a16="http://schemas.microsoft.com/office/drawing/2014/main" val="20005"/>
                    </a:ext>
                  </a:extLst>
                </a:gridCol>
              </a:tblGrid>
              <a:tr h="2052488">
                <a:tc>
                  <a:txBody>
                    <a:bodyPr/>
                    <a:lstStyle/>
                    <a:p>
                      <a:pPr algn="ctr" defTabSz="647700">
                        <a:defRPr>
                          <a:solidFill>
                            <a:srgbClr val="000000"/>
                          </a:solidFill>
                        </a:defRPr>
                      </a:pPr>
                      <a:r>
                        <a:rPr sz="3200">
                          <a:solidFill>
                            <a:srgbClr val="FFFFFF"/>
                          </a:solidFill>
                        </a:rPr>
                        <a:t>SlNo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a:solidFill>
                            <a:srgbClr val="FFFFFF"/>
                          </a:solidFill>
                        </a:rPr>
                        <a:t>Department </a:t>
                      </a:r>
                    </a:p>
                  </a:txBody>
                  <a:tcPr marL="50800" marR="50800" marT="50800" marB="50800" anchor="ctr" horzOverflow="overflow"/>
                </a:tc>
                <a:tc>
                  <a:txBody>
                    <a:bodyPr/>
                    <a:lstStyle/>
                    <a:p>
                      <a:pPr algn="ctr" defTabSz="647700">
                        <a:defRPr>
                          <a:solidFill>
                            <a:srgbClr val="000000"/>
                          </a:solidFill>
                        </a:defRPr>
                      </a:pPr>
                      <a:r>
                        <a:rPr sz="3200" dirty="0">
                          <a:solidFill>
                            <a:srgbClr val="FFFFFF"/>
                          </a:solidFill>
                        </a:rPr>
                        <a:t>Projects </a:t>
                      </a:r>
                    </a:p>
                  </a:txBody>
                  <a:tcPr marL="50800" marR="50800" marT="50800" marB="50800" anchor="ctr" horzOverflow="overflow"/>
                </a:tc>
                <a:tc>
                  <a:txBody>
                    <a:bodyPr/>
                    <a:lstStyle/>
                    <a:p>
                      <a:pPr algn="ctr" defTabSz="647700">
                        <a:defRPr>
                          <a:solidFill>
                            <a:srgbClr val="000000"/>
                          </a:solidFill>
                        </a:defRPr>
                      </a:pPr>
                      <a:r>
                        <a:rPr sz="3200" dirty="0">
                          <a:solidFill>
                            <a:srgbClr val="FFFFFF"/>
                          </a:solidFill>
                        </a:rPr>
                        <a:t>Project Components </a:t>
                      </a:r>
                    </a:p>
                  </a:txBody>
                  <a:tcPr marL="50800" marR="50800" marT="50800" marB="50800" anchor="ctr" horzOverflow="overflow"/>
                </a:tc>
                <a:tc>
                  <a:txBody>
                    <a:bodyPr/>
                    <a:lstStyle/>
                    <a:p>
                      <a:pPr algn="ctr" defTabSz="647700">
                        <a:defRPr>
                          <a:solidFill>
                            <a:srgbClr val="000000"/>
                          </a:solidFill>
                        </a:defRPr>
                      </a:pPr>
                      <a:r>
                        <a:rPr sz="3200">
                          <a:solidFill>
                            <a:srgbClr val="FFFFFF"/>
                          </a:solidFill>
                        </a:rPr>
                        <a:t>DPR submission date </a:t>
                      </a:r>
                    </a:p>
                  </a:txBody>
                  <a:tcPr marL="50800" marR="50800" marT="50800" marB="50800" anchor="ctr" horzOverflow="overflow"/>
                </a:tc>
                <a:tc>
                  <a:txBody>
                    <a:bodyPr/>
                    <a:lstStyle/>
                    <a:p>
                      <a:pPr algn="ctr" defTabSz="647700">
                        <a:defRPr>
                          <a:solidFill>
                            <a:srgbClr val="000000"/>
                          </a:solidFill>
                        </a:defRPr>
                      </a:pPr>
                      <a:r>
                        <a:rPr sz="32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614843">
                <a:tc>
                  <a:txBody>
                    <a:bodyPr/>
                    <a:lstStyle/>
                    <a:p>
                      <a:pPr algn="ctr" defTabSz="647700">
                        <a:defRPr>
                          <a:solidFill>
                            <a:srgbClr val="000000"/>
                          </a:solidFill>
                        </a:defRPr>
                      </a:pPr>
                      <a:r>
                        <a:rPr sz="32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3200">
                          <a:solidFill>
                            <a:srgbClr val="444444"/>
                          </a:solidFill>
                        </a:rPr>
                        <a:t>Industries </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Life Sciences Park </a:t>
                      </a:r>
                    </a:p>
                  </a:txBody>
                  <a:tcPr marL="50800" marR="50800" marT="50800" marB="50800" anchor="ctr" horzOverflow="overflow"/>
                </a:tc>
                <a:tc>
                  <a:txBody>
                    <a:bodyPr/>
                    <a:lstStyle/>
                    <a:p>
                      <a:pPr marL="822960" indent="-822960" algn="l" defTabSz="647700">
                        <a:buSzPct val="100000"/>
                        <a:buAutoNum type="arabicPeriod"/>
                        <a:defRPr sz="4500"/>
                      </a:pPr>
                      <a:r>
                        <a:rPr sz="3200" dirty="0"/>
                        <a:t>Road Infrastructure</a:t>
                      </a:r>
                    </a:p>
                    <a:p>
                      <a:pPr marL="822960" indent="-822960" algn="l" defTabSz="647700">
                        <a:buSzPct val="100000"/>
                        <a:buAutoNum type="arabicPeriod"/>
                        <a:defRPr sz="4500"/>
                      </a:pPr>
                      <a:r>
                        <a:rPr sz="3200" dirty="0"/>
                        <a:t>ETP</a:t>
                      </a:r>
                    </a:p>
                    <a:p>
                      <a:pPr marL="822960" indent="-822960" algn="l" defTabSz="647700">
                        <a:buSzPct val="100000"/>
                        <a:buAutoNum type="arabicPeriod"/>
                        <a:defRPr sz="4500"/>
                      </a:pPr>
                      <a:r>
                        <a:rPr sz="3200" dirty="0"/>
                        <a:t>Animal House </a:t>
                      </a:r>
                    </a:p>
                    <a:p>
                      <a:pPr marL="822960" indent="-822960" algn="l" defTabSz="647700">
                        <a:buSzPct val="100000"/>
                        <a:buAutoNum type="arabicPeriod"/>
                        <a:defRPr sz="4500"/>
                      </a:pPr>
                      <a:r>
                        <a:rPr sz="3200" dirty="0"/>
                        <a:t>Purchase of Equipment </a:t>
                      </a:r>
                    </a:p>
                  </a:txBody>
                  <a:tcPr marL="50800" marR="50800" marT="50800" marB="50800" anchor="ctr" horzOverflow="overflow"/>
                </a:tc>
                <a:tc>
                  <a:txBody>
                    <a:bodyPr/>
                    <a:lstStyle/>
                    <a:p>
                      <a:pPr algn="ctr" defTabSz="647700">
                        <a:defRPr>
                          <a:solidFill>
                            <a:srgbClr val="000000"/>
                          </a:solidFill>
                        </a:defRPr>
                      </a:pPr>
                      <a:r>
                        <a:rPr lang="en-IN" sz="3200" dirty="0">
                          <a:solidFill>
                            <a:srgbClr val="444444"/>
                          </a:solidFill>
                        </a:rPr>
                        <a:t>Nov</a:t>
                      </a:r>
                      <a:r>
                        <a:rPr sz="3200" dirty="0">
                          <a:solidFill>
                            <a:srgbClr val="444444"/>
                          </a:solidFill>
                        </a:rPr>
                        <a:t> 2022</a:t>
                      </a:r>
                    </a:p>
                  </a:txBody>
                  <a:tcPr marL="50800" marR="50800" marT="50800" marB="50800" anchor="ctr" horzOverflow="overflow"/>
                </a:tc>
                <a:tc>
                  <a:txBody>
                    <a:bodyPr/>
                    <a:lstStyle/>
                    <a:p>
                      <a:pPr algn="ctr" defTabSz="647700">
                        <a:defRPr sz="4500"/>
                      </a:pPr>
                      <a:r>
                        <a:rPr lang="en-US" sz="3200" dirty="0"/>
                        <a:t>Rs. 15 Cr. Received from </a:t>
                      </a:r>
                      <a:r>
                        <a:rPr lang="en-US" sz="3200" dirty="0" err="1"/>
                        <a:t>GoI</a:t>
                      </a:r>
                      <a:r>
                        <a:rPr lang="en-US" sz="3200" dirty="0"/>
                        <a:t> on 15.12.2022</a:t>
                      </a: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851065">
                <a:tc>
                  <a:txBody>
                    <a:bodyPr/>
                    <a:lstStyle/>
                    <a:p>
                      <a:pPr algn="ctr" defTabSz="647700">
                        <a:defRPr>
                          <a:solidFill>
                            <a:srgbClr val="000000"/>
                          </a:solidFill>
                        </a:defRPr>
                      </a:pPr>
                      <a:r>
                        <a:rPr sz="32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3200">
                          <a:solidFill>
                            <a:srgbClr val="444444"/>
                          </a:solidFill>
                        </a:rPr>
                        <a:t>Industries </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Petrochemical Park</a:t>
                      </a:r>
                    </a:p>
                  </a:txBody>
                  <a:tcPr marL="50800" marR="50800" marT="50800" marB="50800" anchor="ctr" horzOverflow="overflow"/>
                </a:tc>
                <a:tc>
                  <a:txBody>
                    <a:bodyPr/>
                    <a:lstStyle/>
                    <a:p>
                      <a:pPr marL="914400" indent="-914400" algn="l" defTabSz="647700">
                        <a:buAutoNum type="arabicPeriod"/>
                        <a:defRPr sz="5000"/>
                      </a:pPr>
                      <a:r>
                        <a:rPr lang="en-IN" sz="3600" dirty="0"/>
                        <a:t>Roads 4 lane</a:t>
                      </a:r>
                    </a:p>
                    <a:p>
                      <a:pPr marL="914400" indent="-914400" algn="l" defTabSz="647700">
                        <a:buAutoNum type="arabicPeriod"/>
                        <a:defRPr sz="5000"/>
                      </a:pPr>
                      <a:r>
                        <a:rPr lang="en-IN" sz="3600" dirty="0"/>
                        <a:t>Potable water distribution system</a:t>
                      </a:r>
                    </a:p>
                    <a:p>
                      <a:pPr marL="914400" indent="-914400" algn="l" defTabSz="647700">
                        <a:buAutoNum type="arabicPeriod"/>
                        <a:defRPr sz="5000"/>
                      </a:pPr>
                      <a:r>
                        <a:rPr lang="en-IN" sz="3600" dirty="0"/>
                        <a:t>Effluent Conveyance System</a:t>
                      </a:r>
                      <a:endParaRPr sz="3600" dirty="0"/>
                    </a:p>
                  </a:txBody>
                  <a:tcPr marL="50800" marR="50800" marT="50800" marB="50800" anchor="ctr" horzOverflow="overflow"/>
                </a:tc>
                <a:tc>
                  <a:txBody>
                    <a:bodyPr/>
                    <a:lstStyle/>
                    <a:p>
                      <a:pPr algn="ctr" defTabSz="647700">
                        <a:defRPr>
                          <a:solidFill>
                            <a:srgbClr val="000000"/>
                          </a:solidFill>
                        </a:defRPr>
                      </a:pPr>
                      <a:r>
                        <a:rPr lang="en-IN" sz="3200" dirty="0">
                          <a:solidFill>
                            <a:srgbClr val="444444"/>
                          </a:solidFill>
                        </a:rPr>
                        <a:t>Nov</a:t>
                      </a:r>
                      <a:r>
                        <a:rPr sz="3200" dirty="0">
                          <a:solidFill>
                            <a:srgbClr val="444444"/>
                          </a:solidFill>
                        </a:rPr>
                        <a:t> 2022</a:t>
                      </a: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4500"/>
                      </a:pPr>
                      <a:r>
                        <a:rPr lang="en-US" sz="3200" dirty="0"/>
                        <a:t>Rs. 55 Cr. Received from </a:t>
                      </a:r>
                      <a:r>
                        <a:rPr lang="en-US" sz="3200" dirty="0" err="1"/>
                        <a:t>GoI</a:t>
                      </a:r>
                      <a:r>
                        <a:rPr lang="en-US" sz="3200" dirty="0"/>
                        <a:t> on 15.12.2022</a:t>
                      </a:r>
                    </a:p>
                    <a:p>
                      <a:pPr algn="ctr" defTabSz="647700">
                        <a:defRPr sz="45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50957">
                <a:tc>
                  <a:txBody>
                    <a:bodyPr/>
                    <a:lstStyle/>
                    <a:p>
                      <a:pPr algn="ctr" defTabSz="647700">
                        <a:defRPr>
                          <a:solidFill>
                            <a:srgbClr val="000000"/>
                          </a:solidFill>
                        </a:defRPr>
                      </a:pPr>
                      <a:r>
                        <a:rPr sz="3200">
                          <a:solidFill>
                            <a:srgbClr val="444444"/>
                          </a:solidFill>
                        </a:rPr>
                        <a:t>3</a:t>
                      </a:r>
                    </a:p>
                  </a:txBody>
                  <a:tcPr marL="50800" marR="50800" marT="50800" marB="50800" anchor="ctr" horzOverflow="overflow"/>
                </a:tc>
                <a:tc>
                  <a:txBody>
                    <a:bodyPr/>
                    <a:lstStyle/>
                    <a:p>
                      <a:pPr algn="l" defTabSz="647700">
                        <a:defRPr>
                          <a:solidFill>
                            <a:srgbClr val="000000"/>
                          </a:solidFill>
                        </a:defRPr>
                      </a:pPr>
                      <a:r>
                        <a:rPr lang="en-IN" sz="3200" dirty="0">
                          <a:solidFill>
                            <a:srgbClr val="444444"/>
                          </a:solidFill>
                        </a:rPr>
                        <a:t>IT</a:t>
                      </a:r>
                      <a:r>
                        <a:rPr sz="3200" dirty="0">
                          <a:solidFill>
                            <a:srgbClr val="444444"/>
                          </a:solidFill>
                        </a:rPr>
                        <a:t> </a:t>
                      </a:r>
                    </a:p>
                  </a:txBody>
                  <a:tcPr marL="50800" marR="50800" marT="50800" marB="50800" anchor="ctr" horzOverflow="overflow"/>
                </a:tc>
                <a:tc>
                  <a:txBody>
                    <a:bodyPr/>
                    <a:lstStyle/>
                    <a:p>
                      <a:pPr algn="l" defTabSz="647700">
                        <a:defRPr>
                          <a:solidFill>
                            <a:srgbClr val="000000"/>
                          </a:solidFill>
                        </a:defRPr>
                      </a:pPr>
                      <a:r>
                        <a:rPr lang="en-IN" sz="3200" dirty="0">
                          <a:solidFill>
                            <a:srgbClr val="444444"/>
                          </a:solidFill>
                        </a:rPr>
                        <a:t>KSDI</a:t>
                      </a:r>
                      <a:endParaRPr sz="3200" dirty="0">
                        <a:solidFill>
                          <a:srgbClr val="444444"/>
                        </a:solidFill>
                      </a:endParaRPr>
                    </a:p>
                  </a:txBody>
                  <a:tcPr marL="50800" marR="50800" marT="50800" marB="50800" anchor="ctr" horzOverflow="overflow"/>
                </a:tc>
                <a:tc>
                  <a:txBody>
                    <a:bodyPr/>
                    <a:lstStyle/>
                    <a:p>
                      <a:pPr algn="l" defTabSz="647700">
                        <a:defRPr sz="4500"/>
                      </a:pPr>
                      <a:r>
                        <a:rPr lang="en-IN" sz="3200" dirty="0"/>
                        <a:t>1. K-GIS</a:t>
                      </a:r>
                      <a:endParaRPr sz="3200" dirty="0"/>
                    </a:p>
                  </a:txBody>
                  <a:tcPr marL="50800" marR="50800" marT="50800" marB="50800" anchor="ctr" horzOverflow="overflow"/>
                </a:tc>
                <a:tc>
                  <a:txBody>
                    <a:bodyPr/>
                    <a:lstStyle/>
                    <a:p>
                      <a:pPr algn="ctr" defTabSz="647700">
                        <a:defRPr sz="4500"/>
                      </a:pPr>
                      <a:r>
                        <a:rPr lang="en-IN" sz="3200" dirty="0"/>
                        <a:t>Nov 2022</a:t>
                      </a:r>
                      <a:endParaRPr sz="3200" dirty="0"/>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4500"/>
                      </a:pPr>
                      <a:r>
                        <a:rPr lang="en-US" sz="3200" dirty="0"/>
                        <a:t>Rs. 6 Cr. Received from </a:t>
                      </a:r>
                      <a:r>
                        <a:rPr lang="en-US" sz="3200" dirty="0" err="1"/>
                        <a:t>GoI</a:t>
                      </a:r>
                      <a:r>
                        <a:rPr lang="en-US" sz="3200" dirty="0"/>
                        <a:t> on 15.12.2022</a:t>
                      </a:r>
                    </a:p>
                    <a:p>
                      <a:pPr algn="ctr" defTabSz="647700">
                        <a:defRPr sz="45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283088">
                <a:tc>
                  <a:txBody>
                    <a:bodyPr/>
                    <a:lstStyle/>
                    <a:p>
                      <a:pPr algn="ctr" defTabSz="647700">
                        <a:defRPr>
                          <a:solidFill>
                            <a:srgbClr val="000000"/>
                          </a:solidFill>
                        </a:defRPr>
                      </a:pPr>
                      <a:r>
                        <a:rPr lang="en-IN" sz="3200" dirty="0">
                          <a:solidFill>
                            <a:srgbClr val="444444"/>
                          </a:solidFill>
                        </a:rPr>
                        <a:t>4</a:t>
                      </a:r>
                      <a:endParaRPr sz="32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3200" dirty="0">
                          <a:solidFill>
                            <a:srgbClr val="444444"/>
                          </a:solidFill>
                        </a:rPr>
                        <a:t>Industries</a:t>
                      </a:r>
                      <a:endParaRPr sz="32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IN" sz="3200" dirty="0">
                          <a:solidFill>
                            <a:srgbClr val="444444"/>
                          </a:solidFill>
                        </a:rPr>
                        <a:t>DIC</a:t>
                      </a:r>
                      <a:endParaRPr sz="32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sz="4500"/>
                      </a:pPr>
                      <a:r>
                        <a:rPr lang="en-IN" sz="3200" dirty="0"/>
                        <a:t>1. Various components (Road, compound wall, street light, etc.)</a:t>
                      </a:r>
                      <a:endParaRPr sz="3200" dirty="0"/>
                    </a:p>
                  </a:txBody>
                  <a:tcPr marL="50800" marR="50800" marT="50800" marB="50800" anchor="ctr" horzOverflow="overflow">
                    <a:lnB w="12700">
                      <a:solidFill>
                        <a:srgbClr val="3C3C1D"/>
                      </a:solidFill>
                      <a:miter lim="400000"/>
                    </a:lnB>
                  </a:tcPr>
                </a:tc>
                <a:tc>
                  <a:txBody>
                    <a:bodyPr/>
                    <a:lstStyle/>
                    <a:p>
                      <a:pPr algn="ctr" defTabSz="647700">
                        <a:defRPr sz="4500"/>
                      </a:pPr>
                      <a:r>
                        <a:rPr lang="en-IN" sz="3200" dirty="0"/>
                        <a:t>Nov 2022</a:t>
                      </a:r>
                      <a:endParaRPr sz="3200" dirty="0"/>
                    </a:p>
                  </a:txBody>
                  <a:tcPr marL="50800" marR="50800" marT="50800" marB="50800" anchor="ctr" horzOverflow="overflow">
                    <a:lnB w="12700">
                      <a:solidFill>
                        <a:srgbClr val="3C3C1D"/>
                      </a:solidFill>
                      <a:miter lim="400000"/>
                    </a:lnB>
                  </a:tcPr>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4500"/>
                      </a:pPr>
                      <a:r>
                        <a:rPr lang="en-US" sz="3200" dirty="0"/>
                        <a:t>Rs. 20 Cr. Received from </a:t>
                      </a:r>
                      <a:r>
                        <a:rPr lang="en-US" sz="3200" dirty="0" err="1"/>
                        <a:t>GoI</a:t>
                      </a:r>
                      <a:r>
                        <a:rPr lang="en-US" sz="3200" dirty="0"/>
                        <a:t> on 15.12.2022</a:t>
                      </a:r>
                    </a:p>
                    <a:p>
                      <a:pPr algn="ctr" defTabSz="647700">
                        <a:defRPr sz="4500"/>
                      </a:pPr>
                      <a:endParaRPr sz="32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275723712"/>
                  </a:ext>
                </a:extLst>
              </a:tr>
            </a:tbl>
          </a:graphicData>
        </a:graphic>
      </p:graphicFrame>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12. External Committee for Legislative Reforms"/>
          <p:cNvSpPr txBox="1">
            <a:spLocks noGrp="1"/>
          </p:cNvSpPr>
          <p:nvPr>
            <p:ph type="title"/>
          </p:nvPr>
        </p:nvSpPr>
        <p:spPr>
          <a:xfrm>
            <a:off x="888220" y="273769"/>
            <a:ext cx="22237701" cy="1209975"/>
          </a:xfrm>
          <a:prstGeom prst="rect">
            <a:avLst/>
          </a:prstGeom>
        </p:spPr>
        <p:txBody>
          <a:bodyPr/>
          <a:lstStyle/>
          <a:p>
            <a:pPr>
              <a:defRPr b="1">
                <a:latin typeface="Helvetica Neue"/>
                <a:ea typeface="Helvetica Neue"/>
                <a:cs typeface="Helvetica Neue"/>
                <a:sym typeface="Helvetica Neue"/>
              </a:defRPr>
            </a:pPr>
            <a:r>
              <a:rPr b="0" dirty="0">
                <a:latin typeface="+mn-lt"/>
                <a:ea typeface="+mn-ea"/>
                <a:cs typeface="+mn-cs"/>
                <a:sym typeface="Helvetica Neue Light"/>
              </a:rPr>
              <a:t>12</a:t>
            </a:r>
            <a:r>
              <a:rPr dirty="0"/>
              <a:t>. External Committee for Legislative Reforms </a:t>
            </a:r>
          </a:p>
        </p:txBody>
      </p:sp>
      <p:graphicFrame>
        <p:nvGraphicFramePr>
          <p:cNvPr id="200" name="Table"/>
          <p:cNvGraphicFramePr/>
          <p:nvPr>
            <p:extLst>
              <p:ext uri="{D42A27DB-BD31-4B8C-83A1-F6EECF244321}">
                <p14:modId xmlns:p14="http://schemas.microsoft.com/office/powerpoint/2010/main" val="4017973371"/>
              </p:ext>
            </p:extLst>
          </p:nvPr>
        </p:nvGraphicFramePr>
        <p:xfrm>
          <a:off x="888220" y="1786626"/>
          <a:ext cx="22224999" cy="11413509"/>
        </p:xfrm>
        <a:graphic>
          <a:graphicData uri="http://schemas.openxmlformats.org/drawingml/2006/table">
            <a:tbl>
              <a:tblPr firstRow="1" firstCol="1">
                <a:tableStyleId>{EEE7283C-3CF3-47DC-8721-378D4A62B228}</a:tableStyleId>
              </a:tblPr>
              <a:tblGrid>
                <a:gridCol w="1524570">
                  <a:extLst>
                    <a:ext uri="{9D8B030D-6E8A-4147-A177-3AD203B41FA5}">
                      <a16:colId xmlns:a16="http://schemas.microsoft.com/office/drawing/2014/main" val="20000"/>
                    </a:ext>
                  </a:extLst>
                </a:gridCol>
                <a:gridCol w="2822249">
                  <a:extLst>
                    <a:ext uri="{9D8B030D-6E8A-4147-A177-3AD203B41FA5}">
                      <a16:colId xmlns:a16="http://schemas.microsoft.com/office/drawing/2014/main" val="20001"/>
                    </a:ext>
                  </a:extLst>
                </a:gridCol>
                <a:gridCol w="14034616">
                  <a:extLst>
                    <a:ext uri="{9D8B030D-6E8A-4147-A177-3AD203B41FA5}">
                      <a16:colId xmlns:a16="http://schemas.microsoft.com/office/drawing/2014/main" val="20002"/>
                    </a:ext>
                  </a:extLst>
                </a:gridCol>
                <a:gridCol w="3843564">
                  <a:extLst>
                    <a:ext uri="{9D8B030D-6E8A-4147-A177-3AD203B41FA5}">
                      <a16:colId xmlns:a16="http://schemas.microsoft.com/office/drawing/2014/main" val="20003"/>
                    </a:ext>
                  </a:extLst>
                </a:gridCol>
              </a:tblGrid>
              <a:tr h="756211">
                <a:tc>
                  <a:txBody>
                    <a:bodyPr/>
                    <a:lstStyle/>
                    <a:p>
                      <a:pPr algn="ctr" defTabSz="647700">
                        <a:defRPr>
                          <a:solidFill>
                            <a:srgbClr val="000000"/>
                          </a:solidFill>
                        </a:defRPr>
                      </a:pPr>
                      <a:r>
                        <a:rPr sz="3900">
                          <a:solidFill>
                            <a:srgbClr val="FFFFFF"/>
                          </a:solidFill>
                        </a:rPr>
                        <a:t>Slno </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900">
                          <a:solidFill>
                            <a:srgbClr val="FFFFFF"/>
                          </a:solidFill>
                        </a:rPr>
                        <a:t>Month </a:t>
                      </a:r>
                    </a:p>
                  </a:txBody>
                  <a:tcPr marL="50800" marR="50800" marT="50800" marB="50800" anchor="ctr" horzOverflow="overflow"/>
                </a:tc>
                <a:tc>
                  <a:txBody>
                    <a:bodyPr/>
                    <a:lstStyle/>
                    <a:p>
                      <a:pPr algn="ctr" defTabSz="647700">
                        <a:defRPr>
                          <a:solidFill>
                            <a:srgbClr val="000000"/>
                          </a:solidFill>
                        </a:defRPr>
                      </a:pPr>
                      <a:r>
                        <a:rPr sz="3900" dirty="0">
                          <a:solidFill>
                            <a:srgbClr val="FFFFFF"/>
                          </a:solidFill>
                        </a:rPr>
                        <a:t>Action Plan </a:t>
                      </a:r>
                    </a:p>
                  </a:txBody>
                  <a:tcPr marL="50800" marR="50800" marT="50800" marB="50800" anchor="ctr" horzOverflow="overflow"/>
                </a:tc>
                <a:tc>
                  <a:txBody>
                    <a:bodyPr/>
                    <a:lstStyle/>
                    <a:p>
                      <a:pPr algn="ctr" defTabSz="647700">
                        <a:defRPr>
                          <a:solidFill>
                            <a:srgbClr val="000000"/>
                          </a:solidFill>
                        </a:defRPr>
                      </a:pPr>
                      <a:r>
                        <a:rPr sz="39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741385">
                <a:tc>
                  <a:txBody>
                    <a:bodyPr/>
                    <a:lstStyle/>
                    <a:p>
                      <a:pPr algn="ctr" defTabSz="647700">
                        <a:defRPr>
                          <a:solidFill>
                            <a:srgbClr val="000000"/>
                          </a:solidFill>
                        </a:defRPr>
                      </a:pPr>
                      <a:r>
                        <a:rPr sz="39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3900">
                          <a:solidFill>
                            <a:srgbClr val="444444"/>
                          </a:solidFill>
                        </a:rPr>
                        <a:t>Sep</a:t>
                      </a:r>
                    </a:p>
                  </a:txBody>
                  <a:tcPr marL="50800" marR="50800" marT="50800" marB="50800" anchor="ctr" horzOverflow="overflow"/>
                </a:tc>
                <a:tc>
                  <a:txBody>
                    <a:bodyPr/>
                    <a:lstStyle/>
                    <a:p>
                      <a:pPr marL="1018902" indent="-1018902" algn="just" defTabSz="647700">
                        <a:buSzPct val="100000"/>
                        <a:buAutoNum type="arabicPeriod"/>
                        <a:defRPr sz="3900"/>
                      </a:pPr>
                      <a:r>
                        <a:rPr dirty="0"/>
                        <a:t>Form a team of Research Scholar &amp; Retired AS, Law</a:t>
                      </a:r>
                    </a:p>
                    <a:p>
                      <a:pPr marL="1018902" indent="-1018902" algn="just" defTabSz="647700">
                        <a:buSzPct val="100000"/>
                        <a:buAutoNum type="arabicPeriod"/>
                        <a:defRPr sz="3900"/>
                      </a:pPr>
                      <a:r>
                        <a:rPr dirty="0"/>
                        <a:t>Joint meetings with Minister (Industries) with Ministers in charge of Power, Environment, Revenue , Civil Supplies &amp; Registration</a:t>
                      </a:r>
                    </a:p>
                    <a:p>
                      <a:pPr marL="1018902" indent="-1018902" algn="just" defTabSz="647700">
                        <a:buSzPct val="100000"/>
                        <a:buAutoNum type="arabicPeriod"/>
                        <a:defRPr sz="3900"/>
                      </a:pPr>
                      <a:r>
                        <a:rPr dirty="0"/>
                        <a:t>Send proposal for setting up 6 working Committees</a:t>
                      </a:r>
                    </a:p>
                  </a:txBody>
                  <a:tcPr marL="50800" marR="50800" marT="50800" marB="50800" anchor="ctr" horzOverflow="overflow"/>
                </a:tc>
                <a:tc>
                  <a:txBody>
                    <a:bodyPr/>
                    <a:lstStyle/>
                    <a:p>
                      <a:pPr algn="ctr" defTabSz="647700">
                        <a:defRPr sz="3900"/>
                      </a:pPr>
                      <a:r>
                        <a:rPr lang="en-IN" dirty="0"/>
                        <a:t>Requested date for </a:t>
                      </a:r>
                      <a:r>
                        <a:rPr lang="en-IN" dirty="0" err="1"/>
                        <a:t>LSGD,labour</a:t>
                      </a:r>
                      <a:r>
                        <a:rPr lang="en-IN" dirty="0"/>
                        <a:t> and Industries working group. </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734815">
                <a:tc>
                  <a:txBody>
                    <a:bodyPr/>
                    <a:lstStyle/>
                    <a:p>
                      <a:pPr algn="ctr" defTabSz="647700">
                        <a:defRPr>
                          <a:solidFill>
                            <a:srgbClr val="000000"/>
                          </a:solidFill>
                        </a:defRPr>
                      </a:pPr>
                      <a:r>
                        <a:rPr sz="3900">
                          <a:solidFill>
                            <a:srgbClr val="444444"/>
                          </a:solidFill>
                        </a:rPr>
                        <a:t>2</a:t>
                      </a:r>
                    </a:p>
                  </a:txBody>
                  <a:tcPr marL="50800" marR="50800" marT="50800" marB="50800" anchor="ctr" horzOverflow="overflow"/>
                </a:tc>
                <a:tc>
                  <a:txBody>
                    <a:bodyPr/>
                    <a:lstStyle/>
                    <a:p>
                      <a:pPr algn="ctr" defTabSz="647700">
                        <a:defRPr>
                          <a:solidFill>
                            <a:srgbClr val="000000"/>
                          </a:solidFill>
                        </a:defRPr>
                      </a:pPr>
                      <a:r>
                        <a:rPr sz="3900">
                          <a:solidFill>
                            <a:srgbClr val="444444"/>
                          </a:solidFill>
                        </a:rPr>
                        <a:t>Oct</a:t>
                      </a:r>
                    </a:p>
                  </a:txBody>
                  <a:tcPr marL="50800" marR="50800" marT="50800" marB="50800" anchor="ctr" horzOverflow="overflow"/>
                </a:tc>
                <a:tc>
                  <a:txBody>
                    <a:bodyPr/>
                    <a:lstStyle/>
                    <a:p>
                      <a:pPr marL="713232" indent="-713232" algn="just" defTabSz="647700">
                        <a:buSzPct val="100000"/>
                        <a:buAutoNum type="arabicPeriod"/>
                        <a:defRPr sz="3900"/>
                      </a:pPr>
                      <a:r>
                        <a:rPr dirty="0"/>
                        <a:t>Conduct  6 Working Committee Meeting</a:t>
                      </a:r>
                    </a:p>
                    <a:p>
                      <a:pPr marL="713232" indent="-713232" algn="just" defTabSz="647700">
                        <a:buSzPct val="100000"/>
                        <a:buAutoNum type="arabicPeriod"/>
                        <a:defRPr sz="3900"/>
                      </a:pPr>
                      <a:r>
                        <a:rPr dirty="0"/>
                        <a:t>Joint meetings with Minister (Industries) with Ministers in charge of Home, Excise, Forest, Water Resources &amp; Agriculture</a:t>
                      </a:r>
                    </a:p>
                    <a:p>
                      <a:pPr marL="713232" indent="-713232" algn="just" defTabSz="647700">
                        <a:buSzPct val="100000"/>
                        <a:buAutoNum type="arabicPeriod"/>
                        <a:defRPr sz="3900"/>
                      </a:pPr>
                      <a:r>
                        <a:rPr dirty="0"/>
                        <a:t>Send proposal for setting up 6 working Committees</a:t>
                      </a:r>
                    </a:p>
                    <a:p>
                      <a:pPr algn="just" defTabSz="647700">
                        <a:defRPr sz="3900"/>
                      </a:pPr>
                      <a:r>
                        <a:rPr dirty="0"/>
                        <a:t>  </a:t>
                      </a:r>
                    </a:p>
                  </a:txBody>
                  <a:tcPr marL="50800" marR="50800" marT="50800" marB="50800" anchor="ctr" horzOverflow="overflow"/>
                </a:tc>
                <a:tc>
                  <a:txBody>
                    <a:bodyPr/>
                    <a:lstStyle/>
                    <a:p>
                      <a:pPr algn="ctr" defTabSz="647700">
                        <a:defRPr sz="3900"/>
                      </a:pPr>
                      <a:r>
                        <a:rPr lang="en-US" dirty="0"/>
                        <a:t>Working Committee meeting for </a:t>
                      </a:r>
                      <a:r>
                        <a:rPr lang="en-US" dirty="0" err="1"/>
                        <a:t>Labour</a:t>
                      </a:r>
                      <a:r>
                        <a:rPr lang="en-US" dirty="0"/>
                        <a:t> Department scheduled for 2</a:t>
                      </a:r>
                      <a:r>
                        <a:rPr lang="en-US" baseline="30000" dirty="0"/>
                        <a:t>nd</a:t>
                      </a:r>
                      <a:r>
                        <a:rPr lang="en-US" dirty="0"/>
                        <a:t> week of Feb ‘23</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746800">
                <a:tc>
                  <a:txBody>
                    <a:bodyPr/>
                    <a:lstStyle/>
                    <a:p>
                      <a:pPr algn="ctr" defTabSz="647700">
                        <a:defRPr>
                          <a:solidFill>
                            <a:srgbClr val="000000"/>
                          </a:solidFill>
                        </a:defRPr>
                      </a:pPr>
                      <a:r>
                        <a:rPr sz="3900">
                          <a:solidFill>
                            <a:srgbClr val="444444"/>
                          </a:solidFill>
                        </a:rPr>
                        <a:t>3</a:t>
                      </a:r>
                    </a:p>
                  </a:txBody>
                  <a:tcPr marL="50800" marR="50800" marT="50800" marB="50800" anchor="ctr" horzOverflow="overflow"/>
                </a:tc>
                <a:tc>
                  <a:txBody>
                    <a:bodyPr/>
                    <a:lstStyle/>
                    <a:p>
                      <a:pPr algn="ctr" defTabSz="647700">
                        <a:defRPr>
                          <a:solidFill>
                            <a:srgbClr val="000000"/>
                          </a:solidFill>
                        </a:defRPr>
                      </a:pPr>
                      <a:r>
                        <a:rPr sz="3900">
                          <a:solidFill>
                            <a:srgbClr val="444444"/>
                          </a:solidFill>
                        </a:rPr>
                        <a:t>Nov</a:t>
                      </a:r>
                    </a:p>
                  </a:txBody>
                  <a:tcPr marL="50800" marR="50800" marT="50800" marB="50800" anchor="ctr" horzOverflow="overflow"/>
                </a:tc>
                <a:tc>
                  <a:txBody>
                    <a:bodyPr/>
                    <a:lstStyle/>
                    <a:p>
                      <a:pPr algn="just" defTabSz="647700">
                        <a:defRPr>
                          <a:solidFill>
                            <a:srgbClr val="000000"/>
                          </a:solidFill>
                        </a:defRPr>
                      </a:pPr>
                      <a:r>
                        <a:rPr sz="3900">
                          <a:solidFill>
                            <a:srgbClr val="444444"/>
                          </a:solidFill>
                        </a:rPr>
                        <a:t>1. Conduct 6 working committee meetings </a:t>
                      </a:r>
                    </a:p>
                  </a:txBody>
                  <a:tcPr marL="50800" marR="50800" marT="50800" marB="50800" anchor="ctr" horzOverflow="overflow"/>
                </a:tc>
                <a:tc>
                  <a:txBody>
                    <a:bodyPr/>
                    <a:lstStyle/>
                    <a:p>
                      <a:pPr algn="ctr" defTabSz="647700">
                        <a:defRPr sz="39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312633">
                <a:tc>
                  <a:txBody>
                    <a:bodyPr/>
                    <a:lstStyle/>
                    <a:p>
                      <a:pPr algn="ctr" defTabSz="647700">
                        <a:defRPr>
                          <a:solidFill>
                            <a:srgbClr val="000000"/>
                          </a:solidFill>
                        </a:defRPr>
                      </a:pPr>
                      <a:r>
                        <a:rPr sz="3900">
                          <a:solidFill>
                            <a:srgbClr val="444444"/>
                          </a:solidFill>
                        </a:rPr>
                        <a:t>4</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900">
                          <a:solidFill>
                            <a:srgbClr val="444444"/>
                          </a:solidFill>
                        </a:rPr>
                        <a:t>Dec</a:t>
                      </a:r>
                    </a:p>
                  </a:txBody>
                  <a:tcPr marL="50800" marR="50800" marT="50800" marB="50800" anchor="ctr" horzOverflow="overflow">
                    <a:lnB w="12700">
                      <a:solidFill>
                        <a:srgbClr val="3C3C1D"/>
                      </a:solidFill>
                      <a:miter lim="400000"/>
                    </a:lnB>
                  </a:tcPr>
                </a:tc>
                <a:tc>
                  <a:txBody>
                    <a:bodyPr/>
                    <a:lstStyle/>
                    <a:p>
                      <a:pPr algn="just" defTabSz="647700">
                        <a:defRPr sz="3900"/>
                      </a:pPr>
                      <a:endParaRPr/>
                    </a:p>
                  </a:txBody>
                  <a:tcPr marL="50800" marR="50800" marT="50800" marB="50800" anchor="ctr" horzOverflow="overflow">
                    <a:lnB w="12700">
                      <a:solidFill>
                        <a:srgbClr val="3C3C1D"/>
                      </a:solidFill>
                      <a:miter lim="400000"/>
                    </a:lnB>
                  </a:tcPr>
                </a:tc>
                <a:tc>
                  <a:txBody>
                    <a:bodyPr/>
                    <a:lstStyle/>
                    <a:p>
                      <a:pPr algn="ctr" defTabSz="647700">
                        <a:defRPr sz="39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13. K-CIS(Kerala Centralised Inspection System )-launched in July 2021"/>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b="0" dirty="0">
                <a:latin typeface="+mn-lt"/>
                <a:ea typeface="+mn-ea"/>
                <a:cs typeface="+mn-cs"/>
                <a:sym typeface="Helvetica Neue Light"/>
              </a:rPr>
              <a:t>13</a:t>
            </a:r>
            <a:r>
              <a:rPr dirty="0"/>
              <a:t>. K-CIS</a:t>
            </a:r>
            <a:r>
              <a:rPr lang="en-US" dirty="0"/>
              <a:t> </a:t>
            </a:r>
            <a:r>
              <a:rPr dirty="0"/>
              <a:t>(Kerala </a:t>
            </a:r>
            <a:r>
              <a:rPr dirty="0" err="1"/>
              <a:t>Centralised</a:t>
            </a:r>
            <a:r>
              <a:rPr dirty="0"/>
              <a:t> Inspection System )</a:t>
            </a:r>
            <a:r>
              <a:rPr lang="en-US" dirty="0"/>
              <a:t> </a:t>
            </a:r>
            <a:r>
              <a:rPr dirty="0"/>
              <a:t>-</a:t>
            </a:r>
            <a:r>
              <a:rPr lang="en-US" dirty="0"/>
              <a:t> </a:t>
            </a:r>
            <a:r>
              <a:rPr b="0" dirty="0">
                <a:latin typeface="+mn-lt"/>
                <a:ea typeface="+mn-ea"/>
                <a:cs typeface="+mn-cs"/>
                <a:sym typeface="Helvetica Neue Light"/>
              </a:rPr>
              <a:t>launched in July 2021</a:t>
            </a:r>
          </a:p>
        </p:txBody>
      </p:sp>
      <p:sp>
        <p:nvSpPr>
          <p:cNvPr id="203" name="Scheduling of statutory inspections, based on risk category, by randomized selection of enterprises and inspectors…"/>
          <p:cNvSpPr txBox="1">
            <a:spLocks noGrp="1"/>
          </p:cNvSpPr>
          <p:nvPr>
            <p:ph type="body" idx="1"/>
          </p:nvPr>
        </p:nvSpPr>
        <p:spPr>
          <a:prstGeom prst="rect">
            <a:avLst/>
          </a:prstGeom>
        </p:spPr>
        <p:txBody>
          <a:bodyPr/>
          <a:lstStyle/>
          <a:p>
            <a:pPr marL="914400" indent="-914400">
              <a:buSzPct val="100000"/>
              <a:buFontTx/>
              <a:buAutoNum type="arabicPeriod"/>
            </a:pPr>
            <a:r>
              <a:rPr dirty="0">
                <a:solidFill>
                  <a:schemeClr val="tx1"/>
                </a:solidFill>
              </a:rPr>
              <a:t>Scheduling of statutory inspections, based on risk category, by randomized selection of enterprises and inspectors</a:t>
            </a:r>
            <a:endParaRPr sz="1200" dirty="0">
              <a:solidFill>
                <a:schemeClr val="tx1"/>
              </a:solidFill>
            </a:endParaRPr>
          </a:p>
          <a:p>
            <a:pPr marL="914400" indent="-914400">
              <a:buSzPct val="100000"/>
              <a:buFontTx/>
              <a:buAutoNum type="arabicPeriod"/>
            </a:pPr>
            <a:r>
              <a:rPr dirty="0">
                <a:solidFill>
                  <a:schemeClr val="tx1"/>
                </a:solidFill>
              </a:rPr>
              <a:t>5 Departments onboarded-</a:t>
            </a:r>
            <a:r>
              <a:rPr b="1" dirty="0">
                <a:solidFill>
                  <a:schemeClr val="tx1"/>
                </a:solidFill>
                <a:latin typeface="Helvetica Neue"/>
                <a:ea typeface="Helvetica Neue"/>
                <a:cs typeface="Helvetica Neue"/>
                <a:sym typeface="Helvetica Neue"/>
              </a:rPr>
              <a:t>LSGD, KSPCB, Legal Metrology</a:t>
            </a:r>
            <a:r>
              <a:rPr sz="1200" b="1" dirty="0">
                <a:solidFill>
                  <a:schemeClr val="tx1"/>
                </a:solidFill>
                <a:latin typeface="Helvetica Neue"/>
                <a:ea typeface="Helvetica Neue"/>
                <a:cs typeface="Helvetica Neue"/>
                <a:sym typeface="Helvetica Neue"/>
              </a:rPr>
              <a:t>, </a:t>
            </a:r>
            <a:r>
              <a:rPr b="1" dirty="0">
                <a:solidFill>
                  <a:schemeClr val="tx1"/>
                </a:solidFill>
                <a:latin typeface="Helvetica Neue"/>
                <a:ea typeface="Helvetica Neue"/>
                <a:cs typeface="Helvetica Neue"/>
                <a:sym typeface="Helvetica Neue"/>
              </a:rPr>
              <a:t>Factories &amp; Boilers, </a:t>
            </a:r>
            <a:r>
              <a:rPr b="1" dirty="0" err="1">
                <a:solidFill>
                  <a:schemeClr val="tx1"/>
                </a:solidFill>
                <a:latin typeface="Helvetica Neue"/>
                <a:ea typeface="Helvetica Neue"/>
                <a:cs typeface="Helvetica Neue"/>
                <a:sym typeface="Helvetica Neue"/>
              </a:rPr>
              <a:t>Labour</a:t>
            </a:r>
            <a:r>
              <a:rPr b="1" dirty="0">
                <a:solidFill>
                  <a:schemeClr val="tx1"/>
                </a:solidFill>
                <a:latin typeface="Helvetica Neue"/>
                <a:ea typeface="Helvetica Neue"/>
                <a:cs typeface="Helvetica Neue"/>
                <a:sym typeface="Helvetica Neue"/>
              </a:rPr>
              <a:t> Department</a:t>
            </a:r>
          </a:p>
          <a:p>
            <a:pPr marL="914400" indent="-914400">
              <a:buSzPct val="100000"/>
              <a:buFontTx/>
              <a:buAutoNum type="arabicPeriod"/>
            </a:pPr>
            <a:endParaRPr sz="1200" dirty="0"/>
          </a:p>
        </p:txBody>
      </p:sp>
      <p:graphicFrame>
        <p:nvGraphicFramePr>
          <p:cNvPr id="204" name="Table"/>
          <p:cNvGraphicFramePr/>
          <p:nvPr>
            <p:extLst>
              <p:ext uri="{D42A27DB-BD31-4B8C-83A1-F6EECF244321}">
                <p14:modId xmlns:p14="http://schemas.microsoft.com/office/powerpoint/2010/main" val="3322102065"/>
              </p:ext>
            </p:extLst>
          </p:nvPr>
        </p:nvGraphicFramePr>
        <p:xfrm>
          <a:off x="827694" y="7334149"/>
          <a:ext cx="22715912" cy="5911951"/>
        </p:xfrm>
        <a:graphic>
          <a:graphicData uri="http://schemas.openxmlformats.org/drawingml/2006/table">
            <a:tbl>
              <a:tblPr firstRow="1" firstCol="1">
                <a:tableStyleId>{EEE7283C-3CF3-47DC-8721-378D4A62B228}</a:tableStyleId>
              </a:tblPr>
              <a:tblGrid>
                <a:gridCol w="1533176">
                  <a:extLst>
                    <a:ext uri="{9D8B030D-6E8A-4147-A177-3AD203B41FA5}">
                      <a16:colId xmlns:a16="http://schemas.microsoft.com/office/drawing/2014/main" val="20000"/>
                    </a:ext>
                  </a:extLst>
                </a:gridCol>
                <a:gridCol w="12553481">
                  <a:extLst>
                    <a:ext uri="{9D8B030D-6E8A-4147-A177-3AD203B41FA5}">
                      <a16:colId xmlns:a16="http://schemas.microsoft.com/office/drawing/2014/main" val="20001"/>
                    </a:ext>
                  </a:extLst>
                </a:gridCol>
                <a:gridCol w="8629255">
                  <a:extLst>
                    <a:ext uri="{9D8B030D-6E8A-4147-A177-3AD203B41FA5}">
                      <a16:colId xmlns:a16="http://schemas.microsoft.com/office/drawing/2014/main" val="20002"/>
                    </a:ext>
                  </a:extLst>
                </a:gridCol>
              </a:tblGrid>
              <a:tr h="1330193">
                <a:tc>
                  <a:txBody>
                    <a:bodyPr/>
                    <a:lstStyle/>
                    <a:p>
                      <a:pPr algn="ctr" defTabSz="647700">
                        <a:defRPr>
                          <a:solidFill>
                            <a:srgbClr val="000000"/>
                          </a:solidFill>
                        </a:defRPr>
                      </a:pPr>
                      <a:r>
                        <a:rPr sz="5000">
                          <a:solidFill>
                            <a:srgbClr val="FFFFFF"/>
                          </a:solidFill>
                        </a:rPr>
                        <a:t>Slno </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5000" dirty="0">
                          <a:solidFill>
                            <a:srgbClr val="FFFFFF"/>
                          </a:solidFill>
                        </a:rPr>
                        <a:t>Description </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Remark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315845">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Total enterprises listed in the system</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5,02,071</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335469">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Number of inspection scheduled</a:t>
                      </a: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16,430</a:t>
                      </a:r>
                      <a:endParaRPr sz="5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066844">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Inspections Conducted</a:t>
                      </a: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9,411</a:t>
                      </a:r>
                      <a:endParaRPr sz="5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858520">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a:solidFill>
                            <a:srgbClr val="444444"/>
                          </a:solidFill>
                        </a:rPr>
                        <a:t>Complaints received</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dirty="0">
                          <a:solidFill>
                            <a:srgbClr val="444444"/>
                          </a:solidFill>
                        </a:rPr>
                        <a:t>44</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K-CIS"/>
          <p:cNvSpPr txBox="1">
            <a:spLocks noGrp="1"/>
          </p:cNvSpPr>
          <p:nvPr>
            <p:ph type="title"/>
          </p:nvPr>
        </p:nvSpPr>
        <p:spPr>
          <a:xfrm>
            <a:off x="1073150" y="-792712"/>
            <a:ext cx="22237700" cy="1968501"/>
          </a:xfrm>
          <a:prstGeom prst="rect">
            <a:avLst/>
          </a:prstGeom>
        </p:spPr>
        <p:txBody>
          <a:bodyPr/>
          <a:lstStyle>
            <a:lvl1pPr>
              <a:defRPr b="1">
                <a:latin typeface="Helvetica Neue"/>
                <a:ea typeface="Helvetica Neue"/>
                <a:cs typeface="Helvetica Neue"/>
                <a:sym typeface="Helvetica Neue"/>
              </a:defRPr>
            </a:lvl1pPr>
          </a:lstStyle>
          <a:p>
            <a:r>
              <a:rPr dirty="0"/>
              <a:t>K-CIS</a:t>
            </a:r>
          </a:p>
        </p:txBody>
      </p:sp>
      <p:graphicFrame>
        <p:nvGraphicFramePr>
          <p:cNvPr id="207" name="Table"/>
          <p:cNvGraphicFramePr/>
          <p:nvPr>
            <p:extLst>
              <p:ext uri="{D42A27DB-BD31-4B8C-83A1-F6EECF244321}">
                <p14:modId xmlns:p14="http://schemas.microsoft.com/office/powerpoint/2010/main" val="2299757002"/>
              </p:ext>
            </p:extLst>
          </p:nvPr>
        </p:nvGraphicFramePr>
        <p:xfrm>
          <a:off x="1085851" y="1837101"/>
          <a:ext cx="22224999" cy="11943675"/>
        </p:xfrm>
        <a:graphic>
          <a:graphicData uri="http://schemas.openxmlformats.org/drawingml/2006/table">
            <a:tbl>
              <a:tblPr firstRow="1" firstCol="1">
                <a:tableStyleId>{EEE7283C-3CF3-47DC-8721-378D4A62B228}</a:tableStyleId>
              </a:tblPr>
              <a:tblGrid>
                <a:gridCol w="1524570">
                  <a:extLst>
                    <a:ext uri="{9D8B030D-6E8A-4147-A177-3AD203B41FA5}">
                      <a16:colId xmlns:a16="http://schemas.microsoft.com/office/drawing/2014/main" val="20000"/>
                    </a:ext>
                  </a:extLst>
                </a:gridCol>
                <a:gridCol w="11959029">
                  <a:extLst>
                    <a:ext uri="{9D8B030D-6E8A-4147-A177-3AD203B41FA5}">
                      <a16:colId xmlns:a16="http://schemas.microsoft.com/office/drawing/2014/main" val="20001"/>
                    </a:ext>
                  </a:extLst>
                </a:gridCol>
                <a:gridCol w="4349755">
                  <a:extLst>
                    <a:ext uri="{9D8B030D-6E8A-4147-A177-3AD203B41FA5}">
                      <a16:colId xmlns:a16="http://schemas.microsoft.com/office/drawing/2014/main" val="20002"/>
                    </a:ext>
                  </a:extLst>
                </a:gridCol>
                <a:gridCol w="4391645">
                  <a:extLst>
                    <a:ext uri="{9D8B030D-6E8A-4147-A177-3AD203B41FA5}">
                      <a16:colId xmlns:a16="http://schemas.microsoft.com/office/drawing/2014/main" val="20003"/>
                    </a:ext>
                  </a:extLst>
                </a:gridCol>
              </a:tblGrid>
              <a:tr h="866758">
                <a:tc>
                  <a:txBody>
                    <a:bodyPr/>
                    <a:lstStyle/>
                    <a:p>
                      <a:pPr algn="ctr" defTabSz="647700">
                        <a:defRPr>
                          <a:solidFill>
                            <a:srgbClr val="000000"/>
                          </a:solidFill>
                        </a:defRPr>
                      </a:pPr>
                      <a:r>
                        <a:rPr sz="4900" dirty="0" err="1">
                          <a:solidFill>
                            <a:srgbClr val="FFFFFF"/>
                          </a:solidFill>
                        </a:rPr>
                        <a:t>Slno</a:t>
                      </a:r>
                      <a:r>
                        <a:rPr sz="4900" dirty="0">
                          <a:solidFill>
                            <a:srgbClr val="FFFFFF"/>
                          </a:solidFill>
                        </a:rPr>
                        <a:t> </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49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9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9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946329">
                <a:tc>
                  <a:txBody>
                    <a:bodyPr/>
                    <a:lstStyle/>
                    <a:p>
                      <a:pPr algn="ctr" defTabSz="647700">
                        <a:defRPr>
                          <a:solidFill>
                            <a:srgbClr val="000000"/>
                          </a:solidFill>
                        </a:defRPr>
                      </a:pPr>
                      <a:r>
                        <a:rPr lang="en-IN" sz="4900" dirty="0">
                          <a:solidFill>
                            <a:srgbClr val="444444"/>
                          </a:solidFill>
                        </a:rPr>
                        <a:t>1</a:t>
                      </a:r>
                      <a:endParaRPr sz="49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IN" sz="4900" dirty="0">
                          <a:solidFill>
                            <a:srgbClr val="444444"/>
                          </a:solidFill>
                        </a:rPr>
                        <a:t>Developing strategy to improve efficiency of KCIS</a:t>
                      </a:r>
                      <a:endParaRPr sz="49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900" dirty="0">
                          <a:solidFill>
                            <a:srgbClr val="444444"/>
                          </a:solidFill>
                        </a:rPr>
                        <a:t>Jan 2023</a:t>
                      </a:r>
                      <a:endParaRPr sz="4900" dirty="0">
                        <a:solidFill>
                          <a:srgbClr val="444444"/>
                        </a:solidFill>
                      </a:endParaRPr>
                    </a:p>
                  </a:txBody>
                  <a:tcPr marL="50800" marR="50800" marT="50800" marB="50800" anchor="ctr" horzOverflow="overflow"/>
                </a:tc>
                <a:tc>
                  <a:txBody>
                    <a:bodyPr/>
                    <a:lstStyle/>
                    <a:p>
                      <a:pPr algn="ctr" defTabSz="647700">
                        <a:defRPr sz="4900"/>
                      </a:pP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872928980"/>
                  </a:ext>
                </a:extLst>
              </a:tr>
              <a:tr h="1946329">
                <a:tc>
                  <a:txBody>
                    <a:bodyPr/>
                    <a:lstStyle/>
                    <a:p>
                      <a:pPr algn="ctr" defTabSz="647700">
                        <a:defRPr>
                          <a:solidFill>
                            <a:srgbClr val="000000"/>
                          </a:solidFill>
                        </a:defRPr>
                      </a:pPr>
                      <a:r>
                        <a:rPr lang="en-IN" sz="4900" dirty="0">
                          <a:solidFill>
                            <a:srgbClr val="444444"/>
                          </a:solidFill>
                        </a:rPr>
                        <a:t>2 </a:t>
                      </a:r>
                      <a:endParaRPr sz="49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IN" sz="4900" dirty="0">
                          <a:solidFill>
                            <a:srgbClr val="444444"/>
                          </a:solidFill>
                        </a:rPr>
                        <a:t>Developing action plan to expand KCIS by adding more Department &amp; Enterprises</a:t>
                      </a:r>
                      <a:endParaRPr sz="49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900" dirty="0">
                          <a:solidFill>
                            <a:srgbClr val="444444"/>
                          </a:solidFill>
                        </a:rPr>
                        <a:t>Dec 2022</a:t>
                      </a:r>
                    </a:p>
                    <a:p>
                      <a:pPr algn="ctr" defTabSz="647700">
                        <a:defRPr>
                          <a:solidFill>
                            <a:srgbClr val="000000"/>
                          </a:solidFill>
                        </a:defRPr>
                      </a:pPr>
                      <a:endParaRPr sz="4900" dirty="0">
                        <a:solidFill>
                          <a:srgbClr val="444444"/>
                        </a:solidFill>
                      </a:endParaRPr>
                    </a:p>
                  </a:txBody>
                  <a:tcPr marL="50800" marR="50800" marT="50800" marB="50800" anchor="ctr" horzOverflow="overflow"/>
                </a:tc>
                <a:tc>
                  <a:txBody>
                    <a:bodyPr/>
                    <a:lstStyle/>
                    <a:p>
                      <a:pPr algn="ctr" defTabSz="647700">
                        <a:defRPr sz="4900"/>
                      </a:pP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711552243"/>
                  </a:ext>
                </a:extLst>
              </a:tr>
              <a:tr h="1946329">
                <a:tc>
                  <a:txBody>
                    <a:bodyPr/>
                    <a:lstStyle/>
                    <a:p>
                      <a:pPr algn="ctr" defTabSz="647700">
                        <a:defRPr>
                          <a:solidFill>
                            <a:srgbClr val="000000"/>
                          </a:solidFill>
                        </a:defRPr>
                      </a:pPr>
                      <a:r>
                        <a:rPr lang="en-IN" sz="4900" dirty="0">
                          <a:solidFill>
                            <a:srgbClr val="444444"/>
                          </a:solidFill>
                        </a:rPr>
                        <a:t>3</a:t>
                      </a:r>
                      <a:endParaRPr sz="49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900" dirty="0">
                          <a:solidFill>
                            <a:srgbClr val="444444"/>
                          </a:solidFill>
                        </a:rPr>
                        <a:t>Training to officials of KSPCB</a:t>
                      </a:r>
                    </a:p>
                  </a:txBody>
                  <a:tcPr marL="50800" marR="50800" marT="50800" marB="50800" anchor="ctr" horzOverflow="overflow"/>
                </a:tc>
                <a:tc>
                  <a:txBody>
                    <a:bodyPr/>
                    <a:lstStyle/>
                    <a:p>
                      <a:pPr algn="ctr" defTabSz="647700">
                        <a:defRPr>
                          <a:solidFill>
                            <a:srgbClr val="000000"/>
                          </a:solidFill>
                        </a:defRPr>
                      </a:pPr>
                      <a:r>
                        <a:rPr lang="en-US" sz="4900" dirty="0">
                          <a:solidFill>
                            <a:srgbClr val="444444"/>
                          </a:solidFill>
                        </a:rPr>
                        <a:t>15 Oct</a:t>
                      </a:r>
                      <a:r>
                        <a:rPr sz="4900" dirty="0">
                          <a:solidFill>
                            <a:srgbClr val="444444"/>
                          </a:solidFill>
                        </a:rPr>
                        <a:t> 2022</a:t>
                      </a:r>
                    </a:p>
                  </a:txBody>
                  <a:tcPr marL="50800" marR="50800" marT="50800" marB="50800" anchor="ctr" horzOverflow="overflow"/>
                </a:tc>
                <a:tc>
                  <a:txBody>
                    <a:bodyPr/>
                    <a:lstStyle/>
                    <a:p>
                      <a:pPr algn="ctr" defTabSz="647700">
                        <a:defRPr sz="4900"/>
                      </a:pP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384090">
                <a:tc>
                  <a:txBody>
                    <a:bodyPr/>
                    <a:lstStyle/>
                    <a:p>
                      <a:pPr algn="ctr" defTabSz="647700">
                        <a:defRPr>
                          <a:solidFill>
                            <a:srgbClr val="000000"/>
                          </a:solidFill>
                        </a:defRPr>
                      </a:pPr>
                      <a:r>
                        <a:rPr lang="en-IN" sz="4900" dirty="0">
                          <a:solidFill>
                            <a:srgbClr val="444444"/>
                          </a:solidFill>
                        </a:rPr>
                        <a:t>4</a:t>
                      </a:r>
                      <a:endParaRPr sz="49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900" dirty="0">
                          <a:solidFill>
                            <a:srgbClr val="444444"/>
                          </a:solidFill>
                        </a:rPr>
                        <a:t>Populating list of enterprises based on list by LSGD</a:t>
                      </a:r>
                    </a:p>
                  </a:txBody>
                  <a:tcPr marL="50800" marR="50800" marT="50800" marB="50800" anchor="ctr" horzOverflow="overflow"/>
                </a:tc>
                <a:tc>
                  <a:txBody>
                    <a:bodyPr/>
                    <a:lstStyle/>
                    <a:p>
                      <a:pPr algn="ctr" defTabSz="647700">
                        <a:defRPr>
                          <a:solidFill>
                            <a:srgbClr val="000000"/>
                          </a:solidFill>
                        </a:defRPr>
                      </a:pPr>
                      <a:r>
                        <a:rPr lang="en-IN" sz="4900" dirty="0">
                          <a:solidFill>
                            <a:srgbClr val="444444"/>
                          </a:solidFill>
                        </a:rPr>
                        <a:t>Nov</a:t>
                      </a:r>
                      <a:r>
                        <a:rPr sz="4900" dirty="0">
                          <a:solidFill>
                            <a:srgbClr val="444444"/>
                          </a:solidFill>
                        </a:rPr>
                        <a:t> 2022</a:t>
                      </a:r>
                    </a:p>
                  </a:txBody>
                  <a:tcPr marL="50800" marR="50800" marT="50800" marB="50800" anchor="ctr" horzOverflow="overflow"/>
                </a:tc>
                <a:tc>
                  <a:txBody>
                    <a:bodyPr/>
                    <a:lstStyle/>
                    <a:p>
                      <a:pPr algn="ctr" defTabSz="647700">
                        <a:defRPr sz="4900"/>
                      </a:pP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853840">
                <a:tc>
                  <a:txBody>
                    <a:bodyPr/>
                    <a:lstStyle/>
                    <a:p>
                      <a:pPr algn="ctr" defTabSz="647700">
                        <a:defRPr>
                          <a:solidFill>
                            <a:srgbClr val="000000"/>
                          </a:solidFill>
                        </a:defRPr>
                      </a:pPr>
                      <a:r>
                        <a:rPr lang="en-IN" sz="4900" dirty="0">
                          <a:solidFill>
                            <a:srgbClr val="444444"/>
                          </a:solidFill>
                        </a:rPr>
                        <a:t>5</a:t>
                      </a:r>
                      <a:endParaRPr sz="49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sz="4900" dirty="0">
                          <a:solidFill>
                            <a:srgbClr val="444444"/>
                          </a:solidFill>
                        </a:rPr>
                        <a:t>Modification in K-CIS to facilitate </a:t>
                      </a:r>
                      <a:r>
                        <a:rPr lang="en-IN" sz="4900" dirty="0">
                          <a:solidFill>
                            <a:srgbClr val="444444"/>
                          </a:solidFill>
                        </a:rPr>
                        <a:t>joint</a:t>
                      </a:r>
                      <a:r>
                        <a:rPr sz="4900" dirty="0">
                          <a:solidFill>
                            <a:srgbClr val="444444"/>
                          </a:solidFill>
                        </a:rPr>
                        <a:t> inspection</a:t>
                      </a:r>
                      <a:r>
                        <a:rPr lang="en-US" sz="4900" dirty="0">
                          <a:solidFill>
                            <a:srgbClr val="444444"/>
                          </a:solidFill>
                        </a:rPr>
                        <a:t> </a:t>
                      </a:r>
                      <a:r>
                        <a:rPr sz="4900" dirty="0">
                          <a:solidFill>
                            <a:srgbClr val="444444"/>
                          </a:solidFill>
                        </a:rPr>
                        <a:t>(factories and boilers and </a:t>
                      </a:r>
                      <a:r>
                        <a:rPr sz="4900" dirty="0" err="1">
                          <a:solidFill>
                            <a:srgbClr val="444444"/>
                          </a:solidFill>
                        </a:rPr>
                        <a:t>labour</a:t>
                      </a:r>
                      <a:r>
                        <a:rPr sz="4900" dirty="0">
                          <a:solidFill>
                            <a:srgbClr val="444444"/>
                          </a:solidFill>
                        </a:rPr>
                        <a:t>)</a:t>
                      </a:r>
                    </a:p>
                  </a:txBody>
                  <a:tcPr marL="50800" marR="50800" marT="50800" marB="50800" anchor="ctr" horzOverflow="overflow"/>
                </a:tc>
                <a:tc>
                  <a:txBody>
                    <a:bodyPr/>
                    <a:lstStyle/>
                    <a:p>
                      <a:pPr algn="ctr" defTabSz="647700">
                        <a:defRPr>
                          <a:solidFill>
                            <a:srgbClr val="000000"/>
                          </a:solidFill>
                        </a:defRPr>
                      </a:pPr>
                      <a:r>
                        <a:rPr lang="en-US" sz="4900" dirty="0">
                          <a:solidFill>
                            <a:srgbClr val="444444"/>
                          </a:solidFill>
                        </a:rPr>
                        <a:t>Oct</a:t>
                      </a:r>
                      <a:r>
                        <a:rPr sz="4900" dirty="0">
                          <a:solidFill>
                            <a:srgbClr val="444444"/>
                          </a:solidFill>
                        </a:rPr>
                        <a:t> 2022</a:t>
                      </a:r>
                    </a:p>
                  </a:txBody>
                  <a:tcPr marL="50800" marR="50800" marT="50800" marB="50800" anchor="ctr" horzOverflow="overflow"/>
                </a:tc>
                <a:tc>
                  <a:txBody>
                    <a:bodyPr/>
                    <a:lstStyle/>
                    <a:p>
                      <a:pPr algn="ctr" defTabSz="647700">
                        <a:defRPr sz="4900"/>
                      </a:pPr>
                      <a:r>
                        <a:rPr lang="en-IN" dirty="0"/>
                        <a:t>Implemented </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14. LEADS"/>
          <p:cNvSpPr txBox="1">
            <a:spLocks noGrp="1"/>
          </p:cNvSpPr>
          <p:nvPr>
            <p:ph type="title"/>
          </p:nvPr>
        </p:nvSpPr>
        <p:spPr>
          <a:xfrm>
            <a:off x="1073150" y="280712"/>
            <a:ext cx="22237700" cy="1968501"/>
          </a:xfrm>
          <a:prstGeom prst="rect">
            <a:avLst/>
          </a:prstGeom>
        </p:spPr>
        <p:txBody>
          <a:bodyPr/>
          <a:lstStyle/>
          <a:p>
            <a:pPr>
              <a:defRPr b="1">
                <a:latin typeface="Helvetica Neue"/>
                <a:ea typeface="Helvetica Neue"/>
                <a:cs typeface="Helvetica Neue"/>
                <a:sym typeface="Helvetica Neue"/>
              </a:defRPr>
            </a:pPr>
            <a:r>
              <a:rPr b="0" dirty="0">
                <a:latin typeface="+mn-lt"/>
                <a:ea typeface="+mn-ea"/>
                <a:cs typeface="+mn-cs"/>
                <a:sym typeface="Helvetica Neue Light"/>
              </a:rPr>
              <a:t>14</a:t>
            </a:r>
            <a:r>
              <a:rPr dirty="0"/>
              <a:t>. </a:t>
            </a:r>
            <a:r>
              <a:rPr lang="en-IN" dirty="0"/>
              <a:t>Logistics Ease Across Different States (</a:t>
            </a:r>
            <a:r>
              <a:rPr dirty="0"/>
              <a:t>LEADS</a:t>
            </a:r>
            <a:r>
              <a:rPr lang="en-IN" dirty="0"/>
              <a:t>)</a:t>
            </a:r>
            <a:r>
              <a:rPr dirty="0"/>
              <a:t> </a:t>
            </a:r>
          </a:p>
        </p:txBody>
      </p:sp>
      <p:graphicFrame>
        <p:nvGraphicFramePr>
          <p:cNvPr id="210" name="Table"/>
          <p:cNvGraphicFramePr/>
          <p:nvPr>
            <p:extLst>
              <p:ext uri="{D42A27DB-BD31-4B8C-83A1-F6EECF244321}">
                <p14:modId xmlns:p14="http://schemas.microsoft.com/office/powerpoint/2010/main" val="3615036657"/>
              </p:ext>
            </p:extLst>
          </p:nvPr>
        </p:nvGraphicFramePr>
        <p:xfrm>
          <a:off x="818835" y="5196348"/>
          <a:ext cx="23090023" cy="8451742"/>
        </p:xfrm>
        <a:graphic>
          <a:graphicData uri="http://schemas.openxmlformats.org/drawingml/2006/table">
            <a:tbl>
              <a:tblPr firstRow="1" firstCol="1">
                <a:tableStyleId>{EEE7283C-3CF3-47DC-8721-378D4A62B228}</a:tableStyleId>
              </a:tblPr>
              <a:tblGrid>
                <a:gridCol w="1197461">
                  <a:extLst>
                    <a:ext uri="{9D8B030D-6E8A-4147-A177-3AD203B41FA5}">
                      <a16:colId xmlns:a16="http://schemas.microsoft.com/office/drawing/2014/main" val="20000"/>
                    </a:ext>
                  </a:extLst>
                </a:gridCol>
                <a:gridCol w="6013927">
                  <a:extLst>
                    <a:ext uri="{9D8B030D-6E8A-4147-A177-3AD203B41FA5}">
                      <a16:colId xmlns:a16="http://schemas.microsoft.com/office/drawing/2014/main" val="20001"/>
                    </a:ext>
                  </a:extLst>
                </a:gridCol>
                <a:gridCol w="3908037">
                  <a:extLst>
                    <a:ext uri="{9D8B030D-6E8A-4147-A177-3AD203B41FA5}">
                      <a16:colId xmlns:a16="http://schemas.microsoft.com/office/drawing/2014/main" val="20002"/>
                    </a:ext>
                  </a:extLst>
                </a:gridCol>
                <a:gridCol w="3110922">
                  <a:extLst>
                    <a:ext uri="{9D8B030D-6E8A-4147-A177-3AD203B41FA5}">
                      <a16:colId xmlns:a16="http://schemas.microsoft.com/office/drawing/2014/main" val="20003"/>
                    </a:ext>
                  </a:extLst>
                </a:gridCol>
                <a:gridCol w="4308190">
                  <a:extLst>
                    <a:ext uri="{9D8B030D-6E8A-4147-A177-3AD203B41FA5}">
                      <a16:colId xmlns:a16="http://schemas.microsoft.com/office/drawing/2014/main" val="20004"/>
                    </a:ext>
                  </a:extLst>
                </a:gridCol>
                <a:gridCol w="2148264">
                  <a:extLst>
                    <a:ext uri="{9D8B030D-6E8A-4147-A177-3AD203B41FA5}">
                      <a16:colId xmlns:a16="http://schemas.microsoft.com/office/drawing/2014/main" val="20005"/>
                    </a:ext>
                  </a:extLst>
                </a:gridCol>
                <a:gridCol w="2403222">
                  <a:extLst>
                    <a:ext uri="{9D8B030D-6E8A-4147-A177-3AD203B41FA5}">
                      <a16:colId xmlns:a16="http://schemas.microsoft.com/office/drawing/2014/main" val="20006"/>
                    </a:ext>
                  </a:extLst>
                </a:gridCol>
              </a:tblGrid>
              <a:tr h="1208140">
                <a:tc>
                  <a:txBody>
                    <a:bodyPr/>
                    <a:lstStyle/>
                    <a:p>
                      <a:pPr algn="ctr" defTabSz="647700">
                        <a:defRPr>
                          <a:solidFill>
                            <a:srgbClr val="000000"/>
                          </a:solidFill>
                        </a:defRPr>
                      </a:pPr>
                      <a:r>
                        <a:rPr sz="4100">
                          <a:solidFill>
                            <a:srgbClr val="FFFFFF"/>
                          </a:solidFill>
                        </a:rPr>
                        <a:t>Slno </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4100" dirty="0">
                          <a:solidFill>
                            <a:srgbClr val="FFFFFF"/>
                          </a:solidFill>
                        </a:rPr>
                        <a:t>LEADS Indicator</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Action Point</a:t>
                      </a:r>
                    </a:p>
                  </a:txBody>
                  <a:tcPr marL="50800" marR="50800" marT="50800" marB="50800" anchor="ctr" horzOverflow="overflow"/>
                </a:tc>
                <a:tc>
                  <a:txBody>
                    <a:bodyPr/>
                    <a:lstStyle/>
                    <a:p>
                      <a:pPr algn="ctr" defTabSz="647700">
                        <a:defRPr>
                          <a:solidFill>
                            <a:srgbClr val="000000"/>
                          </a:solidFill>
                        </a:defRPr>
                      </a:pPr>
                      <a:r>
                        <a:rPr sz="4100">
                          <a:solidFill>
                            <a:srgbClr val="FFFFFF"/>
                          </a:solidFill>
                        </a:rPr>
                        <a:t>Departmentt</a:t>
                      </a:r>
                    </a:p>
                  </a:txBody>
                  <a:tcPr marL="50800" marR="50800" marT="50800" marB="50800" anchor="ctr" horzOverflow="overflow"/>
                </a:tc>
                <a:tc>
                  <a:txBody>
                    <a:bodyPr/>
                    <a:lstStyle/>
                    <a:p>
                      <a:pPr algn="ctr" defTabSz="647700">
                        <a:defRPr>
                          <a:solidFill>
                            <a:srgbClr val="000000"/>
                          </a:solidFill>
                        </a:defRPr>
                      </a:pPr>
                      <a:r>
                        <a:rPr sz="41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1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1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653530">
                <a:tc>
                  <a:txBody>
                    <a:bodyPr/>
                    <a:lstStyle/>
                    <a:p>
                      <a:pPr algn="ctr" defTabSz="647700">
                        <a:defRPr>
                          <a:solidFill>
                            <a:srgbClr val="000000"/>
                          </a:solidFill>
                        </a:defRPr>
                      </a:pPr>
                      <a:r>
                        <a:rPr sz="41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100">
                          <a:solidFill>
                            <a:srgbClr val="444444"/>
                          </a:solidFill>
                        </a:rPr>
                        <a:t>Availability and quality of infrastructure</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Upgradation of road infrastructure</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LSGD</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Logistic action plan to be prepared</a:t>
                      </a:r>
                    </a:p>
                  </a:txBody>
                  <a:tcPr marL="50800" marR="50800" marT="50800" marB="50800" anchor="ctr" horzOverflow="overflow"/>
                </a:tc>
                <a:tc>
                  <a:txBody>
                    <a:bodyPr/>
                    <a:lstStyle/>
                    <a:p>
                      <a:pPr algn="l" defTabSz="647700">
                        <a:defRPr sz="4100"/>
                      </a:pPr>
                      <a:r>
                        <a:rPr lang="en-IN" dirty="0"/>
                        <a:t>Oct 2022</a:t>
                      </a:r>
                      <a:endParaRPr dirty="0"/>
                    </a:p>
                  </a:txBody>
                  <a:tcPr marL="50800" marR="50800" marT="50800" marB="50800" anchor="ctr" horzOverflow="overflow"/>
                </a:tc>
                <a:tc>
                  <a:txBody>
                    <a:bodyPr/>
                    <a:lstStyle/>
                    <a:p>
                      <a:pPr algn="ctr" defTabSz="647700">
                        <a:defRPr sz="41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989112">
                <a:tc>
                  <a:txBody>
                    <a:bodyPr/>
                    <a:lstStyle/>
                    <a:p>
                      <a:pPr algn="ctr" defTabSz="647700">
                        <a:defRPr>
                          <a:solidFill>
                            <a:srgbClr val="000000"/>
                          </a:solidFill>
                        </a:defRPr>
                      </a:pPr>
                      <a:r>
                        <a:rPr sz="41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100">
                          <a:solidFill>
                            <a:srgbClr val="444444"/>
                          </a:solidFill>
                        </a:rPr>
                        <a:t>Availability and reliability of logistics service </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Enhance safety &amp; security at terminals </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Ports-Cochin Port</a:t>
                      </a:r>
                    </a:p>
                  </a:txBody>
                  <a:tcPr marL="50800" marR="50800" marT="50800" marB="50800" anchor="ctr" horzOverflow="overflow"/>
                </a:tc>
                <a:tc>
                  <a:txBody>
                    <a:bodyPr/>
                    <a:lstStyle/>
                    <a:p>
                      <a:pPr algn="ctr" defTabSz="647700">
                        <a:defRPr sz="4100"/>
                      </a:pPr>
                      <a:r>
                        <a:rPr lang="en-IN" dirty="0"/>
                        <a:t>Discussion with CPT</a:t>
                      </a:r>
                      <a:endParaRPr dirty="0"/>
                    </a:p>
                  </a:txBody>
                  <a:tcPr marL="50800" marR="50800" marT="50800" marB="50800" anchor="ctr" horzOverflow="overflow"/>
                </a:tc>
                <a:tc>
                  <a:txBody>
                    <a:bodyPr/>
                    <a:lstStyle/>
                    <a:p>
                      <a:pPr algn="ctr" defTabSz="647700">
                        <a:defRPr sz="4100"/>
                      </a:pPr>
                      <a:r>
                        <a:rPr lang="en-IN" dirty="0"/>
                        <a:t>Nov 2022</a:t>
                      </a:r>
                      <a:endParaRPr dirty="0"/>
                    </a:p>
                  </a:txBody>
                  <a:tcPr marL="50800" marR="50800" marT="50800" marB="50800" anchor="ctr" horzOverflow="overflow"/>
                </a:tc>
                <a:tc>
                  <a:txBody>
                    <a:bodyPr/>
                    <a:lstStyle/>
                    <a:p>
                      <a:pPr algn="ctr" defTabSz="647700">
                        <a:defRPr sz="41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200235">
                <a:tc>
                  <a:txBody>
                    <a:bodyPr/>
                    <a:lstStyle/>
                    <a:p>
                      <a:pPr algn="ctr" defTabSz="647700">
                        <a:defRPr>
                          <a:solidFill>
                            <a:srgbClr val="000000"/>
                          </a:solidFill>
                        </a:defRPr>
                      </a:pPr>
                      <a:r>
                        <a:rPr sz="4100">
                          <a:solidFill>
                            <a:srgbClr val="444444"/>
                          </a:solidFill>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100">
                          <a:solidFill>
                            <a:srgbClr val="444444"/>
                          </a:solidFill>
                        </a:rPr>
                        <a:t>Operating and regulatory environment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100">
                          <a:solidFill>
                            <a:srgbClr val="444444"/>
                          </a:solidFill>
                        </a:rPr>
                        <a:t>Easing regulatory approvals </a:t>
                      </a:r>
                    </a:p>
                  </a:txBody>
                  <a:tcPr marL="50800" marR="50800" marT="50800" marB="50800" anchor="ctr" horzOverflow="overflow">
                    <a:lnB w="12700">
                      <a:solidFill>
                        <a:srgbClr val="3C3C1D"/>
                      </a:solidFill>
                      <a:miter lim="400000"/>
                    </a:lnB>
                  </a:tcPr>
                </a:tc>
                <a:tc>
                  <a:txBody>
                    <a:bodyPr/>
                    <a:lstStyle/>
                    <a:p>
                      <a:pPr algn="ctr" defTabSz="647700">
                        <a:defRPr sz="4100"/>
                      </a:pPr>
                      <a:r>
                        <a:rPr lang="en-IN" dirty="0"/>
                        <a:t>Various Depts.</a:t>
                      </a:r>
                      <a:endParaRPr dirty="0"/>
                    </a:p>
                  </a:txBody>
                  <a:tcPr marL="50800" marR="50800" marT="50800" marB="50800" anchor="ctr" horzOverflow="overflow">
                    <a:lnB w="12700">
                      <a:solidFill>
                        <a:srgbClr val="3C3C1D"/>
                      </a:solidFill>
                      <a:miter lim="400000"/>
                    </a:lnB>
                  </a:tcPr>
                </a:tc>
                <a:tc>
                  <a:txBody>
                    <a:bodyPr/>
                    <a:lstStyle/>
                    <a:p>
                      <a:pPr algn="ctr" defTabSz="647700">
                        <a:defRPr sz="4100"/>
                      </a:pPr>
                      <a:r>
                        <a:rPr lang="en-IN" dirty="0"/>
                        <a:t>Discussion with Depts.</a:t>
                      </a:r>
                      <a:endParaRPr dirty="0"/>
                    </a:p>
                  </a:txBody>
                  <a:tcPr marL="50800" marR="50800" marT="50800" marB="50800" anchor="ctr" horzOverflow="overflow">
                    <a:lnB w="12700">
                      <a:solidFill>
                        <a:srgbClr val="3C3C1D"/>
                      </a:solidFill>
                      <a:miter lim="400000"/>
                    </a:lnB>
                  </a:tcPr>
                </a:tc>
                <a:tc>
                  <a:txBody>
                    <a:bodyPr/>
                    <a:lstStyle/>
                    <a:p>
                      <a:pPr algn="ctr" defTabSz="647700">
                        <a:defRPr sz="4100"/>
                      </a:pPr>
                      <a:r>
                        <a:rPr lang="en-IN" dirty="0"/>
                        <a:t>Dec 2022 – Jan 2023</a:t>
                      </a:r>
                      <a:endParaRPr dirty="0"/>
                    </a:p>
                  </a:txBody>
                  <a:tcPr marL="50800" marR="50800" marT="50800" marB="50800" anchor="ctr" horzOverflow="overflow">
                    <a:lnB w="12700">
                      <a:solidFill>
                        <a:srgbClr val="3C3C1D"/>
                      </a:solidFill>
                      <a:miter lim="400000"/>
                    </a:lnB>
                  </a:tcPr>
                </a:tc>
                <a:tc>
                  <a:txBody>
                    <a:bodyPr/>
                    <a:lstStyle/>
                    <a:p>
                      <a:pPr algn="ctr" defTabSz="647700">
                        <a:defRPr sz="41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26F8928F-6426-DCE5-EBAE-3E2961B28608}"/>
              </a:ext>
            </a:extLst>
          </p:cNvPr>
          <p:cNvSpPr txBox="1"/>
          <p:nvPr/>
        </p:nvSpPr>
        <p:spPr>
          <a:xfrm>
            <a:off x="1073150" y="2755935"/>
            <a:ext cx="12195312" cy="24006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lang="en-US" dirty="0"/>
              <a:t>2018 – Rank 12</a:t>
            </a:r>
          </a:p>
          <a:p>
            <a:pPr marL="685800" lvl="2" indent="-685800" algn="l">
              <a:buFont typeface="Arial" panose="020B0604020202020204" pitchFamily="34" charset="0"/>
              <a:buChar char="•"/>
            </a:pPr>
            <a:r>
              <a:rPr kumimoji="0" lang="en-US" b="0" i="0" u="none" strike="noStrike" cap="none" spc="0" normalizeH="0" baseline="0" dirty="0">
                <a:ln>
                  <a:noFill/>
                </a:ln>
                <a:solidFill>
                  <a:srgbClr val="000000"/>
                </a:solidFill>
                <a:effectLst/>
                <a:uFillTx/>
                <a:latin typeface="+mn-lt"/>
                <a:ea typeface="+mn-ea"/>
                <a:cs typeface="+mn-cs"/>
                <a:sym typeface="Helvetica Neue Light"/>
              </a:rPr>
              <a:t>2019 – Rank 11</a:t>
            </a:r>
          </a:p>
          <a:p>
            <a:pPr marL="685800" lvl="2" indent="-685800" algn="l">
              <a:buFont typeface="Arial" panose="020B0604020202020204" pitchFamily="34" charset="0"/>
              <a:buChar char="•"/>
            </a:pPr>
            <a:r>
              <a:rPr lang="en-US" dirty="0"/>
              <a:t>2021 – Rank 14</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LEADS"/>
          <p:cNvSpPr txBox="1">
            <a:spLocks noGrp="1"/>
          </p:cNvSpPr>
          <p:nvPr>
            <p:ph type="title"/>
          </p:nvPr>
        </p:nvSpPr>
        <p:spPr>
          <a:xfrm>
            <a:off x="1193920" y="-271378"/>
            <a:ext cx="22237700" cy="1461824"/>
          </a:xfrm>
          <a:prstGeom prst="rect">
            <a:avLst/>
          </a:prstGeom>
        </p:spPr>
        <p:txBody>
          <a:bodyPr/>
          <a:lstStyle>
            <a:lvl1pPr>
              <a:defRPr b="1">
                <a:latin typeface="Helvetica Neue"/>
                <a:ea typeface="Helvetica Neue"/>
                <a:cs typeface="Helvetica Neue"/>
                <a:sym typeface="Helvetica Neue"/>
              </a:defRPr>
            </a:lvl1pPr>
          </a:lstStyle>
          <a:p>
            <a:r>
              <a:rPr lang="en-US" dirty="0"/>
              <a:t>Logistics Ease Across Different States (LEADS)</a:t>
            </a:r>
            <a:r>
              <a:rPr dirty="0"/>
              <a:t> </a:t>
            </a:r>
          </a:p>
        </p:txBody>
      </p:sp>
      <p:graphicFrame>
        <p:nvGraphicFramePr>
          <p:cNvPr id="213" name="Table"/>
          <p:cNvGraphicFramePr/>
          <p:nvPr>
            <p:extLst>
              <p:ext uri="{D42A27DB-BD31-4B8C-83A1-F6EECF244321}">
                <p14:modId xmlns:p14="http://schemas.microsoft.com/office/powerpoint/2010/main" val="4177398885"/>
              </p:ext>
            </p:extLst>
          </p:nvPr>
        </p:nvGraphicFramePr>
        <p:xfrm>
          <a:off x="646988" y="1688526"/>
          <a:ext cx="23090023" cy="10946722"/>
        </p:xfrm>
        <a:graphic>
          <a:graphicData uri="http://schemas.openxmlformats.org/drawingml/2006/table">
            <a:tbl>
              <a:tblPr firstRow="1" firstCol="1">
                <a:tableStyleId>{EEE7283C-3CF3-47DC-8721-378D4A62B228}</a:tableStyleId>
              </a:tblPr>
              <a:tblGrid>
                <a:gridCol w="1249390">
                  <a:extLst>
                    <a:ext uri="{9D8B030D-6E8A-4147-A177-3AD203B41FA5}">
                      <a16:colId xmlns:a16="http://schemas.microsoft.com/office/drawing/2014/main" val="20000"/>
                    </a:ext>
                  </a:extLst>
                </a:gridCol>
                <a:gridCol w="4580179">
                  <a:extLst>
                    <a:ext uri="{9D8B030D-6E8A-4147-A177-3AD203B41FA5}">
                      <a16:colId xmlns:a16="http://schemas.microsoft.com/office/drawing/2014/main" val="20001"/>
                    </a:ext>
                  </a:extLst>
                </a:gridCol>
                <a:gridCol w="5038726">
                  <a:extLst>
                    <a:ext uri="{9D8B030D-6E8A-4147-A177-3AD203B41FA5}">
                      <a16:colId xmlns:a16="http://schemas.microsoft.com/office/drawing/2014/main" val="20002"/>
                    </a:ext>
                  </a:extLst>
                </a:gridCol>
                <a:gridCol w="3152577">
                  <a:extLst>
                    <a:ext uri="{9D8B030D-6E8A-4147-A177-3AD203B41FA5}">
                      <a16:colId xmlns:a16="http://schemas.microsoft.com/office/drawing/2014/main" val="20003"/>
                    </a:ext>
                  </a:extLst>
                </a:gridCol>
                <a:gridCol w="3734560">
                  <a:extLst>
                    <a:ext uri="{9D8B030D-6E8A-4147-A177-3AD203B41FA5}">
                      <a16:colId xmlns:a16="http://schemas.microsoft.com/office/drawing/2014/main" val="20004"/>
                    </a:ext>
                  </a:extLst>
                </a:gridCol>
                <a:gridCol w="2931369">
                  <a:extLst>
                    <a:ext uri="{9D8B030D-6E8A-4147-A177-3AD203B41FA5}">
                      <a16:colId xmlns:a16="http://schemas.microsoft.com/office/drawing/2014/main" val="20005"/>
                    </a:ext>
                  </a:extLst>
                </a:gridCol>
                <a:gridCol w="2403222">
                  <a:extLst>
                    <a:ext uri="{9D8B030D-6E8A-4147-A177-3AD203B41FA5}">
                      <a16:colId xmlns:a16="http://schemas.microsoft.com/office/drawing/2014/main" val="20006"/>
                    </a:ext>
                  </a:extLst>
                </a:gridCol>
              </a:tblGrid>
              <a:tr h="970403">
                <a:tc>
                  <a:txBody>
                    <a:bodyPr/>
                    <a:lstStyle/>
                    <a:p>
                      <a:pPr algn="ctr" defTabSz="647700">
                        <a:defRPr>
                          <a:solidFill>
                            <a:srgbClr val="000000"/>
                          </a:solidFill>
                        </a:defRPr>
                      </a:pPr>
                      <a:r>
                        <a:rPr sz="4100" dirty="0">
                          <a:solidFill>
                            <a:srgbClr val="FFFFFF"/>
                          </a:solidFill>
                        </a:rPr>
                        <a:t>Sl</a:t>
                      </a:r>
                      <a:r>
                        <a:rPr lang="en-US" sz="4100" dirty="0">
                          <a:solidFill>
                            <a:srgbClr val="FFFFFF"/>
                          </a:solidFill>
                        </a:rPr>
                        <a:t>. N</a:t>
                      </a:r>
                      <a:r>
                        <a:rPr sz="4100" dirty="0">
                          <a:solidFill>
                            <a:srgbClr val="FFFFFF"/>
                          </a:solidFill>
                        </a:rPr>
                        <a:t>o </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100" dirty="0">
                          <a:solidFill>
                            <a:srgbClr val="FFFFFF"/>
                          </a:solidFill>
                        </a:rPr>
                        <a:t>LEADS Indicator</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Action Point</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Department</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100" dirty="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121174">
                <a:tc>
                  <a:txBody>
                    <a:bodyPr/>
                    <a:lstStyle/>
                    <a:p>
                      <a:pPr algn="ctr" defTabSz="647700">
                        <a:defRPr>
                          <a:solidFill>
                            <a:srgbClr val="000000"/>
                          </a:solidFill>
                        </a:defRPr>
                      </a:pPr>
                      <a:r>
                        <a:rPr sz="4100">
                          <a:solidFill>
                            <a:srgbClr val="444444"/>
                          </a:solidFill>
                        </a:rPr>
                        <a:t>4</a:t>
                      </a:r>
                    </a:p>
                  </a:txBody>
                  <a:tcPr marL="50800" marR="50800" marT="50800" marB="50800" anchor="ctr" horzOverflow="overflow"/>
                </a:tc>
                <a:tc>
                  <a:txBody>
                    <a:bodyPr/>
                    <a:lstStyle/>
                    <a:p>
                      <a:pPr algn="l" defTabSz="647700">
                        <a:defRPr>
                          <a:solidFill>
                            <a:srgbClr val="000000"/>
                          </a:solidFill>
                        </a:defRPr>
                      </a:pPr>
                      <a:r>
                        <a:rPr sz="4100">
                          <a:solidFill>
                            <a:srgbClr val="444444"/>
                          </a:solidFill>
                        </a:rPr>
                        <a:t>State Logistics Eco System </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Convene meeting of Logistics coordination committee </a:t>
                      </a:r>
                    </a:p>
                  </a:txBody>
                  <a:tcPr marL="50800" marR="50800" marT="50800" marB="50800" anchor="ctr" horzOverflow="overflow"/>
                </a:tc>
                <a:tc>
                  <a:txBody>
                    <a:bodyPr/>
                    <a:lstStyle/>
                    <a:p>
                      <a:pPr algn="ctr" defTabSz="647700">
                        <a:defRPr sz="4100"/>
                      </a:pPr>
                      <a:endParaRPr/>
                    </a:p>
                  </a:txBody>
                  <a:tcPr marL="50800" marR="50800" marT="50800" marB="50800" anchor="ctr" horzOverflow="overflow"/>
                </a:tc>
                <a:tc>
                  <a:txBody>
                    <a:bodyPr/>
                    <a:lstStyle/>
                    <a:p>
                      <a:pPr algn="l" defTabSz="647700">
                        <a:defRPr sz="4100"/>
                      </a:pPr>
                      <a:r>
                        <a:rPr lang="en-IN" dirty="0"/>
                        <a:t>Meeting with stakeholders</a:t>
                      </a:r>
                      <a:endParaRPr dirty="0"/>
                    </a:p>
                  </a:txBody>
                  <a:tcPr marL="50800" marR="50800" marT="50800" marB="50800" anchor="ctr" horzOverflow="overflow"/>
                </a:tc>
                <a:tc>
                  <a:txBody>
                    <a:bodyPr/>
                    <a:lstStyle/>
                    <a:p>
                      <a:pPr algn="l" defTabSz="647700">
                        <a:defRPr>
                          <a:solidFill>
                            <a:srgbClr val="000000"/>
                          </a:solidFill>
                        </a:defRPr>
                      </a:pPr>
                      <a:r>
                        <a:rPr lang="en-US" sz="4100" dirty="0">
                          <a:solidFill>
                            <a:srgbClr val="444444"/>
                          </a:solidFill>
                        </a:rPr>
                        <a:t>Oct</a:t>
                      </a:r>
                      <a:r>
                        <a:rPr sz="4100" dirty="0">
                          <a:solidFill>
                            <a:srgbClr val="444444"/>
                          </a:solidFill>
                        </a:rPr>
                        <a:t> 2022</a:t>
                      </a:r>
                    </a:p>
                  </a:txBody>
                  <a:tcPr marL="50800" marR="50800" marT="50800" marB="50800" anchor="ctr" horzOverflow="overflow"/>
                </a:tc>
                <a:tc>
                  <a:txBody>
                    <a:bodyPr/>
                    <a:lstStyle/>
                    <a:p>
                      <a:pPr algn="ctr" defTabSz="647700">
                        <a:defRPr sz="41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737134">
                <a:tc>
                  <a:txBody>
                    <a:bodyPr/>
                    <a:lstStyle/>
                    <a:p>
                      <a:pPr algn="ctr" defTabSz="647700">
                        <a:defRPr>
                          <a:solidFill>
                            <a:srgbClr val="000000"/>
                          </a:solidFill>
                        </a:defRPr>
                      </a:pPr>
                      <a:r>
                        <a:rPr sz="4100" dirty="0">
                          <a:solidFill>
                            <a:srgbClr val="444444"/>
                          </a:solidFill>
                        </a:rPr>
                        <a:t>5</a:t>
                      </a:r>
                    </a:p>
                  </a:txBody>
                  <a:tcPr marL="50800" marR="50800" marT="50800" marB="50800" anchor="ctr" horzOverflow="overflow"/>
                </a:tc>
                <a:tc>
                  <a:txBody>
                    <a:bodyPr/>
                    <a:lstStyle/>
                    <a:p>
                      <a:pPr algn="l" defTabSz="647700">
                        <a:defRPr>
                          <a:solidFill>
                            <a:srgbClr val="000000"/>
                          </a:solidFill>
                        </a:defRPr>
                      </a:pPr>
                      <a:r>
                        <a:rPr sz="4100" dirty="0">
                          <a:solidFill>
                            <a:srgbClr val="444444"/>
                          </a:solidFill>
                        </a:rPr>
                        <a:t>Issues &amp; Challenges </a:t>
                      </a:r>
                    </a:p>
                  </a:txBody>
                  <a:tcPr marL="50800" marR="50800" marT="50800" marB="50800" anchor="ctr" horzOverflow="overflow"/>
                </a:tc>
                <a:tc>
                  <a:txBody>
                    <a:bodyPr/>
                    <a:lstStyle/>
                    <a:p>
                      <a:pPr algn="ctr" defTabSz="647700">
                        <a:defRPr>
                          <a:solidFill>
                            <a:srgbClr val="000000"/>
                          </a:solidFill>
                        </a:defRPr>
                      </a:pPr>
                      <a:r>
                        <a:rPr sz="4100" dirty="0">
                          <a:solidFill>
                            <a:srgbClr val="444444"/>
                          </a:solidFill>
                        </a:rPr>
                        <a:t>Lacks of storage capacity at Cochin Port trust </a:t>
                      </a:r>
                    </a:p>
                  </a:txBody>
                  <a:tcPr marL="50800" marR="50800" marT="50800" marB="50800" anchor="ctr" horzOverflow="overflow"/>
                </a:tc>
                <a:tc>
                  <a:txBody>
                    <a:bodyPr/>
                    <a:lstStyle/>
                    <a:p>
                      <a:pPr algn="ctr" defTabSz="647700">
                        <a:defRPr>
                          <a:solidFill>
                            <a:srgbClr val="000000"/>
                          </a:solidFill>
                        </a:defRPr>
                      </a:pPr>
                      <a:r>
                        <a:rPr sz="4100" dirty="0">
                          <a:solidFill>
                            <a:srgbClr val="444444"/>
                          </a:solidFill>
                        </a:rPr>
                        <a:t>Cochin Port</a:t>
                      </a:r>
                    </a:p>
                  </a:txBody>
                  <a:tcPr marL="50800" marR="50800" marT="50800" marB="50800" anchor="ctr" horzOverflow="overflow"/>
                </a:tc>
                <a:tc>
                  <a:txBody>
                    <a:bodyPr/>
                    <a:lstStyle/>
                    <a:p>
                      <a:pPr algn="ctr" defTabSz="647700">
                        <a:defRPr>
                          <a:solidFill>
                            <a:srgbClr val="000000"/>
                          </a:solidFill>
                        </a:defRPr>
                      </a:pPr>
                      <a:r>
                        <a:rPr sz="4100" dirty="0">
                          <a:solidFill>
                            <a:srgbClr val="444444"/>
                          </a:solidFill>
                        </a:rPr>
                        <a:t>Share letter to Cochin Port on the issue raised  </a:t>
                      </a:r>
                    </a:p>
                  </a:txBody>
                  <a:tcPr marL="50800" marR="50800" marT="50800" marB="50800" anchor="ctr" horzOverflow="overflow"/>
                </a:tc>
                <a:tc>
                  <a:txBody>
                    <a:bodyPr/>
                    <a:lstStyle/>
                    <a:p>
                      <a:pPr algn="ctr" defTabSz="647700">
                        <a:defRPr sz="4100"/>
                      </a:pPr>
                      <a:endParaRPr dirty="0"/>
                    </a:p>
                  </a:txBody>
                  <a:tcPr marL="50800" marR="50800" marT="50800" marB="50800" anchor="ctr" horzOverflow="overflow"/>
                </a:tc>
                <a:tc>
                  <a:txBody>
                    <a:bodyPr/>
                    <a:lstStyle/>
                    <a:p>
                      <a:pPr algn="ctr" defTabSz="647700">
                        <a:defRPr sz="4100"/>
                      </a:pPr>
                      <a:r>
                        <a:rPr lang="en-US" sz="4100" dirty="0">
                          <a:solidFill>
                            <a:srgbClr val="444444"/>
                          </a:solidFill>
                        </a:rPr>
                        <a:t>Shared letter to Cochin Port </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737134">
                <a:tc>
                  <a:txBody>
                    <a:bodyPr/>
                    <a:lstStyle/>
                    <a:p>
                      <a:pPr algn="ctr" defTabSz="647700">
                        <a:defRPr>
                          <a:solidFill>
                            <a:srgbClr val="000000"/>
                          </a:solidFill>
                        </a:defRPr>
                      </a:pPr>
                      <a:r>
                        <a:rPr lang="en-IN" sz="4100" dirty="0">
                          <a:solidFill>
                            <a:srgbClr val="444444"/>
                          </a:solidFill>
                        </a:rPr>
                        <a:t>6</a:t>
                      </a:r>
                      <a:endParaRPr sz="4100" dirty="0">
                        <a:solidFill>
                          <a:srgbClr val="444444"/>
                        </a:solidFill>
                      </a:endParaRP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100" dirty="0">
                          <a:solidFill>
                            <a:srgbClr val="444444"/>
                          </a:solidFill>
                        </a:rPr>
                        <a:t>Develop strategy for improving ranking</a:t>
                      </a:r>
                    </a:p>
                    <a:p>
                      <a:pPr algn="l" defTabSz="647700">
                        <a:defRPr>
                          <a:solidFill>
                            <a:srgbClr val="000000"/>
                          </a:solidFill>
                        </a:defRPr>
                      </a:pPr>
                      <a:endParaRPr sz="41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endParaRPr sz="41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endParaRPr sz="41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endParaRPr sz="41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4100"/>
                      </a:pPr>
                      <a:r>
                        <a:rPr lang="en-IN" dirty="0"/>
                        <a:t>Jan 2023</a:t>
                      </a:r>
                      <a:endParaRPr dirty="0"/>
                    </a:p>
                  </a:txBody>
                  <a:tcPr marL="50800" marR="50800" marT="50800" marB="50800" anchor="ctr" horzOverflow="overflow">
                    <a:lnB w="12700">
                      <a:solidFill>
                        <a:srgbClr val="3C3C1D"/>
                      </a:solidFill>
                      <a:miter lim="400000"/>
                    </a:lnB>
                  </a:tcPr>
                </a:tc>
                <a:tc>
                  <a:txBody>
                    <a:bodyPr/>
                    <a:lstStyle/>
                    <a:p>
                      <a:pPr algn="ctr" defTabSz="647700">
                        <a:defRPr sz="41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2436807910"/>
                  </a:ext>
                </a:extLst>
              </a:tr>
            </a:tbl>
          </a:graphicData>
        </a:graphic>
      </p:graphicFrame>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15. Minimising Regulatory Compliance Burden"/>
          <p:cNvSpPr txBox="1">
            <a:spLocks noGrp="1"/>
          </p:cNvSpPr>
          <p:nvPr>
            <p:ph type="title"/>
          </p:nvPr>
        </p:nvSpPr>
        <p:spPr>
          <a:xfrm>
            <a:off x="1073150" y="658400"/>
            <a:ext cx="22237700" cy="1968501"/>
          </a:xfrm>
          <a:prstGeom prst="rect">
            <a:avLst/>
          </a:prstGeom>
        </p:spPr>
        <p:txBody>
          <a:bodyPr/>
          <a:lstStyle/>
          <a:p>
            <a:pPr>
              <a:defRPr b="1">
                <a:latin typeface="Helvetica Neue"/>
                <a:ea typeface="Helvetica Neue"/>
                <a:cs typeface="Helvetica Neue"/>
                <a:sym typeface="Helvetica Neue"/>
              </a:defRPr>
            </a:pPr>
            <a:r>
              <a:rPr b="0" dirty="0">
                <a:latin typeface="+mn-lt"/>
                <a:ea typeface="+mn-ea"/>
                <a:cs typeface="+mn-cs"/>
                <a:sym typeface="Helvetica Neue Light"/>
              </a:rPr>
              <a:t>15</a:t>
            </a:r>
            <a:r>
              <a:rPr dirty="0"/>
              <a:t>. Minimizing Regulatory Compliance Burden </a:t>
            </a:r>
            <a:r>
              <a:rPr lang="en-US" dirty="0"/>
              <a:t>(RCB)</a:t>
            </a:r>
            <a:endParaRPr dirty="0"/>
          </a:p>
        </p:txBody>
      </p:sp>
      <p:sp>
        <p:nvSpPr>
          <p:cNvPr id="2" name="TextBox 1">
            <a:extLst>
              <a:ext uri="{FF2B5EF4-FFF2-40B4-BE49-F238E27FC236}">
                <a16:creationId xmlns:a16="http://schemas.microsoft.com/office/drawing/2014/main" id="{C12B7AFE-BB1B-2865-9631-95D331221849}"/>
              </a:ext>
            </a:extLst>
          </p:cNvPr>
          <p:cNvSpPr txBox="1"/>
          <p:nvPr/>
        </p:nvSpPr>
        <p:spPr>
          <a:xfrm>
            <a:off x="1073150" y="2845800"/>
            <a:ext cx="21264283" cy="84125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lang="en-US" sz="6000" dirty="0">
                <a:solidFill>
                  <a:schemeClr val="tx1"/>
                </a:solidFill>
              </a:rPr>
              <a:t>Aimed to minimize physical touchpoints between G2B and G2C</a:t>
            </a:r>
          </a:p>
          <a:p>
            <a:pPr marR="0" algn="l" defTabSz="825500" rtl="0" fontAlgn="auto" latinLnBrk="0" hangingPunct="0">
              <a:lnSpc>
                <a:spcPct val="100000"/>
              </a:lnSpc>
              <a:spcBef>
                <a:spcPts val="0"/>
              </a:spcBef>
              <a:spcAft>
                <a:spcPts val="0"/>
              </a:spcAft>
              <a:buClrTx/>
              <a:buSzTx/>
              <a:tabLst/>
            </a:pPr>
            <a:endParaRPr lang="en-US" sz="6000" dirty="0">
              <a:solidFill>
                <a:schemeClr val="tx1"/>
              </a:solidFill>
            </a:endParaRPr>
          </a:p>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kumimoji="0" lang="en-IN" sz="6000" b="0" i="0" u="none" strike="noStrike" cap="none" spc="0" normalizeH="0" baseline="0" dirty="0">
                <a:ln>
                  <a:noFill/>
                </a:ln>
                <a:solidFill>
                  <a:srgbClr val="000000"/>
                </a:solidFill>
                <a:effectLst/>
                <a:uFillTx/>
                <a:latin typeface="+mn-lt"/>
                <a:ea typeface="+mn-ea"/>
                <a:cs typeface="+mn-cs"/>
                <a:sym typeface="Helvetica Neue Light"/>
              </a:rPr>
              <a:t>In SBRAP exercise DPIIT mandates action points to be implemented by states, whereas in Minimising RCB exercise, Departments/ Agencies to identify cumbersome procedures for minimising</a:t>
            </a:r>
          </a:p>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IN" sz="6000" b="0" i="0" u="none" strike="noStrike" cap="none" spc="0" normalizeH="0" baseline="0" dirty="0">
              <a:ln>
                <a:noFill/>
              </a:ln>
              <a:solidFill>
                <a:srgbClr val="000000"/>
              </a:solidFill>
              <a:effectLst/>
              <a:uFillTx/>
              <a:latin typeface="+mn-lt"/>
              <a:ea typeface="+mn-ea"/>
              <a:cs typeface="+mn-cs"/>
              <a:sym typeface="Helvetica Neue Light"/>
            </a:endParaRPr>
          </a:p>
          <a:p>
            <a:pPr marL="685800" marR="0" indent="-685800" algn="l" defTabSz="825500" rtl="0" fontAlgn="auto" latinLnBrk="0" hangingPunct="0">
              <a:lnSpc>
                <a:spcPct val="100000"/>
              </a:lnSpc>
              <a:spcBef>
                <a:spcPts val="0"/>
              </a:spcBef>
              <a:spcAft>
                <a:spcPts val="0"/>
              </a:spcAft>
              <a:buClrTx/>
              <a:buSzTx/>
              <a:buFont typeface="Arial" panose="020B0604020202020204" pitchFamily="34" charset="0"/>
              <a:buChar char="•"/>
              <a:tabLst/>
            </a:pPr>
            <a:r>
              <a:rPr lang="en-IN" sz="6000" dirty="0"/>
              <a:t>There is no state ranking for this exercise</a:t>
            </a:r>
            <a:endParaRPr kumimoji="0" lang="en-IN" sz="6000" b="0" i="0"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15. Minimising Regulatory Compliance Burden"/>
          <p:cNvSpPr txBox="1">
            <a:spLocks noGrp="1"/>
          </p:cNvSpPr>
          <p:nvPr>
            <p:ph type="title"/>
          </p:nvPr>
        </p:nvSpPr>
        <p:spPr>
          <a:xfrm>
            <a:off x="1073150" y="658400"/>
            <a:ext cx="22237700" cy="1968501"/>
          </a:xfrm>
          <a:prstGeom prst="rect">
            <a:avLst/>
          </a:prstGeom>
        </p:spPr>
        <p:txBody>
          <a:bodyPr/>
          <a:lstStyle/>
          <a:p>
            <a:pPr>
              <a:defRPr b="1">
                <a:latin typeface="Helvetica Neue"/>
                <a:ea typeface="Helvetica Neue"/>
                <a:cs typeface="Helvetica Neue"/>
                <a:sym typeface="Helvetica Neue"/>
              </a:defRPr>
            </a:pPr>
            <a:r>
              <a:rPr dirty="0"/>
              <a:t> Minimizing Regulatory Compliance Burden </a:t>
            </a:r>
          </a:p>
        </p:txBody>
      </p:sp>
      <p:graphicFrame>
        <p:nvGraphicFramePr>
          <p:cNvPr id="216" name="Table"/>
          <p:cNvGraphicFramePr/>
          <p:nvPr>
            <p:extLst>
              <p:ext uri="{D42A27DB-BD31-4B8C-83A1-F6EECF244321}">
                <p14:modId xmlns:p14="http://schemas.microsoft.com/office/powerpoint/2010/main" val="1914821136"/>
              </p:ext>
            </p:extLst>
          </p:nvPr>
        </p:nvGraphicFramePr>
        <p:xfrm>
          <a:off x="1126893" y="4451220"/>
          <a:ext cx="23090024" cy="8618628"/>
        </p:xfrm>
        <a:graphic>
          <a:graphicData uri="http://schemas.openxmlformats.org/drawingml/2006/table">
            <a:tbl>
              <a:tblPr>
                <a:tableStyleId>{EEE7283C-3CF3-47DC-8721-378D4A62B228}</a:tableStyleId>
              </a:tblPr>
              <a:tblGrid>
                <a:gridCol w="5522737">
                  <a:extLst>
                    <a:ext uri="{9D8B030D-6E8A-4147-A177-3AD203B41FA5}">
                      <a16:colId xmlns:a16="http://schemas.microsoft.com/office/drawing/2014/main" val="20000"/>
                    </a:ext>
                  </a:extLst>
                </a:gridCol>
                <a:gridCol w="6116769">
                  <a:extLst>
                    <a:ext uri="{9D8B030D-6E8A-4147-A177-3AD203B41FA5}">
                      <a16:colId xmlns:a16="http://schemas.microsoft.com/office/drawing/2014/main" val="20001"/>
                    </a:ext>
                  </a:extLst>
                </a:gridCol>
                <a:gridCol w="2996172">
                  <a:extLst>
                    <a:ext uri="{9D8B030D-6E8A-4147-A177-3AD203B41FA5}">
                      <a16:colId xmlns:a16="http://schemas.microsoft.com/office/drawing/2014/main" val="20002"/>
                    </a:ext>
                  </a:extLst>
                </a:gridCol>
                <a:gridCol w="5035731">
                  <a:extLst>
                    <a:ext uri="{9D8B030D-6E8A-4147-A177-3AD203B41FA5}">
                      <a16:colId xmlns:a16="http://schemas.microsoft.com/office/drawing/2014/main" val="20003"/>
                    </a:ext>
                  </a:extLst>
                </a:gridCol>
                <a:gridCol w="3418615">
                  <a:extLst>
                    <a:ext uri="{9D8B030D-6E8A-4147-A177-3AD203B41FA5}">
                      <a16:colId xmlns:a16="http://schemas.microsoft.com/office/drawing/2014/main" val="20004"/>
                    </a:ext>
                  </a:extLst>
                </a:gridCol>
              </a:tblGrid>
              <a:tr h="1130657">
                <a:tc gridSpan="5">
                  <a:txBody>
                    <a:bodyPr/>
                    <a:lstStyle/>
                    <a:p>
                      <a:pPr algn="ctr" defTabSz="647700">
                        <a:defRPr>
                          <a:solidFill>
                            <a:srgbClr val="000000"/>
                          </a:solidFill>
                        </a:defRPr>
                      </a:pPr>
                      <a:r>
                        <a:rPr sz="4100">
                          <a:solidFill>
                            <a:srgbClr val="FFFFFF"/>
                          </a:solidFill>
                        </a:rPr>
                        <a:t>Business </a:t>
                      </a:r>
                    </a:p>
                  </a:txBody>
                  <a:tcPr marL="50800" marR="50800" marT="50800" marB="50800" anchor="ctr" horzOverflow="overflow">
                    <a:lnL w="12700">
                      <a:solidFill>
                        <a:srgbClr val="3C3C1D"/>
                      </a:solidFill>
                      <a:miter lim="400000"/>
                    </a:lnL>
                    <a:lnR w="12700">
                      <a:solidFill>
                        <a:srgbClr val="3C3C1D"/>
                      </a:solidFill>
                      <a:miter lim="400000"/>
                    </a:lnR>
                    <a:lnT w="12700">
                      <a:solidFill>
                        <a:srgbClr val="3C3C1D"/>
                      </a:solidFill>
                      <a:miter lim="400000"/>
                    </a:lnT>
                    <a:lnB w="12700">
                      <a:solidFill>
                        <a:srgbClr val="AAA485"/>
                      </a:solidFill>
                      <a:miter lim="400000"/>
                    </a:lnB>
                    <a:solidFill>
                      <a:srgbClr val="65683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44390">
                <a:tc>
                  <a:txBody>
                    <a:bodyPr/>
                    <a:lstStyle/>
                    <a:p>
                      <a:pPr algn="ctr" defTabSz="647700">
                        <a:defRPr>
                          <a:solidFill>
                            <a:srgbClr val="000000"/>
                          </a:solidFill>
                        </a:defRPr>
                      </a:pPr>
                      <a:r>
                        <a:rPr sz="4100">
                          <a:solidFill>
                            <a:srgbClr val="FFFFFF"/>
                          </a:solidFill>
                        </a:rPr>
                        <a:t>Month </a:t>
                      </a:r>
                    </a:p>
                  </a:txBody>
                  <a:tcPr marL="50800" marR="50800" marT="50800" marB="50800" anchor="ctr" horzOverflow="overflow">
                    <a:lnL w="12700">
                      <a:solidFill>
                        <a:srgbClr val="3C3C1D"/>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Reforms Identified</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Reduced </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Pending </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 </a:t>
                      </a:r>
                    </a:p>
                  </a:txBody>
                  <a:tcPr marL="50800" marR="50800" marT="50800" marB="50800" anchor="ctr" horzOverflow="overflow">
                    <a:lnL w="12700">
                      <a:solidFill>
                        <a:schemeClr val="accent2">
                          <a:hueOff val="-487087"/>
                          <a:satOff val="-2686"/>
                          <a:lumOff val="14808"/>
                        </a:schemeClr>
                      </a:solidFill>
                      <a:miter lim="400000"/>
                    </a:lnL>
                    <a:lnR w="12700">
                      <a:solidFill>
                        <a:srgbClr val="3C3C1D"/>
                      </a:solidFill>
                      <a:miter lim="400000"/>
                    </a:lnR>
                    <a:lnT w="12700">
                      <a:solidFill>
                        <a:srgbClr val="AAA485"/>
                      </a:solidFill>
                      <a:miter lim="400000"/>
                    </a:lnT>
                    <a:solidFill>
                      <a:srgbClr val="656839"/>
                    </a:solidFill>
                  </a:tcPr>
                </a:tc>
                <a:extLst>
                  <a:ext uri="{0D108BD9-81ED-4DB2-BD59-A6C34878D82A}">
                    <a16:rowId xmlns:a16="http://schemas.microsoft.com/office/drawing/2014/main" val="10001"/>
                  </a:ext>
                </a:extLst>
              </a:tr>
              <a:tr h="1245451">
                <a:tc>
                  <a:txBody>
                    <a:bodyPr/>
                    <a:lstStyle/>
                    <a:p>
                      <a:pPr algn="l" defTabSz="647700">
                        <a:defRPr>
                          <a:solidFill>
                            <a:srgbClr val="000000"/>
                          </a:solidFill>
                        </a:defRPr>
                      </a:pPr>
                      <a:r>
                        <a:rPr sz="4100">
                          <a:solidFill>
                            <a:srgbClr val="444444"/>
                          </a:solidFill>
                        </a:rPr>
                        <a:t>Till Aug 2022</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100">
                          <a:solidFill>
                            <a:srgbClr val="444444"/>
                          </a:solidFill>
                        </a:rPr>
                        <a:t>920</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610</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310</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66.30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270726">
                <a:tc>
                  <a:txBody>
                    <a:bodyPr/>
                    <a:lstStyle/>
                    <a:p>
                      <a:pPr algn="l" defTabSz="647700">
                        <a:defRPr>
                          <a:solidFill>
                            <a:srgbClr val="000000"/>
                          </a:solidFill>
                        </a:defRPr>
                      </a:pPr>
                      <a:r>
                        <a:rPr sz="4100">
                          <a:solidFill>
                            <a:srgbClr val="444444"/>
                          </a:solidFill>
                        </a:rPr>
                        <a:t>Sep 2022</a:t>
                      </a:r>
                    </a:p>
                  </a:txBody>
                  <a:tcPr marL="50800" marR="50800" marT="50800" marB="50800" anchor="ctr" horzOverflow="overflow">
                    <a:lnL w="12700">
                      <a:solidFill>
                        <a:srgbClr val="3C3C1D"/>
                      </a:solidFill>
                      <a:miter lim="400000"/>
                    </a:lnL>
                  </a:tcPr>
                </a:tc>
                <a:tc>
                  <a:txBody>
                    <a:bodyPr/>
                    <a:lstStyle/>
                    <a:p>
                      <a:pPr algn="ctr" defTabSz="647700">
                        <a:defRPr sz="4100"/>
                      </a:pPr>
                      <a:r>
                        <a:rPr lang="en-US" dirty="0"/>
                        <a:t>934</a:t>
                      </a:r>
                      <a:endParaRPr dirty="0"/>
                    </a:p>
                  </a:txBody>
                  <a:tcPr marL="50800" marR="50800" marT="50800" marB="50800" anchor="ctr" horzOverflow="overflow"/>
                </a:tc>
                <a:tc>
                  <a:txBody>
                    <a:bodyPr/>
                    <a:lstStyle/>
                    <a:p>
                      <a:pPr algn="ctr" defTabSz="647700">
                        <a:defRPr sz="4100"/>
                      </a:pPr>
                      <a:r>
                        <a:rPr lang="en-US" dirty="0"/>
                        <a:t>620</a:t>
                      </a:r>
                      <a:endParaRPr dirty="0"/>
                    </a:p>
                  </a:txBody>
                  <a:tcPr marL="50800" marR="50800" marT="50800" marB="50800" anchor="ctr" horzOverflow="overflow"/>
                </a:tc>
                <a:tc>
                  <a:txBody>
                    <a:bodyPr/>
                    <a:lstStyle/>
                    <a:p>
                      <a:pPr algn="ctr" defTabSz="647700">
                        <a:defRPr sz="4100"/>
                      </a:pPr>
                      <a:r>
                        <a:rPr lang="en-US" dirty="0"/>
                        <a:t>314</a:t>
                      </a:r>
                      <a:endParaRPr dirty="0"/>
                    </a:p>
                  </a:txBody>
                  <a:tcPr marL="50800" marR="50800" marT="50800" marB="50800" anchor="ctr" horzOverflow="overflow"/>
                </a:tc>
                <a:tc>
                  <a:txBody>
                    <a:bodyPr/>
                    <a:lstStyle/>
                    <a:p>
                      <a:pPr algn="ctr" defTabSz="647700">
                        <a:defRPr sz="4100"/>
                      </a:pPr>
                      <a:r>
                        <a:rPr lang="en-US" dirty="0"/>
                        <a:t>66.38</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159462">
                <a:tc>
                  <a:txBody>
                    <a:bodyPr/>
                    <a:lstStyle/>
                    <a:p>
                      <a:pPr algn="l" defTabSz="647700">
                        <a:defRPr>
                          <a:solidFill>
                            <a:srgbClr val="000000"/>
                          </a:solidFill>
                        </a:defRPr>
                      </a:pPr>
                      <a:r>
                        <a:rPr sz="4100">
                          <a:solidFill>
                            <a:srgbClr val="444444"/>
                          </a:solidFill>
                        </a:rPr>
                        <a:t>Oct 2022</a:t>
                      </a:r>
                    </a:p>
                  </a:txBody>
                  <a:tcPr marL="50800" marR="50800" marT="50800" marB="50800" anchor="ctr" horzOverflow="overflow">
                    <a:lnL w="12700">
                      <a:solidFill>
                        <a:srgbClr val="3C3C1D"/>
                      </a:solidFill>
                      <a:miter lim="400000"/>
                    </a:lnL>
                  </a:tcPr>
                </a:tc>
                <a:tc>
                  <a:txBody>
                    <a:bodyPr/>
                    <a:lstStyle/>
                    <a:p>
                      <a:pPr algn="ctr" defTabSz="647700">
                        <a:defRPr sz="4100"/>
                      </a:pPr>
                      <a:r>
                        <a:rPr lang="en-IN" dirty="0"/>
                        <a:t>937</a:t>
                      </a:r>
                      <a:endParaRPr dirty="0"/>
                    </a:p>
                  </a:txBody>
                  <a:tcPr marL="50800" marR="50800" marT="50800" marB="50800" anchor="ctr" horzOverflow="overflow"/>
                </a:tc>
                <a:tc>
                  <a:txBody>
                    <a:bodyPr/>
                    <a:lstStyle/>
                    <a:p>
                      <a:pPr algn="ctr" defTabSz="647700">
                        <a:defRPr sz="4100"/>
                      </a:pPr>
                      <a:r>
                        <a:rPr lang="en-IN" dirty="0"/>
                        <a:t>626</a:t>
                      </a:r>
                      <a:endParaRPr dirty="0"/>
                    </a:p>
                  </a:txBody>
                  <a:tcPr marL="50800" marR="50800" marT="50800" marB="50800" anchor="ctr" horzOverflow="overflow"/>
                </a:tc>
                <a:tc>
                  <a:txBody>
                    <a:bodyPr/>
                    <a:lstStyle/>
                    <a:p>
                      <a:pPr algn="ctr" defTabSz="647700">
                        <a:defRPr sz="4100"/>
                      </a:pPr>
                      <a:r>
                        <a:rPr lang="en-IN" dirty="0"/>
                        <a:t>311</a:t>
                      </a:r>
                      <a:endParaRPr dirty="0"/>
                    </a:p>
                  </a:txBody>
                  <a:tcPr marL="50800" marR="50800" marT="50800" marB="50800" anchor="ctr" horzOverflow="overflow"/>
                </a:tc>
                <a:tc>
                  <a:txBody>
                    <a:bodyPr/>
                    <a:lstStyle/>
                    <a:p>
                      <a:pPr algn="ctr" defTabSz="647700">
                        <a:defRPr sz="4100"/>
                      </a:pPr>
                      <a:r>
                        <a:rPr lang="en-IN" dirty="0"/>
                        <a:t>66.81</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328580">
                <a:tc>
                  <a:txBody>
                    <a:bodyPr/>
                    <a:lstStyle/>
                    <a:p>
                      <a:pPr algn="l" defTabSz="647700">
                        <a:defRPr>
                          <a:solidFill>
                            <a:srgbClr val="000000"/>
                          </a:solidFill>
                        </a:defRPr>
                      </a:pPr>
                      <a:r>
                        <a:rPr sz="4100">
                          <a:solidFill>
                            <a:srgbClr val="444444"/>
                          </a:solidFill>
                        </a:rPr>
                        <a:t>Nov 2022</a:t>
                      </a:r>
                    </a:p>
                  </a:txBody>
                  <a:tcPr marL="50800" marR="50800" marT="50800" marB="50800" anchor="ctr" horzOverflow="overflow">
                    <a:lnL w="12700">
                      <a:solidFill>
                        <a:srgbClr val="3C3C1D"/>
                      </a:solidFill>
                      <a:miter lim="400000"/>
                    </a:lnL>
                  </a:tcPr>
                </a:tc>
                <a:tc>
                  <a:txBody>
                    <a:bodyPr/>
                    <a:lstStyle/>
                    <a:p>
                      <a:pPr algn="ctr" defTabSz="647700">
                        <a:defRPr sz="4100"/>
                      </a:pPr>
                      <a:endParaRPr/>
                    </a:p>
                  </a:txBody>
                  <a:tcPr marL="50800" marR="50800" marT="50800" marB="50800" anchor="ctr" horzOverflow="overflow"/>
                </a:tc>
                <a:tc>
                  <a:txBody>
                    <a:bodyPr/>
                    <a:lstStyle/>
                    <a:p>
                      <a:pPr algn="ctr" defTabSz="647700">
                        <a:defRPr sz="4100"/>
                      </a:pPr>
                      <a:endParaRPr/>
                    </a:p>
                  </a:txBody>
                  <a:tcPr marL="50800" marR="50800" marT="50800" marB="50800" anchor="ctr" horzOverflow="overflow"/>
                </a:tc>
                <a:tc>
                  <a:txBody>
                    <a:bodyPr/>
                    <a:lstStyle/>
                    <a:p>
                      <a:pPr algn="l" defTabSz="647700">
                        <a:defRPr sz="4100"/>
                      </a:pPr>
                      <a:endParaRPr/>
                    </a:p>
                  </a:txBody>
                  <a:tcPr marL="50800" marR="50800" marT="50800" marB="50800" anchor="ctr" horzOverflow="overflow"/>
                </a:tc>
                <a:tc>
                  <a:txBody>
                    <a:bodyPr/>
                    <a:lstStyle/>
                    <a:p>
                      <a:pPr algn="l" defTabSz="647700">
                        <a:defRPr sz="41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1239362">
                <a:tc>
                  <a:txBody>
                    <a:bodyPr/>
                    <a:lstStyle/>
                    <a:p>
                      <a:pPr algn="l" defTabSz="647700">
                        <a:defRPr>
                          <a:solidFill>
                            <a:srgbClr val="000000"/>
                          </a:solidFill>
                        </a:defRPr>
                      </a:pPr>
                      <a:r>
                        <a:rPr sz="4100">
                          <a:solidFill>
                            <a:srgbClr val="444444"/>
                          </a:solidFill>
                        </a:rPr>
                        <a:t>Dec 2022</a:t>
                      </a:r>
                    </a:p>
                  </a:txBody>
                  <a:tcPr marL="50800" marR="50800" marT="50800" marB="50800" anchor="ctr" horzOverflow="overflow">
                    <a:lnL w="12700">
                      <a:solidFill>
                        <a:srgbClr val="3C3C1D"/>
                      </a:solidFill>
                      <a:miter lim="400000"/>
                    </a:lnL>
                    <a:lnB w="12700">
                      <a:solidFill>
                        <a:srgbClr val="3C3C1D"/>
                      </a:solidFill>
                      <a:miter lim="400000"/>
                    </a:lnB>
                  </a:tcPr>
                </a:tc>
                <a:tc>
                  <a:txBody>
                    <a:bodyPr/>
                    <a:lstStyle/>
                    <a:p>
                      <a:pPr algn="ctr" defTabSz="647700">
                        <a:defRPr sz="4100"/>
                      </a:pPr>
                      <a:endParaRPr/>
                    </a:p>
                  </a:txBody>
                  <a:tcPr marL="50800" marR="50800" marT="50800" marB="50800" anchor="ctr" horzOverflow="overflow">
                    <a:lnB w="12700">
                      <a:solidFill>
                        <a:srgbClr val="3C3C1D"/>
                      </a:solidFill>
                      <a:miter lim="400000"/>
                    </a:lnB>
                  </a:tcPr>
                </a:tc>
                <a:tc>
                  <a:txBody>
                    <a:bodyPr/>
                    <a:lstStyle/>
                    <a:p>
                      <a:pPr algn="ctr" defTabSz="647700">
                        <a:defRPr sz="4100"/>
                      </a:pPr>
                      <a:endParaRPr/>
                    </a:p>
                  </a:txBody>
                  <a:tcPr marL="50800" marR="50800" marT="50800" marB="50800" anchor="ctr" horzOverflow="overflow">
                    <a:lnB w="12700">
                      <a:solidFill>
                        <a:srgbClr val="3C3C1D"/>
                      </a:solidFill>
                      <a:miter lim="400000"/>
                    </a:lnB>
                  </a:tcPr>
                </a:tc>
                <a:tc>
                  <a:txBody>
                    <a:bodyPr/>
                    <a:lstStyle/>
                    <a:p>
                      <a:pPr algn="ctr" defTabSz="647700">
                        <a:defRPr sz="4100"/>
                      </a:pPr>
                      <a:endParaRPr/>
                    </a:p>
                  </a:txBody>
                  <a:tcPr marL="50800" marR="50800" marT="50800" marB="50800" anchor="ctr" horzOverflow="overflow">
                    <a:lnB w="12700">
                      <a:solidFill>
                        <a:srgbClr val="3C3C1D"/>
                      </a:solidFill>
                      <a:miter lim="400000"/>
                    </a:lnB>
                  </a:tcPr>
                </a:tc>
                <a:tc>
                  <a:txBody>
                    <a:bodyPr/>
                    <a:lstStyle/>
                    <a:p>
                      <a:pPr algn="ctr" defTabSz="647700">
                        <a:defRPr sz="41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Minimising Regulatory Compliance Burden"/>
          <p:cNvSpPr txBox="1">
            <a:spLocks noGrp="1"/>
          </p:cNvSpPr>
          <p:nvPr>
            <p:ph type="title"/>
          </p:nvPr>
        </p:nvSpPr>
        <p:spPr>
          <a:xfrm>
            <a:off x="1073150" y="658400"/>
            <a:ext cx="22237700" cy="1968501"/>
          </a:xfrm>
          <a:prstGeom prst="rect">
            <a:avLst/>
          </a:prstGeom>
        </p:spPr>
        <p:txBody>
          <a:bodyPr/>
          <a:lstStyle>
            <a:lvl1pPr>
              <a:defRPr b="1">
                <a:latin typeface="Helvetica Neue"/>
                <a:ea typeface="Helvetica Neue"/>
                <a:cs typeface="Helvetica Neue"/>
                <a:sym typeface="Helvetica Neue"/>
              </a:defRPr>
            </a:lvl1pPr>
          </a:lstStyle>
          <a:p>
            <a:r>
              <a:t>Minimising Regulatory Compliance Burden </a:t>
            </a:r>
          </a:p>
        </p:txBody>
      </p:sp>
      <p:graphicFrame>
        <p:nvGraphicFramePr>
          <p:cNvPr id="219" name="Table"/>
          <p:cNvGraphicFramePr/>
          <p:nvPr>
            <p:extLst>
              <p:ext uri="{D42A27DB-BD31-4B8C-83A1-F6EECF244321}">
                <p14:modId xmlns:p14="http://schemas.microsoft.com/office/powerpoint/2010/main" val="459712694"/>
              </p:ext>
            </p:extLst>
          </p:nvPr>
        </p:nvGraphicFramePr>
        <p:xfrm>
          <a:off x="1126893" y="4451220"/>
          <a:ext cx="23090024" cy="8618628"/>
        </p:xfrm>
        <a:graphic>
          <a:graphicData uri="http://schemas.openxmlformats.org/drawingml/2006/table">
            <a:tbl>
              <a:tblPr>
                <a:tableStyleId>{EEE7283C-3CF3-47DC-8721-378D4A62B228}</a:tableStyleId>
              </a:tblPr>
              <a:tblGrid>
                <a:gridCol w="5522737">
                  <a:extLst>
                    <a:ext uri="{9D8B030D-6E8A-4147-A177-3AD203B41FA5}">
                      <a16:colId xmlns:a16="http://schemas.microsoft.com/office/drawing/2014/main" val="20000"/>
                    </a:ext>
                  </a:extLst>
                </a:gridCol>
                <a:gridCol w="6116769">
                  <a:extLst>
                    <a:ext uri="{9D8B030D-6E8A-4147-A177-3AD203B41FA5}">
                      <a16:colId xmlns:a16="http://schemas.microsoft.com/office/drawing/2014/main" val="20001"/>
                    </a:ext>
                  </a:extLst>
                </a:gridCol>
                <a:gridCol w="2996172">
                  <a:extLst>
                    <a:ext uri="{9D8B030D-6E8A-4147-A177-3AD203B41FA5}">
                      <a16:colId xmlns:a16="http://schemas.microsoft.com/office/drawing/2014/main" val="20002"/>
                    </a:ext>
                  </a:extLst>
                </a:gridCol>
                <a:gridCol w="5035731">
                  <a:extLst>
                    <a:ext uri="{9D8B030D-6E8A-4147-A177-3AD203B41FA5}">
                      <a16:colId xmlns:a16="http://schemas.microsoft.com/office/drawing/2014/main" val="20003"/>
                    </a:ext>
                  </a:extLst>
                </a:gridCol>
                <a:gridCol w="3418615">
                  <a:extLst>
                    <a:ext uri="{9D8B030D-6E8A-4147-A177-3AD203B41FA5}">
                      <a16:colId xmlns:a16="http://schemas.microsoft.com/office/drawing/2014/main" val="20004"/>
                    </a:ext>
                  </a:extLst>
                </a:gridCol>
              </a:tblGrid>
              <a:tr h="1130657">
                <a:tc gridSpan="5">
                  <a:txBody>
                    <a:bodyPr/>
                    <a:lstStyle/>
                    <a:p>
                      <a:pPr algn="ctr" defTabSz="647700">
                        <a:defRPr>
                          <a:solidFill>
                            <a:srgbClr val="000000"/>
                          </a:solidFill>
                        </a:defRPr>
                      </a:pPr>
                      <a:r>
                        <a:rPr sz="4100">
                          <a:solidFill>
                            <a:srgbClr val="FFFFFF"/>
                          </a:solidFill>
                        </a:rPr>
                        <a:t>Citizen</a:t>
                      </a:r>
                    </a:p>
                  </a:txBody>
                  <a:tcPr marL="50800" marR="50800" marT="50800" marB="50800" anchor="ctr" horzOverflow="overflow">
                    <a:lnL w="12700">
                      <a:solidFill>
                        <a:srgbClr val="3C3C1D"/>
                      </a:solidFill>
                      <a:miter lim="400000"/>
                    </a:lnL>
                    <a:lnR w="12700">
                      <a:solidFill>
                        <a:srgbClr val="3C3C1D"/>
                      </a:solidFill>
                      <a:miter lim="400000"/>
                    </a:lnR>
                    <a:lnT w="12700">
                      <a:solidFill>
                        <a:srgbClr val="3C3C1D"/>
                      </a:solidFill>
                      <a:miter lim="400000"/>
                    </a:lnT>
                    <a:lnB w="12700">
                      <a:solidFill>
                        <a:srgbClr val="AAA485"/>
                      </a:solidFill>
                      <a:miter lim="400000"/>
                    </a:lnB>
                    <a:solidFill>
                      <a:srgbClr val="65683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44390">
                <a:tc>
                  <a:txBody>
                    <a:bodyPr/>
                    <a:lstStyle/>
                    <a:p>
                      <a:pPr algn="ctr" defTabSz="647700">
                        <a:defRPr>
                          <a:solidFill>
                            <a:srgbClr val="000000"/>
                          </a:solidFill>
                        </a:defRPr>
                      </a:pPr>
                      <a:r>
                        <a:rPr sz="4100">
                          <a:solidFill>
                            <a:srgbClr val="FFFFFF"/>
                          </a:solidFill>
                        </a:rPr>
                        <a:t>Month </a:t>
                      </a:r>
                    </a:p>
                  </a:txBody>
                  <a:tcPr marL="50800" marR="50800" marT="50800" marB="50800" anchor="ctr" horzOverflow="overflow">
                    <a:lnL w="12700">
                      <a:solidFill>
                        <a:srgbClr val="3C3C1D"/>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Reforms Identified</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Reduced </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Pending </a:t>
                      </a:r>
                    </a:p>
                  </a:txBody>
                  <a:tcPr marL="50800" marR="50800" marT="50800" marB="50800" anchor="ctr" horzOverflow="overflow">
                    <a:lnL w="12700">
                      <a:solidFill>
                        <a:schemeClr val="accent2">
                          <a:hueOff val="-487087"/>
                          <a:satOff val="-2686"/>
                          <a:lumOff val="14808"/>
                        </a:schemeClr>
                      </a:solidFill>
                      <a:miter lim="400000"/>
                    </a:lnL>
                    <a:lnR w="12700">
                      <a:solidFill>
                        <a:schemeClr val="accent2">
                          <a:hueOff val="-487087"/>
                          <a:satOff val="-2686"/>
                          <a:lumOff val="14808"/>
                        </a:schemeClr>
                      </a:solidFill>
                      <a:miter lim="400000"/>
                    </a:lnR>
                    <a:lnT w="12700">
                      <a:solidFill>
                        <a:srgbClr val="AAA485"/>
                      </a:solidFill>
                      <a:miter lim="400000"/>
                    </a:lnT>
                    <a:solidFill>
                      <a:srgbClr val="656839"/>
                    </a:solidFill>
                  </a:tcPr>
                </a:tc>
                <a:tc>
                  <a:txBody>
                    <a:bodyPr/>
                    <a:lstStyle/>
                    <a:p>
                      <a:pPr algn="ctr" defTabSz="647700">
                        <a:defRPr>
                          <a:solidFill>
                            <a:srgbClr val="000000"/>
                          </a:solidFill>
                        </a:defRPr>
                      </a:pPr>
                      <a:r>
                        <a:rPr sz="4100">
                          <a:solidFill>
                            <a:srgbClr val="FFFFFF"/>
                          </a:solidFill>
                        </a:rPr>
                        <a:t>% </a:t>
                      </a:r>
                    </a:p>
                  </a:txBody>
                  <a:tcPr marL="50800" marR="50800" marT="50800" marB="50800" anchor="ctr" horzOverflow="overflow">
                    <a:lnL w="12700">
                      <a:solidFill>
                        <a:schemeClr val="accent2">
                          <a:hueOff val="-487087"/>
                          <a:satOff val="-2686"/>
                          <a:lumOff val="14808"/>
                        </a:schemeClr>
                      </a:solidFill>
                      <a:miter lim="400000"/>
                    </a:lnL>
                    <a:lnR w="12700">
                      <a:solidFill>
                        <a:srgbClr val="3C3C1D"/>
                      </a:solidFill>
                      <a:miter lim="400000"/>
                    </a:lnR>
                    <a:lnT w="12700">
                      <a:solidFill>
                        <a:srgbClr val="AAA485"/>
                      </a:solidFill>
                      <a:miter lim="400000"/>
                    </a:lnT>
                    <a:solidFill>
                      <a:srgbClr val="656839"/>
                    </a:solidFill>
                  </a:tcPr>
                </a:tc>
                <a:extLst>
                  <a:ext uri="{0D108BD9-81ED-4DB2-BD59-A6C34878D82A}">
                    <a16:rowId xmlns:a16="http://schemas.microsoft.com/office/drawing/2014/main" val="10001"/>
                  </a:ext>
                </a:extLst>
              </a:tr>
              <a:tr h="1245451">
                <a:tc>
                  <a:txBody>
                    <a:bodyPr/>
                    <a:lstStyle/>
                    <a:p>
                      <a:pPr algn="l" defTabSz="647700">
                        <a:defRPr>
                          <a:solidFill>
                            <a:srgbClr val="000000"/>
                          </a:solidFill>
                        </a:defRPr>
                      </a:pPr>
                      <a:r>
                        <a:rPr sz="4100">
                          <a:solidFill>
                            <a:srgbClr val="444444"/>
                          </a:solidFill>
                        </a:rPr>
                        <a:t>Till Aug 2022</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100">
                          <a:solidFill>
                            <a:srgbClr val="444444"/>
                          </a:solidFill>
                        </a:rPr>
                        <a:t>1,316</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1,294</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22</a:t>
                      </a:r>
                    </a:p>
                  </a:txBody>
                  <a:tcPr marL="50800" marR="50800" marT="50800" marB="50800" anchor="ctr" horzOverflow="overflow"/>
                </a:tc>
                <a:tc>
                  <a:txBody>
                    <a:bodyPr/>
                    <a:lstStyle/>
                    <a:p>
                      <a:pPr algn="ctr" defTabSz="647700">
                        <a:defRPr>
                          <a:solidFill>
                            <a:srgbClr val="000000"/>
                          </a:solidFill>
                        </a:defRPr>
                      </a:pPr>
                      <a:r>
                        <a:rPr sz="4100">
                          <a:solidFill>
                            <a:srgbClr val="444444"/>
                          </a:solidFill>
                        </a:rPr>
                        <a:t>98.48</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270726">
                <a:tc>
                  <a:txBody>
                    <a:bodyPr/>
                    <a:lstStyle/>
                    <a:p>
                      <a:pPr algn="l" defTabSz="647700">
                        <a:defRPr>
                          <a:solidFill>
                            <a:srgbClr val="000000"/>
                          </a:solidFill>
                        </a:defRPr>
                      </a:pPr>
                      <a:r>
                        <a:rPr sz="4100">
                          <a:solidFill>
                            <a:srgbClr val="444444"/>
                          </a:solidFill>
                        </a:rPr>
                        <a:t>Sep 2022</a:t>
                      </a:r>
                    </a:p>
                  </a:txBody>
                  <a:tcPr marL="50800" marR="50800" marT="50800" marB="50800" anchor="ctr" horzOverflow="overflow">
                    <a:lnL w="12700">
                      <a:solidFill>
                        <a:srgbClr val="3C3C1D"/>
                      </a:solidFill>
                      <a:miter lim="400000"/>
                    </a:lnL>
                  </a:tcPr>
                </a:tc>
                <a:tc>
                  <a:txBody>
                    <a:bodyPr/>
                    <a:lstStyle/>
                    <a:p>
                      <a:pPr algn="ctr" defTabSz="647700">
                        <a:defRPr sz="4100"/>
                      </a:pPr>
                      <a:r>
                        <a:rPr lang="en-US" dirty="0"/>
                        <a:t>1,324</a:t>
                      </a:r>
                      <a:endParaRPr dirty="0"/>
                    </a:p>
                  </a:txBody>
                  <a:tcPr marL="50800" marR="50800" marT="50800" marB="50800" anchor="ctr" horzOverflow="overflow"/>
                </a:tc>
                <a:tc>
                  <a:txBody>
                    <a:bodyPr/>
                    <a:lstStyle/>
                    <a:p>
                      <a:pPr algn="ctr" defTabSz="647700">
                        <a:defRPr sz="4100"/>
                      </a:pPr>
                      <a:r>
                        <a:rPr lang="en-US" dirty="0"/>
                        <a:t>1,294</a:t>
                      </a:r>
                      <a:endParaRPr dirty="0"/>
                    </a:p>
                  </a:txBody>
                  <a:tcPr marL="50800" marR="50800" marT="50800" marB="50800" anchor="ctr" horzOverflow="overflow"/>
                </a:tc>
                <a:tc>
                  <a:txBody>
                    <a:bodyPr/>
                    <a:lstStyle/>
                    <a:p>
                      <a:pPr algn="ctr" defTabSz="647700">
                        <a:defRPr sz="4100"/>
                      </a:pPr>
                      <a:r>
                        <a:rPr lang="en-US" dirty="0"/>
                        <a:t>30</a:t>
                      </a:r>
                      <a:endParaRPr dirty="0"/>
                    </a:p>
                  </a:txBody>
                  <a:tcPr marL="50800" marR="50800" marT="50800" marB="50800" anchor="ctr" horzOverflow="overflow"/>
                </a:tc>
                <a:tc>
                  <a:txBody>
                    <a:bodyPr/>
                    <a:lstStyle/>
                    <a:p>
                      <a:pPr algn="ctr" defTabSz="647700">
                        <a:defRPr sz="4100"/>
                      </a:pPr>
                      <a:r>
                        <a:rPr lang="en-US" dirty="0"/>
                        <a:t>97.73</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159462">
                <a:tc>
                  <a:txBody>
                    <a:bodyPr/>
                    <a:lstStyle/>
                    <a:p>
                      <a:pPr algn="l" defTabSz="647700">
                        <a:defRPr>
                          <a:solidFill>
                            <a:srgbClr val="000000"/>
                          </a:solidFill>
                        </a:defRPr>
                      </a:pPr>
                      <a:r>
                        <a:rPr sz="4100">
                          <a:solidFill>
                            <a:srgbClr val="444444"/>
                          </a:solidFill>
                        </a:rPr>
                        <a:t>Oct 2022</a:t>
                      </a:r>
                    </a:p>
                  </a:txBody>
                  <a:tcPr marL="50800" marR="50800" marT="50800" marB="50800" anchor="ctr" horzOverflow="overflow">
                    <a:lnL w="12700">
                      <a:solidFill>
                        <a:srgbClr val="3C3C1D"/>
                      </a:solidFill>
                      <a:miter lim="400000"/>
                    </a:lnL>
                  </a:tcPr>
                </a:tc>
                <a:tc>
                  <a:txBody>
                    <a:bodyPr/>
                    <a:lstStyle/>
                    <a:p>
                      <a:pPr algn="ctr" defTabSz="647700">
                        <a:defRPr sz="4100"/>
                      </a:pPr>
                      <a:r>
                        <a:rPr lang="en-IN" dirty="0"/>
                        <a:t>1,324</a:t>
                      </a:r>
                      <a:endParaRPr dirty="0"/>
                    </a:p>
                  </a:txBody>
                  <a:tcPr marL="50800" marR="50800" marT="50800" marB="50800" anchor="ctr" horzOverflow="overflow"/>
                </a:tc>
                <a:tc>
                  <a:txBody>
                    <a:bodyPr/>
                    <a:lstStyle/>
                    <a:p>
                      <a:pPr algn="ctr" defTabSz="647700">
                        <a:defRPr sz="4100"/>
                      </a:pPr>
                      <a:r>
                        <a:rPr lang="en-IN" dirty="0"/>
                        <a:t>1,302</a:t>
                      </a:r>
                      <a:endParaRPr dirty="0"/>
                    </a:p>
                  </a:txBody>
                  <a:tcPr marL="50800" marR="50800" marT="50800" marB="50800" anchor="ctr" horzOverflow="overflow"/>
                </a:tc>
                <a:tc>
                  <a:txBody>
                    <a:bodyPr/>
                    <a:lstStyle/>
                    <a:p>
                      <a:pPr algn="ctr" defTabSz="647700">
                        <a:defRPr sz="4100"/>
                      </a:pPr>
                      <a:r>
                        <a:rPr lang="en-IN" dirty="0"/>
                        <a:t>22</a:t>
                      </a:r>
                      <a:endParaRPr dirty="0"/>
                    </a:p>
                  </a:txBody>
                  <a:tcPr marL="50800" marR="50800" marT="50800" marB="50800" anchor="ctr" horzOverflow="overflow"/>
                </a:tc>
                <a:tc>
                  <a:txBody>
                    <a:bodyPr/>
                    <a:lstStyle/>
                    <a:p>
                      <a:pPr algn="ctr" defTabSz="647700">
                        <a:defRPr sz="4100"/>
                      </a:pPr>
                      <a:r>
                        <a:rPr lang="en-IN" dirty="0"/>
                        <a:t>98.33 </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328580">
                <a:tc>
                  <a:txBody>
                    <a:bodyPr/>
                    <a:lstStyle/>
                    <a:p>
                      <a:pPr algn="l" defTabSz="647700">
                        <a:defRPr>
                          <a:solidFill>
                            <a:srgbClr val="000000"/>
                          </a:solidFill>
                        </a:defRPr>
                      </a:pPr>
                      <a:r>
                        <a:rPr sz="4100">
                          <a:solidFill>
                            <a:srgbClr val="444444"/>
                          </a:solidFill>
                        </a:rPr>
                        <a:t>Nov 2022</a:t>
                      </a:r>
                    </a:p>
                  </a:txBody>
                  <a:tcPr marL="50800" marR="50800" marT="50800" marB="50800" anchor="ctr" horzOverflow="overflow">
                    <a:lnL w="12700">
                      <a:solidFill>
                        <a:srgbClr val="3C3C1D"/>
                      </a:solidFill>
                      <a:miter lim="400000"/>
                    </a:lnL>
                  </a:tcPr>
                </a:tc>
                <a:tc>
                  <a:txBody>
                    <a:bodyPr/>
                    <a:lstStyle/>
                    <a:p>
                      <a:pPr algn="ctr" defTabSz="647700">
                        <a:defRPr sz="4100"/>
                      </a:pPr>
                      <a:endParaRPr/>
                    </a:p>
                  </a:txBody>
                  <a:tcPr marL="50800" marR="50800" marT="50800" marB="50800" anchor="ctr" horzOverflow="overflow"/>
                </a:tc>
                <a:tc>
                  <a:txBody>
                    <a:bodyPr/>
                    <a:lstStyle/>
                    <a:p>
                      <a:pPr algn="ctr" defTabSz="647700">
                        <a:defRPr sz="4100"/>
                      </a:pPr>
                      <a:endParaRPr/>
                    </a:p>
                  </a:txBody>
                  <a:tcPr marL="50800" marR="50800" marT="50800" marB="50800" anchor="ctr" horzOverflow="overflow"/>
                </a:tc>
                <a:tc>
                  <a:txBody>
                    <a:bodyPr/>
                    <a:lstStyle/>
                    <a:p>
                      <a:pPr algn="l" defTabSz="647700">
                        <a:defRPr sz="4100"/>
                      </a:pPr>
                      <a:endParaRPr/>
                    </a:p>
                  </a:txBody>
                  <a:tcPr marL="50800" marR="50800" marT="50800" marB="50800" anchor="ctr" horzOverflow="overflow"/>
                </a:tc>
                <a:tc>
                  <a:txBody>
                    <a:bodyPr/>
                    <a:lstStyle/>
                    <a:p>
                      <a:pPr algn="l" defTabSz="647700">
                        <a:defRPr sz="41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1239362">
                <a:tc>
                  <a:txBody>
                    <a:bodyPr/>
                    <a:lstStyle/>
                    <a:p>
                      <a:pPr algn="l" defTabSz="647700">
                        <a:defRPr>
                          <a:solidFill>
                            <a:srgbClr val="000000"/>
                          </a:solidFill>
                        </a:defRPr>
                      </a:pPr>
                      <a:r>
                        <a:rPr sz="4100">
                          <a:solidFill>
                            <a:srgbClr val="444444"/>
                          </a:solidFill>
                        </a:rPr>
                        <a:t>Dec 2022</a:t>
                      </a:r>
                    </a:p>
                  </a:txBody>
                  <a:tcPr marL="50800" marR="50800" marT="50800" marB="50800" anchor="ctr" horzOverflow="overflow">
                    <a:lnL w="12700">
                      <a:solidFill>
                        <a:srgbClr val="3C3C1D"/>
                      </a:solidFill>
                      <a:miter lim="400000"/>
                    </a:lnL>
                    <a:lnB w="12700">
                      <a:solidFill>
                        <a:srgbClr val="3C3C1D"/>
                      </a:solidFill>
                      <a:miter lim="400000"/>
                    </a:lnB>
                  </a:tcPr>
                </a:tc>
                <a:tc>
                  <a:txBody>
                    <a:bodyPr/>
                    <a:lstStyle/>
                    <a:p>
                      <a:pPr algn="ctr" defTabSz="647700">
                        <a:defRPr sz="4100"/>
                      </a:pPr>
                      <a:endParaRPr/>
                    </a:p>
                  </a:txBody>
                  <a:tcPr marL="50800" marR="50800" marT="50800" marB="50800" anchor="ctr" horzOverflow="overflow">
                    <a:lnB w="12700">
                      <a:solidFill>
                        <a:srgbClr val="3C3C1D"/>
                      </a:solidFill>
                      <a:miter lim="400000"/>
                    </a:lnB>
                  </a:tcPr>
                </a:tc>
                <a:tc>
                  <a:txBody>
                    <a:bodyPr/>
                    <a:lstStyle/>
                    <a:p>
                      <a:pPr algn="ctr" defTabSz="647700">
                        <a:defRPr sz="4100"/>
                      </a:pPr>
                      <a:endParaRPr/>
                    </a:p>
                  </a:txBody>
                  <a:tcPr marL="50800" marR="50800" marT="50800" marB="50800" anchor="ctr" horzOverflow="overflow">
                    <a:lnB w="12700">
                      <a:solidFill>
                        <a:srgbClr val="3C3C1D"/>
                      </a:solidFill>
                      <a:miter lim="400000"/>
                    </a:lnB>
                  </a:tcPr>
                </a:tc>
                <a:tc>
                  <a:txBody>
                    <a:bodyPr/>
                    <a:lstStyle/>
                    <a:p>
                      <a:pPr algn="ctr" defTabSz="647700">
                        <a:defRPr sz="4100"/>
                      </a:pPr>
                      <a:endParaRPr dirty="0"/>
                    </a:p>
                  </a:txBody>
                  <a:tcPr marL="50800" marR="50800" marT="50800" marB="50800" anchor="ctr" horzOverflow="overflow">
                    <a:lnB w="12700">
                      <a:solidFill>
                        <a:srgbClr val="3C3C1D"/>
                      </a:solidFill>
                      <a:miter lim="400000"/>
                    </a:lnB>
                  </a:tcPr>
                </a:tc>
                <a:tc>
                  <a:txBody>
                    <a:bodyPr/>
                    <a:lstStyle/>
                    <a:p>
                      <a:pPr algn="ctr" defTabSz="647700">
                        <a:defRPr sz="41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6"/>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1 - Investment Facilitation</a:t>
            </a:r>
          </a:p>
        </p:txBody>
      </p:sp>
      <p:sp>
        <p:nvSpPr>
          <p:cNvPr id="134" name="Varghese M (AGM)…"/>
          <p:cNvSpPr txBox="1">
            <a:spLocks noGrp="1"/>
          </p:cNvSpPr>
          <p:nvPr>
            <p:ph type="body" idx="1"/>
          </p:nvPr>
        </p:nvSpPr>
        <p:spPr>
          <a:prstGeom prst="rect">
            <a:avLst/>
          </a:prstGeom>
        </p:spPr>
        <p:txBody>
          <a:bodyPr/>
          <a:lstStyle/>
          <a:p>
            <a:pPr marL="585215" indent="-585215" defTabSz="528319">
              <a:spcBef>
                <a:spcPts val="3700"/>
              </a:spcBef>
              <a:buSzPct val="100000"/>
              <a:buFontTx/>
              <a:buAutoNum type="arabicPeriod"/>
              <a:defRPr sz="3200"/>
            </a:pPr>
            <a:r>
              <a:rPr dirty="0">
                <a:solidFill>
                  <a:schemeClr val="tx1"/>
                </a:solidFill>
              </a:rPr>
              <a:t>Varghese M (AGM)</a:t>
            </a:r>
          </a:p>
          <a:p>
            <a:pPr marL="585215" indent="-585215" defTabSz="528319">
              <a:spcBef>
                <a:spcPts val="3700"/>
              </a:spcBef>
              <a:buSzPct val="100000"/>
              <a:buFontTx/>
              <a:buAutoNum type="arabicPeriod"/>
              <a:defRPr sz="3200"/>
            </a:pPr>
            <a:r>
              <a:rPr dirty="0">
                <a:solidFill>
                  <a:schemeClr val="tx1"/>
                </a:solidFill>
              </a:rPr>
              <a:t>Ratheesh S (AGM)</a:t>
            </a:r>
          </a:p>
          <a:p>
            <a:pPr marL="585215" indent="-585215" defTabSz="528319">
              <a:spcBef>
                <a:spcPts val="3700"/>
              </a:spcBef>
              <a:buSzPct val="100000"/>
              <a:buFontTx/>
              <a:buAutoNum type="arabicPeriod"/>
              <a:defRPr sz="3200"/>
            </a:pPr>
            <a:r>
              <a:rPr dirty="0">
                <a:solidFill>
                  <a:schemeClr val="tx1"/>
                </a:solidFill>
              </a:rPr>
              <a:t>Zubin Joseph , KPMG</a:t>
            </a:r>
          </a:p>
          <a:p>
            <a:pPr marL="585215" indent="-585215" defTabSz="528319">
              <a:spcBef>
                <a:spcPts val="3700"/>
              </a:spcBef>
              <a:buSzPct val="100000"/>
              <a:buFontTx/>
              <a:buAutoNum type="arabicPeriod"/>
              <a:defRPr sz="3200"/>
            </a:pPr>
            <a:r>
              <a:rPr dirty="0">
                <a:solidFill>
                  <a:schemeClr val="tx1"/>
                </a:solidFill>
              </a:rPr>
              <a:t>Sabari </a:t>
            </a:r>
            <a:r>
              <a:rPr dirty="0" err="1">
                <a:solidFill>
                  <a:schemeClr val="tx1"/>
                </a:solidFill>
              </a:rPr>
              <a:t>Viswambaran</a:t>
            </a:r>
            <a:r>
              <a:rPr dirty="0">
                <a:solidFill>
                  <a:schemeClr val="tx1"/>
                </a:solidFill>
              </a:rPr>
              <a:t>, KPMG</a:t>
            </a:r>
          </a:p>
          <a:p>
            <a:pPr marL="585215" indent="-585215" defTabSz="528319">
              <a:spcBef>
                <a:spcPts val="3700"/>
              </a:spcBef>
              <a:buSzPct val="100000"/>
              <a:buFontTx/>
              <a:buAutoNum type="arabicPeriod"/>
              <a:defRPr sz="3200"/>
            </a:pPr>
            <a:r>
              <a:rPr dirty="0" err="1">
                <a:solidFill>
                  <a:schemeClr val="tx1"/>
                </a:solidFill>
              </a:rPr>
              <a:t>Aiswarya</a:t>
            </a:r>
            <a:r>
              <a:rPr dirty="0">
                <a:solidFill>
                  <a:schemeClr val="tx1"/>
                </a:solidFill>
              </a:rPr>
              <a:t> Krishnan, KPMG</a:t>
            </a:r>
          </a:p>
          <a:p>
            <a:pPr marL="585215" indent="-585215" defTabSz="528319">
              <a:spcBef>
                <a:spcPts val="3700"/>
              </a:spcBef>
              <a:buSzPct val="100000"/>
              <a:buFontTx/>
              <a:buAutoNum type="arabicPeriod"/>
              <a:defRPr sz="3200"/>
            </a:pPr>
            <a:r>
              <a:rPr lang="en-IN" dirty="0">
                <a:solidFill>
                  <a:schemeClr val="tx1"/>
                </a:solidFill>
              </a:rPr>
              <a:t>Rahul Jagadish ,BDE</a:t>
            </a:r>
          </a:p>
          <a:p>
            <a:pPr marL="585215" indent="-585215" defTabSz="528319">
              <a:spcBef>
                <a:spcPts val="3700"/>
              </a:spcBef>
              <a:buSzPct val="100000"/>
              <a:buFontTx/>
              <a:buAutoNum type="arabicPeriod"/>
              <a:defRPr sz="3200"/>
            </a:pPr>
            <a:r>
              <a:rPr dirty="0" err="1">
                <a:solidFill>
                  <a:schemeClr val="tx1"/>
                </a:solidFill>
              </a:rPr>
              <a:t>Liju</a:t>
            </a:r>
            <a:r>
              <a:rPr dirty="0">
                <a:solidFill>
                  <a:schemeClr val="tx1"/>
                </a:solidFill>
              </a:rPr>
              <a:t> John,</a:t>
            </a:r>
            <a:r>
              <a:rPr lang="en-IN" dirty="0">
                <a:solidFill>
                  <a:schemeClr val="tx1"/>
                </a:solidFill>
              </a:rPr>
              <a:t> </a:t>
            </a:r>
            <a:r>
              <a:rPr dirty="0">
                <a:solidFill>
                  <a:schemeClr val="tx1"/>
                </a:solidFill>
              </a:rPr>
              <a:t>BDA</a:t>
            </a:r>
            <a:endParaRPr lang="en-IN" dirty="0">
              <a:solidFill>
                <a:schemeClr val="tx1"/>
              </a:solidFill>
            </a:endParaRPr>
          </a:p>
          <a:p>
            <a:pPr marL="585215" indent="-585215" defTabSz="528319">
              <a:spcBef>
                <a:spcPts val="3700"/>
              </a:spcBef>
              <a:buSzPct val="100000"/>
              <a:buFontTx/>
              <a:buAutoNum type="arabicPeriod"/>
              <a:defRPr sz="3200"/>
            </a:pPr>
            <a:r>
              <a:rPr lang="en-IN" dirty="0" err="1">
                <a:solidFill>
                  <a:schemeClr val="tx1"/>
                </a:solidFill>
              </a:rPr>
              <a:t>Aanad</a:t>
            </a:r>
            <a:r>
              <a:rPr lang="en-IN" dirty="0">
                <a:solidFill>
                  <a:schemeClr val="tx1"/>
                </a:solidFill>
              </a:rPr>
              <a:t> ,BDE</a:t>
            </a:r>
          </a:p>
          <a:p>
            <a:pPr marL="585215" indent="-585215" defTabSz="528319">
              <a:spcBef>
                <a:spcPts val="3700"/>
              </a:spcBef>
              <a:buSzPct val="100000"/>
              <a:buFontTx/>
              <a:buAutoNum type="arabicPeriod"/>
              <a:defRPr sz="3200"/>
            </a:pPr>
            <a:r>
              <a:rPr lang="en-IN" dirty="0">
                <a:solidFill>
                  <a:schemeClr val="tx1"/>
                </a:solidFill>
              </a:rPr>
              <a:t>Parvathy, BDE</a:t>
            </a:r>
            <a:endParaRPr dirty="0">
              <a:solidFill>
                <a:schemeClr val="tx1"/>
              </a:solidFill>
            </a:endParaRPr>
          </a:p>
        </p:txBody>
      </p:sp>
    </p:spTree>
    <p:extLst>
      <p:ext uri="{BB962C8B-B14F-4D97-AF65-F5344CB8AC3E}">
        <p14:creationId xmlns:p14="http://schemas.microsoft.com/office/powerpoint/2010/main" val="1690020994"/>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16. Media Articles"/>
          <p:cNvSpPr txBox="1">
            <a:spLocks noGrp="1"/>
          </p:cNvSpPr>
          <p:nvPr>
            <p:ph type="title"/>
          </p:nvPr>
        </p:nvSpPr>
        <p:spPr>
          <a:xfrm>
            <a:off x="1073150" y="658400"/>
            <a:ext cx="22237700" cy="1968501"/>
          </a:xfrm>
          <a:prstGeom prst="rect">
            <a:avLst/>
          </a:prstGeom>
        </p:spPr>
        <p:txBody>
          <a:bodyPr/>
          <a:lstStyle/>
          <a:p>
            <a:pPr>
              <a:defRPr b="1">
                <a:latin typeface="Helvetica Neue"/>
                <a:ea typeface="Helvetica Neue"/>
                <a:cs typeface="Helvetica Neue"/>
                <a:sym typeface="Helvetica Neue"/>
              </a:defRPr>
            </a:pPr>
            <a:r>
              <a:rPr b="0" dirty="0">
                <a:latin typeface="+mn-lt"/>
                <a:ea typeface="+mn-ea"/>
                <a:cs typeface="+mn-cs"/>
                <a:sym typeface="Helvetica Neue Light"/>
              </a:rPr>
              <a:t>16</a:t>
            </a:r>
            <a:r>
              <a:rPr dirty="0"/>
              <a:t>. </a:t>
            </a:r>
            <a:r>
              <a:rPr lang="en-IN" dirty="0"/>
              <a:t>Publish Editorial Articles on Kerala Achievements on IF</a:t>
            </a:r>
            <a:endParaRPr dirty="0"/>
          </a:p>
        </p:txBody>
      </p:sp>
      <p:graphicFrame>
        <p:nvGraphicFramePr>
          <p:cNvPr id="222" name="Table"/>
          <p:cNvGraphicFramePr/>
          <p:nvPr>
            <p:extLst>
              <p:ext uri="{D42A27DB-BD31-4B8C-83A1-F6EECF244321}">
                <p14:modId xmlns:p14="http://schemas.microsoft.com/office/powerpoint/2010/main" val="1425896279"/>
              </p:ext>
            </p:extLst>
          </p:nvPr>
        </p:nvGraphicFramePr>
        <p:xfrm>
          <a:off x="646987" y="3574439"/>
          <a:ext cx="23090025" cy="9737841"/>
        </p:xfrm>
        <a:graphic>
          <a:graphicData uri="http://schemas.openxmlformats.org/drawingml/2006/table">
            <a:tbl>
              <a:tblPr firstRow="1" firstCol="1">
                <a:tableStyleId>{EEE7283C-3CF3-47DC-8721-378D4A62B228}</a:tableStyleId>
              </a:tblPr>
              <a:tblGrid>
                <a:gridCol w="1091937">
                  <a:extLst>
                    <a:ext uri="{9D8B030D-6E8A-4147-A177-3AD203B41FA5}">
                      <a16:colId xmlns:a16="http://schemas.microsoft.com/office/drawing/2014/main" val="20000"/>
                    </a:ext>
                  </a:extLst>
                </a:gridCol>
                <a:gridCol w="5125931">
                  <a:extLst>
                    <a:ext uri="{9D8B030D-6E8A-4147-A177-3AD203B41FA5}">
                      <a16:colId xmlns:a16="http://schemas.microsoft.com/office/drawing/2014/main" val="20001"/>
                    </a:ext>
                  </a:extLst>
                </a:gridCol>
                <a:gridCol w="8286261">
                  <a:extLst>
                    <a:ext uri="{9D8B030D-6E8A-4147-A177-3AD203B41FA5}">
                      <a16:colId xmlns:a16="http://schemas.microsoft.com/office/drawing/2014/main" val="20002"/>
                    </a:ext>
                  </a:extLst>
                </a:gridCol>
                <a:gridCol w="3595248">
                  <a:extLst>
                    <a:ext uri="{9D8B030D-6E8A-4147-A177-3AD203B41FA5}">
                      <a16:colId xmlns:a16="http://schemas.microsoft.com/office/drawing/2014/main" val="20003"/>
                    </a:ext>
                  </a:extLst>
                </a:gridCol>
                <a:gridCol w="2298996">
                  <a:extLst>
                    <a:ext uri="{9D8B030D-6E8A-4147-A177-3AD203B41FA5}">
                      <a16:colId xmlns:a16="http://schemas.microsoft.com/office/drawing/2014/main" val="20004"/>
                    </a:ext>
                  </a:extLst>
                </a:gridCol>
                <a:gridCol w="2691652">
                  <a:extLst>
                    <a:ext uri="{9D8B030D-6E8A-4147-A177-3AD203B41FA5}">
                      <a16:colId xmlns:a16="http://schemas.microsoft.com/office/drawing/2014/main" val="20005"/>
                    </a:ext>
                  </a:extLst>
                </a:gridCol>
              </a:tblGrid>
              <a:tr h="1729497">
                <a:tc>
                  <a:txBody>
                    <a:bodyPr/>
                    <a:lstStyle/>
                    <a:p>
                      <a:pPr algn="ctr" defTabSz="647700">
                        <a:defRPr>
                          <a:solidFill>
                            <a:srgbClr val="000000"/>
                          </a:solidFill>
                        </a:defRPr>
                      </a:pPr>
                      <a:r>
                        <a:rPr sz="3800">
                          <a:solidFill>
                            <a:srgbClr val="FFFFFF"/>
                          </a:solidFill>
                        </a:rPr>
                        <a:t>Slno </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3800">
                          <a:solidFill>
                            <a:srgbClr val="FFFFFF"/>
                          </a:solidFill>
                        </a:rPr>
                        <a:t>Reform Area from Citizen Perspective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Topics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Media Type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4780334">
                <a:tc>
                  <a:txBody>
                    <a:bodyPr/>
                    <a:lstStyle/>
                    <a:p>
                      <a:pPr algn="ctr" defTabSz="647700">
                        <a:defRPr>
                          <a:solidFill>
                            <a:srgbClr val="000000"/>
                          </a:solidFill>
                        </a:defRPr>
                      </a:pPr>
                      <a:r>
                        <a:rPr sz="38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3800" dirty="0">
                          <a:solidFill>
                            <a:srgbClr val="444444"/>
                          </a:solidFill>
                        </a:rPr>
                        <a:t>Business/</a:t>
                      </a:r>
                      <a:r>
                        <a:rPr lang="en-US" sz="3800" dirty="0">
                          <a:solidFill>
                            <a:srgbClr val="444444"/>
                          </a:solidFill>
                        </a:rPr>
                        <a:t> </a:t>
                      </a:r>
                      <a:r>
                        <a:rPr sz="3800" dirty="0">
                          <a:solidFill>
                            <a:srgbClr val="444444"/>
                          </a:solidFill>
                        </a:rPr>
                        <a:t>Citizen </a:t>
                      </a:r>
                    </a:p>
                  </a:txBody>
                  <a:tcPr marL="50800" marR="50800" marT="50800" marB="50800" anchor="ctr" horzOverflow="overflow"/>
                </a:tc>
                <a:tc>
                  <a:txBody>
                    <a:bodyPr/>
                    <a:lstStyle/>
                    <a:p>
                      <a:pPr algn="just" defTabSz="647700">
                        <a:defRPr sz="3800"/>
                      </a:pPr>
                      <a:r>
                        <a:t>To identify the reforms from a citizen point of view which created maximum impact in the ‘Ease of Doing Business’ or in the ‘Ease of Living’ initiatives by the government for media coverage.</a:t>
                      </a:r>
                      <a:endParaRPr>
                        <a:solidFill>
                          <a:srgbClr val="000000"/>
                        </a:solidFill>
                      </a:endParaRPr>
                    </a:p>
                  </a:txBody>
                  <a:tcPr marL="50800" marR="50800" marT="50800" marB="50800" anchor="ctr" horzOverflow="overflow"/>
                </a:tc>
                <a:tc>
                  <a:txBody>
                    <a:bodyPr/>
                    <a:lstStyle/>
                    <a:p>
                      <a:pPr algn="ctr" defTabSz="647700">
                        <a:defRPr>
                          <a:solidFill>
                            <a:srgbClr val="000000"/>
                          </a:solidFill>
                        </a:defRPr>
                      </a:pPr>
                      <a:r>
                        <a:rPr sz="3800">
                          <a:solidFill>
                            <a:srgbClr val="444444"/>
                          </a:solidFill>
                        </a:rPr>
                        <a:t>Magazine,News Paper</a:t>
                      </a:r>
                    </a:p>
                  </a:txBody>
                  <a:tcPr marL="50800" marR="50800" marT="50800" marB="50800" anchor="ctr" horzOverflow="overflow"/>
                </a:tc>
                <a:tc>
                  <a:txBody>
                    <a:bodyPr/>
                    <a:lstStyle/>
                    <a:p>
                      <a:pPr algn="l" defTabSz="647700">
                        <a:defRPr sz="3800"/>
                      </a:pPr>
                      <a:r>
                        <a:rPr lang="en-US" dirty="0"/>
                        <a:t>Jan 23</a:t>
                      </a:r>
                      <a:endParaRPr dirty="0"/>
                    </a:p>
                  </a:txBody>
                  <a:tcPr marL="50800" marR="50800" marT="50800" marB="50800" anchor="ctr" horzOverflow="overflow"/>
                </a:tc>
                <a:tc>
                  <a:txBody>
                    <a:bodyPr/>
                    <a:lstStyle/>
                    <a:p>
                      <a:pPr algn="ctr" defTabSz="647700">
                        <a:defRPr sz="3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228010">
                <a:tc>
                  <a:txBody>
                    <a:bodyPr/>
                    <a:lstStyle/>
                    <a:p>
                      <a:pPr algn="ctr" defTabSz="647700">
                        <a:defRPr>
                          <a:solidFill>
                            <a:srgbClr val="000000"/>
                          </a:solidFill>
                        </a:defRPr>
                      </a:pPr>
                      <a:r>
                        <a:rPr sz="3800">
                          <a:solidFill>
                            <a:srgbClr val="444444"/>
                          </a:solidFill>
                        </a:rPr>
                        <a:t>2</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800">
                          <a:solidFill>
                            <a:srgbClr val="444444"/>
                          </a:solidFill>
                        </a:rPr>
                        <a:t>Employment Exchange </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3800">
                          <a:solidFill>
                            <a:srgbClr val="444444"/>
                          </a:solidFill>
                        </a:rPr>
                        <a:t>Providing Registration &amp; Renewal of job seekers on employment exchange through the online single window system.</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800">
                          <a:solidFill>
                            <a:srgbClr val="444444"/>
                          </a:solidFill>
                        </a:rPr>
                        <a:t>Cochin Port</a:t>
                      </a:r>
                    </a:p>
                  </a:txBody>
                  <a:tcPr marL="50800" marR="50800" marT="50800" marB="50800" anchor="ctr" horzOverflow="overflow">
                    <a:lnB w="12700">
                      <a:solidFill>
                        <a:srgbClr val="3C3C1D"/>
                      </a:solidFill>
                      <a:miter lim="400000"/>
                    </a:lnB>
                  </a:tcPr>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sz="3800"/>
                      </a:pPr>
                      <a:r>
                        <a:rPr lang="en-US" dirty="0"/>
                        <a:t>Jan 23</a:t>
                      </a:r>
                    </a:p>
                    <a:p>
                      <a:pPr algn="ctr" defTabSz="647700">
                        <a:defRPr sz="3800"/>
                      </a:pPr>
                      <a:endParaRPr dirty="0"/>
                    </a:p>
                  </a:txBody>
                  <a:tcPr marL="50800" marR="50800" marT="50800" marB="50800" anchor="ctr" horzOverflow="overflow">
                    <a:lnB w="12700">
                      <a:solidFill>
                        <a:srgbClr val="3C3C1D"/>
                      </a:solidFill>
                      <a:miter lim="400000"/>
                    </a:lnB>
                  </a:tcPr>
                </a:tc>
                <a:tc>
                  <a:txBody>
                    <a:bodyPr/>
                    <a:lstStyle/>
                    <a:p>
                      <a:pPr algn="ctr" defTabSz="647700">
                        <a:defRPr sz="38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Media Articles"/>
          <p:cNvSpPr txBox="1">
            <a:spLocks noGrp="1"/>
          </p:cNvSpPr>
          <p:nvPr>
            <p:ph type="title"/>
          </p:nvPr>
        </p:nvSpPr>
        <p:spPr>
          <a:xfrm>
            <a:off x="1073150" y="658400"/>
            <a:ext cx="22237700" cy="1968501"/>
          </a:xfrm>
          <a:prstGeom prst="rect">
            <a:avLst/>
          </a:prstGeom>
        </p:spPr>
        <p:txBody>
          <a:bodyPr/>
          <a:lstStyle>
            <a:lvl1pPr>
              <a:defRPr b="1">
                <a:latin typeface="Helvetica Neue"/>
                <a:ea typeface="Helvetica Neue"/>
                <a:cs typeface="Helvetica Neue"/>
                <a:sym typeface="Helvetica Neue"/>
              </a:defRPr>
            </a:lvl1pPr>
          </a:lstStyle>
          <a:p>
            <a:r>
              <a:t>Media Articles</a:t>
            </a:r>
          </a:p>
        </p:txBody>
      </p:sp>
      <p:graphicFrame>
        <p:nvGraphicFramePr>
          <p:cNvPr id="225" name="Table"/>
          <p:cNvGraphicFramePr/>
          <p:nvPr>
            <p:extLst>
              <p:ext uri="{D42A27DB-BD31-4B8C-83A1-F6EECF244321}">
                <p14:modId xmlns:p14="http://schemas.microsoft.com/office/powerpoint/2010/main" val="173311744"/>
              </p:ext>
            </p:extLst>
          </p:nvPr>
        </p:nvGraphicFramePr>
        <p:xfrm>
          <a:off x="1079500" y="3574439"/>
          <a:ext cx="23090023" cy="9549654"/>
        </p:xfrm>
        <a:graphic>
          <a:graphicData uri="http://schemas.openxmlformats.org/drawingml/2006/table">
            <a:tbl>
              <a:tblPr firstRow="1" firstCol="1">
                <a:tableStyleId>{EEE7283C-3CF3-47DC-8721-378D4A62B228}</a:tableStyleId>
              </a:tblPr>
              <a:tblGrid>
                <a:gridCol w="1091937">
                  <a:extLst>
                    <a:ext uri="{9D8B030D-6E8A-4147-A177-3AD203B41FA5}">
                      <a16:colId xmlns:a16="http://schemas.microsoft.com/office/drawing/2014/main" val="20000"/>
                    </a:ext>
                  </a:extLst>
                </a:gridCol>
                <a:gridCol w="4533696">
                  <a:extLst>
                    <a:ext uri="{9D8B030D-6E8A-4147-A177-3AD203B41FA5}">
                      <a16:colId xmlns:a16="http://schemas.microsoft.com/office/drawing/2014/main" val="20001"/>
                    </a:ext>
                  </a:extLst>
                </a:gridCol>
                <a:gridCol w="8543130">
                  <a:extLst>
                    <a:ext uri="{9D8B030D-6E8A-4147-A177-3AD203B41FA5}">
                      <a16:colId xmlns:a16="http://schemas.microsoft.com/office/drawing/2014/main" val="20002"/>
                    </a:ext>
                  </a:extLst>
                </a:gridCol>
                <a:gridCol w="3570810">
                  <a:extLst>
                    <a:ext uri="{9D8B030D-6E8A-4147-A177-3AD203B41FA5}">
                      <a16:colId xmlns:a16="http://schemas.microsoft.com/office/drawing/2014/main" val="20003"/>
                    </a:ext>
                  </a:extLst>
                </a:gridCol>
                <a:gridCol w="2394431">
                  <a:extLst>
                    <a:ext uri="{9D8B030D-6E8A-4147-A177-3AD203B41FA5}">
                      <a16:colId xmlns:a16="http://schemas.microsoft.com/office/drawing/2014/main" val="20004"/>
                    </a:ext>
                  </a:extLst>
                </a:gridCol>
                <a:gridCol w="2956019">
                  <a:extLst>
                    <a:ext uri="{9D8B030D-6E8A-4147-A177-3AD203B41FA5}">
                      <a16:colId xmlns:a16="http://schemas.microsoft.com/office/drawing/2014/main" val="20005"/>
                    </a:ext>
                  </a:extLst>
                </a:gridCol>
              </a:tblGrid>
              <a:tr h="2102444">
                <a:tc>
                  <a:txBody>
                    <a:bodyPr/>
                    <a:lstStyle/>
                    <a:p>
                      <a:pPr algn="ctr" defTabSz="647700">
                        <a:defRPr>
                          <a:solidFill>
                            <a:srgbClr val="000000"/>
                          </a:solidFill>
                        </a:defRPr>
                      </a:pPr>
                      <a:r>
                        <a:rPr sz="3800">
                          <a:solidFill>
                            <a:srgbClr val="FFFFFF"/>
                          </a:solidFill>
                        </a:rPr>
                        <a:t>Slno </a:t>
                      </a:r>
                    </a:p>
                  </a:txBody>
                  <a:tcPr marL="50800" marR="50800" marT="50800" marB="50800" anchor="ctr" horzOverflow="overflow">
                    <a:lnL w="12700">
                      <a:solidFill>
                        <a:srgbClr val="3C3C1D"/>
                      </a:solidFill>
                      <a:miter lim="400000"/>
                    </a:lnL>
                  </a:tcPr>
                </a:tc>
                <a:tc>
                  <a:txBody>
                    <a:bodyPr/>
                    <a:lstStyle/>
                    <a:p>
                      <a:pPr algn="l" defTabSz="647700">
                        <a:defRPr>
                          <a:solidFill>
                            <a:srgbClr val="000000"/>
                          </a:solidFill>
                        </a:defRPr>
                      </a:pPr>
                      <a:r>
                        <a:rPr sz="3800">
                          <a:solidFill>
                            <a:srgbClr val="FFFFFF"/>
                          </a:solidFill>
                        </a:rPr>
                        <a:t>Reform Area from Citizen Perspective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Topics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Media Type </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38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211439">
                <a:tc>
                  <a:txBody>
                    <a:bodyPr/>
                    <a:lstStyle/>
                    <a:p>
                      <a:pPr algn="ctr" defTabSz="647700">
                        <a:defRPr>
                          <a:solidFill>
                            <a:srgbClr val="000000"/>
                          </a:solidFill>
                        </a:defRPr>
                      </a:pPr>
                      <a:r>
                        <a:rPr sz="3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3800">
                          <a:solidFill>
                            <a:srgbClr val="444444"/>
                          </a:solidFill>
                        </a:rPr>
                        <a:t>Online Connection </a:t>
                      </a:r>
                    </a:p>
                  </a:txBody>
                  <a:tcPr marL="50800" marR="50800" marT="50800" marB="50800" anchor="ctr" horzOverflow="overflow"/>
                </a:tc>
                <a:tc>
                  <a:txBody>
                    <a:bodyPr/>
                    <a:lstStyle/>
                    <a:p>
                      <a:pPr algn="just" defTabSz="647700">
                        <a:defRPr>
                          <a:solidFill>
                            <a:srgbClr val="000000"/>
                          </a:solidFill>
                        </a:defRPr>
                      </a:pPr>
                      <a:r>
                        <a:rPr sz="3800" dirty="0">
                          <a:solidFill>
                            <a:srgbClr val="444444"/>
                          </a:solidFill>
                        </a:rPr>
                        <a:t>Following services are provided through the online single window system -water connection, Electricity,</a:t>
                      </a:r>
                      <a:r>
                        <a:rPr lang="en-US" sz="3800" dirty="0">
                          <a:solidFill>
                            <a:srgbClr val="444444"/>
                          </a:solidFill>
                        </a:rPr>
                        <a:t> </a:t>
                      </a:r>
                      <a:r>
                        <a:rPr sz="3800" dirty="0">
                          <a:solidFill>
                            <a:srgbClr val="444444"/>
                          </a:solidFill>
                        </a:rPr>
                        <a:t>State health card,</a:t>
                      </a:r>
                      <a:r>
                        <a:rPr lang="en-US" sz="3800" dirty="0">
                          <a:solidFill>
                            <a:srgbClr val="444444"/>
                          </a:solidFill>
                        </a:rPr>
                        <a:t> </a:t>
                      </a:r>
                      <a:r>
                        <a:rPr sz="3800" dirty="0">
                          <a:solidFill>
                            <a:srgbClr val="444444"/>
                          </a:solidFill>
                        </a:rPr>
                        <a:t>Driving license</a:t>
                      </a:r>
                    </a:p>
                  </a:txBody>
                  <a:tcPr marL="50800" marR="50800" marT="50800" marB="50800" anchor="ctr" horzOverflow="overflow"/>
                </a:tc>
                <a:tc>
                  <a:txBody>
                    <a:bodyPr/>
                    <a:lstStyle/>
                    <a:p>
                      <a:pPr algn="ctr" defTabSz="647700">
                        <a:defRPr>
                          <a:solidFill>
                            <a:srgbClr val="000000"/>
                          </a:solidFill>
                        </a:defRPr>
                      </a:pPr>
                      <a:r>
                        <a:rPr sz="3800">
                          <a:solidFill>
                            <a:srgbClr val="444444"/>
                          </a:solidFill>
                        </a:rPr>
                        <a:t>Magazine,News Paper,Digital media</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sz="3800"/>
                      </a:pPr>
                      <a:r>
                        <a:rPr lang="en-US" dirty="0"/>
                        <a:t>Jan 23</a:t>
                      </a:r>
                    </a:p>
                    <a:p>
                      <a:pPr algn="l" defTabSz="647700">
                        <a:defRPr sz="3800"/>
                      </a:pPr>
                      <a:endParaRPr dirty="0"/>
                    </a:p>
                  </a:txBody>
                  <a:tcPr marL="50800" marR="50800" marT="50800" marB="50800" anchor="ctr" horzOverflow="overflow"/>
                </a:tc>
                <a:tc>
                  <a:txBody>
                    <a:bodyPr/>
                    <a:lstStyle/>
                    <a:p>
                      <a:pPr algn="ctr" defTabSz="647700">
                        <a:defRPr sz="38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4235771">
                <a:tc>
                  <a:txBody>
                    <a:bodyPr/>
                    <a:lstStyle/>
                    <a:p>
                      <a:pPr algn="ctr" defTabSz="647700">
                        <a:defRPr>
                          <a:solidFill>
                            <a:srgbClr val="000000"/>
                          </a:solidFill>
                        </a:defRPr>
                      </a:pPr>
                      <a:r>
                        <a:rPr sz="38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800">
                          <a:solidFill>
                            <a:srgbClr val="444444"/>
                          </a:solidFill>
                        </a:rPr>
                        <a:t>Online Certificates </a:t>
                      </a: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sz="3800">
                          <a:solidFill>
                            <a:srgbClr val="444444"/>
                          </a:solidFill>
                        </a:rPr>
                        <a:t>Following certificates are provided through the online single window system-Birth &amp; Death certificate, Income certificate, caste certificate, marriage certificate, Domicile certificate, caste certificate</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800">
                          <a:solidFill>
                            <a:srgbClr val="444444"/>
                          </a:solidFill>
                        </a:rPr>
                        <a:t>Magazine,News Paper,Digital media</a:t>
                      </a:r>
                    </a:p>
                  </a:txBody>
                  <a:tcPr marL="50800" marR="50800" marT="50800" marB="50800" anchor="ctr" horzOverflow="overflow">
                    <a:lnB w="12700">
                      <a:solidFill>
                        <a:srgbClr val="3C3C1D"/>
                      </a:solidFill>
                      <a:miter lim="400000"/>
                    </a:lnB>
                  </a:tcPr>
                </a:tc>
                <a:tc>
                  <a:txBody>
                    <a:bodyPr/>
                    <a:lstStyle/>
                    <a:p>
                      <a:pPr algn="l" defTabSz="647700">
                        <a:defRPr sz="3800"/>
                      </a:pPr>
                      <a:r>
                        <a:rPr lang="en-US" dirty="0"/>
                        <a:t>Jan 23</a:t>
                      </a:r>
                      <a:endParaRPr dirty="0"/>
                    </a:p>
                  </a:txBody>
                  <a:tcPr marL="50800" marR="50800" marT="50800" marB="50800" anchor="ctr" horzOverflow="overflow">
                    <a:lnB w="12700">
                      <a:solidFill>
                        <a:srgbClr val="3C3C1D"/>
                      </a:solidFill>
                      <a:miter lim="400000"/>
                    </a:lnB>
                  </a:tcPr>
                </a:tc>
                <a:tc>
                  <a:txBody>
                    <a:bodyPr/>
                    <a:lstStyle/>
                    <a:p>
                      <a:pPr algn="ctr" defTabSz="647700">
                        <a:defRPr sz="38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eam 2 - Investment Promotion"/>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2 - Investment Promotion</a:t>
            </a:r>
          </a:p>
        </p:txBody>
      </p:sp>
      <p:graphicFrame>
        <p:nvGraphicFramePr>
          <p:cNvPr id="2" name="Table">
            <a:extLst>
              <a:ext uri="{FF2B5EF4-FFF2-40B4-BE49-F238E27FC236}">
                <a16:creationId xmlns:a16="http://schemas.microsoft.com/office/drawing/2014/main" id="{D78AD249-1E40-CB6C-2BF5-E5BB90D7BCE5}"/>
              </a:ext>
            </a:extLst>
          </p:cNvPr>
          <p:cNvGraphicFramePr/>
          <p:nvPr>
            <p:extLst>
              <p:ext uri="{D42A27DB-BD31-4B8C-83A1-F6EECF244321}">
                <p14:modId xmlns:p14="http://schemas.microsoft.com/office/powerpoint/2010/main" val="1953254958"/>
              </p:ext>
            </p:extLst>
          </p:nvPr>
        </p:nvGraphicFramePr>
        <p:xfrm>
          <a:off x="1699845" y="3841792"/>
          <a:ext cx="20843632" cy="7613093"/>
        </p:xfrm>
        <a:graphic>
          <a:graphicData uri="http://schemas.openxmlformats.org/drawingml/2006/table">
            <a:tbl>
              <a:tblPr firstRow="1" firstCol="1">
                <a:tableStyleId>{E8B1032C-EA38-4F05-BA0D-38AFFFC7BED3}</a:tableStyleId>
              </a:tblPr>
              <a:tblGrid>
                <a:gridCol w="980876">
                  <a:extLst>
                    <a:ext uri="{9D8B030D-6E8A-4147-A177-3AD203B41FA5}">
                      <a16:colId xmlns:a16="http://schemas.microsoft.com/office/drawing/2014/main" val="3916110543"/>
                    </a:ext>
                  </a:extLst>
                </a:gridCol>
                <a:gridCol w="8591017">
                  <a:extLst>
                    <a:ext uri="{9D8B030D-6E8A-4147-A177-3AD203B41FA5}">
                      <a16:colId xmlns:a16="http://schemas.microsoft.com/office/drawing/2014/main" val="20004"/>
                    </a:ext>
                  </a:extLst>
                </a:gridCol>
                <a:gridCol w="1477108">
                  <a:extLst>
                    <a:ext uri="{9D8B030D-6E8A-4147-A177-3AD203B41FA5}">
                      <a16:colId xmlns:a16="http://schemas.microsoft.com/office/drawing/2014/main" val="20005"/>
                    </a:ext>
                  </a:extLst>
                </a:gridCol>
                <a:gridCol w="9794631">
                  <a:extLst>
                    <a:ext uri="{9D8B030D-6E8A-4147-A177-3AD203B41FA5}">
                      <a16:colId xmlns:a16="http://schemas.microsoft.com/office/drawing/2014/main" val="2311642609"/>
                    </a:ext>
                  </a:extLst>
                </a:gridCol>
              </a:tblGrid>
              <a:tr h="1555741">
                <a:tc>
                  <a:txBody>
                    <a:bodyPr/>
                    <a:lstStyle/>
                    <a:p>
                      <a:pPr algn="l" defTabSz="647700">
                        <a:defRPr>
                          <a:solidFill>
                            <a:srgbClr val="000000"/>
                          </a:solidFill>
                        </a:defRPr>
                      </a:pPr>
                      <a:r>
                        <a:rPr lang="en-IN" sz="4000" b="0" dirty="0">
                          <a:solidFill>
                            <a:schemeClr val="tx1"/>
                          </a:solidFill>
                        </a:rPr>
                        <a:t>1.</a:t>
                      </a:r>
                      <a:endParaRPr sz="4000" b="0" dirty="0">
                        <a:solidFill>
                          <a:schemeClr val="tx1"/>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dirty="0"/>
                        <a:t>Ashok Lal GM I/c</a:t>
                      </a:r>
                    </a:p>
                    <a:p>
                      <a:pPr algn="l" defTabSz="647700">
                        <a:defRPr>
                          <a:solidFill>
                            <a:srgbClr val="000000"/>
                          </a:solidFill>
                        </a:defRPr>
                      </a:pPr>
                      <a:endParaRPr sz="4000" b="0" dirty="0">
                        <a:solidFill>
                          <a:srgbClr val="FFFFFF"/>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dirty="0">
                          <a:solidFill>
                            <a:schemeClr val="tx1"/>
                          </a:solidFill>
                        </a:rPr>
                        <a:t>6</a:t>
                      </a:r>
                    </a:p>
                    <a:p>
                      <a:pPr algn="l" defTabSz="647700">
                        <a:defRPr>
                          <a:solidFill>
                            <a:srgbClr val="000000"/>
                          </a:solidFill>
                        </a:defRPr>
                      </a:pPr>
                      <a:endParaRPr sz="4000" b="0" dirty="0">
                        <a:solidFill>
                          <a:srgbClr val="FFFFFF"/>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dirty="0" err="1"/>
                        <a:t>Shobin</a:t>
                      </a:r>
                      <a:r>
                        <a:rPr lang="en-IN" sz="4000" b="0" dirty="0"/>
                        <a:t> Das ,BDE</a:t>
                      </a:r>
                    </a:p>
                    <a:p>
                      <a:pPr algn="l" defTabSz="647700">
                        <a:defRPr>
                          <a:solidFill>
                            <a:srgbClr val="000000"/>
                          </a:solidFill>
                        </a:defRPr>
                      </a:pPr>
                      <a:endParaRPr sz="4000" b="0" dirty="0">
                        <a:solidFill>
                          <a:srgbClr val="FFFFFF"/>
                        </a:solidFill>
                      </a:endParaRPr>
                    </a:p>
                  </a:txBody>
                  <a:tcPr marL="50800" marR="50800" marT="50800" marB="50800" anchor="ctr" horzOverflow="overflow"/>
                </a:tc>
                <a:extLst>
                  <a:ext uri="{0D108BD9-81ED-4DB2-BD59-A6C34878D82A}">
                    <a16:rowId xmlns:a16="http://schemas.microsoft.com/office/drawing/2014/main" val="10000"/>
                  </a:ext>
                </a:extLst>
              </a:tr>
              <a:tr h="1390129">
                <a:tc>
                  <a:txBody>
                    <a:bodyPr/>
                    <a:lstStyle/>
                    <a:p>
                      <a:pPr algn="l" defTabSz="647700">
                        <a:defRPr sz="5000"/>
                      </a:pPr>
                      <a:r>
                        <a:rPr lang="en-IN" sz="4000" dirty="0"/>
                        <a:t>2</a:t>
                      </a:r>
                      <a:endParaRPr sz="4000" dirty="0"/>
                    </a:p>
                  </a:txBody>
                  <a:tcPr marL="50800" marR="50800" marT="50800" marB="50800" anchor="ctr" horzOverflow="overflow"/>
                </a:tc>
                <a:tc>
                  <a:txBody>
                    <a:bodyPr/>
                    <a:lstStyle/>
                    <a:p>
                      <a:pPr algn="l" defTabSz="647700">
                        <a:defRPr sz="5000"/>
                      </a:pPr>
                      <a:r>
                        <a:rPr lang="en-IN" sz="4000" dirty="0"/>
                        <a:t>Dr Sebastian Thomas, AGM</a:t>
                      </a:r>
                      <a:endParaRPr sz="4000" dirty="0"/>
                    </a:p>
                  </a:txBody>
                  <a:tcPr marL="50800" marR="50800" marT="50800" marB="50800" anchor="ctr" horzOverflow="overflow"/>
                </a:tc>
                <a:tc>
                  <a:txBody>
                    <a:bodyPr/>
                    <a:lstStyle/>
                    <a:p>
                      <a:pPr algn="l" defTabSz="647700">
                        <a:defRPr>
                          <a:solidFill>
                            <a:srgbClr val="000000"/>
                          </a:solidFill>
                        </a:defRPr>
                      </a:pPr>
                      <a:r>
                        <a:rPr lang="en-IN" sz="4000" dirty="0">
                          <a:solidFill>
                            <a:srgbClr val="444444"/>
                          </a:solidFill>
                        </a:rPr>
                        <a:t>7</a:t>
                      </a:r>
                      <a:endParaRPr sz="40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IN" sz="4000" dirty="0"/>
                        <a:t>Priya Prasad, BDE</a:t>
                      </a: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555741">
                <a:tc>
                  <a:txBody>
                    <a:bodyPr/>
                    <a:lstStyle/>
                    <a:p>
                      <a:pPr algn="l" defTabSz="647700">
                        <a:defRPr sz="5000"/>
                      </a:pPr>
                      <a:r>
                        <a:rPr lang="en-IN" sz="4000" dirty="0"/>
                        <a:t>3</a:t>
                      </a:r>
                      <a:endParaRPr sz="4000" dirty="0"/>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sz="5000"/>
                      </a:pPr>
                      <a:r>
                        <a:rPr lang="en-IN" sz="4000" dirty="0"/>
                        <a:t>Vineeth V, Assistant Manager</a:t>
                      </a:r>
                    </a:p>
                    <a:p>
                      <a:pPr algn="l" defTabSz="647700">
                        <a:defRPr sz="5000"/>
                      </a:pPr>
                      <a:endParaRPr sz="4000" dirty="0"/>
                    </a:p>
                  </a:txBody>
                  <a:tcPr marL="50800" marR="50800" marT="50800" marB="50800" anchor="ctr" horzOverflow="overflow"/>
                </a:tc>
                <a:tc>
                  <a:txBody>
                    <a:bodyPr/>
                    <a:lstStyle/>
                    <a:p>
                      <a:pPr algn="l" defTabSz="647700">
                        <a:defRPr>
                          <a:solidFill>
                            <a:srgbClr val="000000"/>
                          </a:solidFill>
                        </a:defRPr>
                      </a:pPr>
                      <a:r>
                        <a:rPr lang="en-IN" sz="4000" dirty="0">
                          <a:solidFill>
                            <a:srgbClr val="444444"/>
                          </a:solidFill>
                        </a:rPr>
                        <a:t>8</a:t>
                      </a:r>
                      <a:endParaRPr sz="4000" dirty="0">
                        <a:solidFill>
                          <a:srgbClr val="444444"/>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err="1"/>
                        <a:t>Jithin</a:t>
                      </a:r>
                      <a:r>
                        <a:rPr lang="en-IN" sz="4000" dirty="0"/>
                        <a:t> P V,BDE</a:t>
                      </a:r>
                    </a:p>
                    <a:p>
                      <a:pPr algn="l" defTabSz="647700">
                        <a:defRPr>
                          <a:solidFill>
                            <a:srgbClr val="000000"/>
                          </a:solidFill>
                        </a:defRPr>
                      </a:pP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1555741">
                <a:tc>
                  <a:txBody>
                    <a:bodyPr/>
                    <a:lstStyle/>
                    <a:p>
                      <a:pPr algn="l" defTabSz="647700">
                        <a:defRPr sz="5000"/>
                      </a:pPr>
                      <a:r>
                        <a:rPr lang="en-IN" sz="4000" dirty="0"/>
                        <a:t>4</a:t>
                      </a:r>
                      <a:endParaRPr sz="4000" dirty="0"/>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sz="5000"/>
                      </a:pPr>
                      <a:r>
                        <a:rPr lang="en-IN" sz="4000" dirty="0" err="1"/>
                        <a:t>Feleeshia</a:t>
                      </a:r>
                      <a:r>
                        <a:rPr lang="en-IN" sz="4000" dirty="0"/>
                        <a:t> Sabu , BDE</a:t>
                      </a:r>
                    </a:p>
                    <a:p>
                      <a:pPr algn="l" defTabSz="647700">
                        <a:defRPr sz="5000"/>
                      </a:pPr>
                      <a:endParaRPr sz="4000" dirty="0"/>
                    </a:p>
                  </a:txBody>
                  <a:tcPr marL="50800" marR="50800" marT="50800" marB="50800" anchor="ctr" horzOverflow="overflow"/>
                </a:tc>
                <a:tc>
                  <a:txBody>
                    <a:bodyPr/>
                    <a:lstStyle/>
                    <a:p>
                      <a:pPr algn="l" defTabSz="647700">
                        <a:defRPr sz="5000"/>
                      </a:pPr>
                      <a:r>
                        <a:rPr lang="en-IN" sz="4000" dirty="0"/>
                        <a:t>9</a:t>
                      </a:r>
                      <a:endParaRPr sz="4000" dirty="0"/>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sz="5000"/>
                      </a:pPr>
                      <a:r>
                        <a:rPr lang="en-IN" sz="4000" dirty="0"/>
                        <a:t>Kavitha K,BDE</a:t>
                      </a:r>
                    </a:p>
                    <a:p>
                      <a:pPr algn="l" defTabSz="647700">
                        <a:defRPr sz="5000"/>
                      </a:pPr>
                      <a:endParaRPr sz="4000" dirty="0"/>
                    </a:p>
                  </a:txBody>
                  <a:tcPr marL="50800" marR="50800" marT="50800" marB="50800" anchor="ctr" horzOverflow="overflow"/>
                </a:tc>
                <a:extLst>
                  <a:ext uri="{0D108BD9-81ED-4DB2-BD59-A6C34878D82A}">
                    <a16:rowId xmlns:a16="http://schemas.microsoft.com/office/drawing/2014/main" val="10003"/>
                  </a:ext>
                </a:extLst>
              </a:tr>
              <a:tr h="1555741">
                <a:tc>
                  <a:txBody>
                    <a:bodyPr/>
                    <a:lstStyle/>
                    <a:p>
                      <a:pPr algn="l" defTabSz="647700">
                        <a:defRPr sz="5000"/>
                      </a:pPr>
                      <a:r>
                        <a:rPr lang="en-IN" sz="4000" dirty="0"/>
                        <a:t>5</a:t>
                      </a:r>
                      <a:endParaRPr sz="4000" dirty="0"/>
                    </a:p>
                  </a:txBody>
                  <a:tcPr marL="50800" marR="50800" marT="50800" marB="50800" anchor="ctr" horzOverflow="overflow"/>
                </a:tc>
                <a:tc>
                  <a:txBody>
                    <a:bodyPr/>
                    <a:lstStyle/>
                    <a:p>
                      <a:pPr algn="l" defTabSz="647700">
                        <a:defRPr sz="5000"/>
                      </a:pPr>
                      <a:r>
                        <a:rPr lang="en-IN" sz="4000" dirty="0"/>
                        <a:t>Sabrina AR, BDE</a:t>
                      </a:r>
                      <a:endParaRPr sz="4000" dirty="0"/>
                    </a:p>
                  </a:txBody>
                  <a:tcPr marL="50800" marR="50800" marT="50800" marB="50800" anchor="ctr" horzOverflow="overflow"/>
                </a:tc>
                <a:tc>
                  <a:txBody>
                    <a:bodyPr/>
                    <a:lstStyle/>
                    <a:p>
                      <a:pPr algn="l" defTabSz="647700">
                        <a:defRPr>
                          <a:solidFill>
                            <a:srgbClr val="000000"/>
                          </a:solidFill>
                        </a:defRPr>
                      </a:pPr>
                      <a:r>
                        <a:rPr lang="en-IN" sz="4000" dirty="0">
                          <a:solidFill>
                            <a:srgbClr val="444444"/>
                          </a:solidFill>
                        </a:rPr>
                        <a:t>10</a:t>
                      </a:r>
                      <a:endParaRPr sz="4000" dirty="0">
                        <a:solidFill>
                          <a:srgbClr val="444444"/>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err="1"/>
                        <a:t>Danesh,BDE</a:t>
                      </a:r>
                      <a:endParaRPr lang="en-IN" sz="4000" dirty="0"/>
                    </a:p>
                    <a:p>
                      <a:pPr algn="l" defTabSz="647700">
                        <a:defRPr>
                          <a:solidFill>
                            <a:srgbClr val="000000"/>
                          </a:solidFill>
                        </a:defRPr>
                      </a:pP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1. Investment Promotion -7 Pronged Strategy/ Action Plan"/>
          <p:cNvSpPr txBox="1">
            <a:spLocks noGrp="1"/>
          </p:cNvSpPr>
          <p:nvPr>
            <p:ph type="title"/>
          </p:nvPr>
        </p:nvSpPr>
        <p:spPr>
          <a:xfrm>
            <a:off x="1060449" y="280806"/>
            <a:ext cx="22237701" cy="1968501"/>
          </a:xfrm>
          <a:prstGeom prst="rect">
            <a:avLst/>
          </a:prstGeom>
        </p:spPr>
        <p:txBody>
          <a:bodyPr/>
          <a:lstStyle/>
          <a:p>
            <a:pPr>
              <a:defRPr b="1">
                <a:latin typeface="Helvetica Neue"/>
                <a:ea typeface="Helvetica Neue"/>
                <a:cs typeface="Helvetica Neue"/>
                <a:sym typeface="Helvetica Neue"/>
              </a:defRPr>
            </a:pPr>
            <a:r>
              <a:rPr b="0">
                <a:latin typeface="+mn-lt"/>
                <a:ea typeface="+mn-ea"/>
                <a:cs typeface="+mn-cs"/>
                <a:sym typeface="Helvetica Neue Light"/>
              </a:rPr>
              <a:t>1</a:t>
            </a:r>
            <a:r>
              <a:t>. Investment Promotion -</a:t>
            </a:r>
            <a:r>
              <a:rPr b="0">
                <a:latin typeface="+mn-lt"/>
                <a:ea typeface="+mn-ea"/>
                <a:cs typeface="+mn-cs"/>
                <a:sym typeface="Helvetica Neue Light"/>
              </a:rPr>
              <a:t>7 Pronged Strategy/ Action Plan</a:t>
            </a:r>
          </a:p>
        </p:txBody>
      </p:sp>
      <p:graphicFrame>
        <p:nvGraphicFramePr>
          <p:cNvPr id="231" name="Table"/>
          <p:cNvGraphicFramePr/>
          <p:nvPr>
            <p:extLst>
              <p:ext uri="{D42A27DB-BD31-4B8C-83A1-F6EECF244321}">
                <p14:modId xmlns:p14="http://schemas.microsoft.com/office/powerpoint/2010/main" val="108785380"/>
              </p:ext>
            </p:extLst>
          </p:nvPr>
        </p:nvGraphicFramePr>
        <p:xfrm>
          <a:off x="1060449" y="3282459"/>
          <a:ext cx="22479000" cy="9939111"/>
        </p:xfrm>
        <a:graphic>
          <a:graphicData uri="http://schemas.openxmlformats.org/drawingml/2006/table">
            <a:tbl>
              <a:tblPr firstRow="1" firstCol="1">
                <a:tableStyleId>{EEE7283C-3CF3-47DC-8721-378D4A62B228}</a:tableStyleId>
              </a:tblPr>
              <a:tblGrid>
                <a:gridCol w="2308505">
                  <a:extLst>
                    <a:ext uri="{9D8B030D-6E8A-4147-A177-3AD203B41FA5}">
                      <a16:colId xmlns:a16="http://schemas.microsoft.com/office/drawing/2014/main" val="20000"/>
                    </a:ext>
                  </a:extLst>
                </a:gridCol>
                <a:gridCol w="8694092">
                  <a:extLst>
                    <a:ext uri="{9D8B030D-6E8A-4147-A177-3AD203B41FA5}">
                      <a16:colId xmlns:a16="http://schemas.microsoft.com/office/drawing/2014/main" val="20001"/>
                    </a:ext>
                  </a:extLst>
                </a:gridCol>
                <a:gridCol w="11476403">
                  <a:extLst>
                    <a:ext uri="{9D8B030D-6E8A-4147-A177-3AD203B41FA5}">
                      <a16:colId xmlns:a16="http://schemas.microsoft.com/office/drawing/2014/main" val="20002"/>
                    </a:ext>
                  </a:extLst>
                </a:gridCol>
              </a:tblGrid>
              <a:tr h="1077120">
                <a:tc>
                  <a:txBody>
                    <a:bodyPr/>
                    <a:lstStyle/>
                    <a:p>
                      <a:pPr algn="ctr" defTabSz="647700">
                        <a:defRPr>
                          <a:solidFill>
                            <a:srgbClr val="000000"/>
                          </a:solidFill>
                        </a:defRPr>
                      </a:pPr>
                      <a:r>
                        <a:rPr sz="36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600">
                          <a:solidFill>
                            <a:srgbClr val="FFFFFF"/>
                          </a:solidFill>
                        </a:rPr>
                        <a:t>Goal</a:t>
                      </a:r>
                    </a:p>
                  </a:txBody>
                  <a:tcPr marL="50800" marR="50800" marT="50800" marB="50800" anchor="ctr" horzOverflow="overflow"/>
                </a:tc>
                <a:tc>
                  <a:txBody>
                    <a:bodyPr/>
                    <a:lstStyle/>
                    <a:p>
                      <a:pPr algn="ctr" defTabSz="647700">
                        <a:defRPr>
                          <a:solidFill>
                            <a:srgbClr val="000000"/>
                          </a:solidFill>
                        </a:defRPr>
                      </a:pPr>
                      <a:r>
                        <a:rPr sz="3600" dirty="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96631">
                <a:tc>
                  <a:txBody>
                    <a:bodyPr/>
                    <a:lstStyle/>
                    <a:p>
                      <a:pPr algn="ctr" defTabSz="647700">
                        <a:defRPr>
                          <a:solidFill>
                            <a:srgbClr val="000000"/>
                          </a:solidFill>
                        </a:defRPr>
                      </a:pPr>
                      <a:r>
                        <a:rPr sz="3600" dirty="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rPr>
                        <a:t>Prepare IP roadmap for Kerala by August 31st and get approval </a:t>
                      </a:r>
                      <a:endParaRPr lang="en-IN" sz="3600" dirty="0">
                        <a:solidFill>
                          <a:srgbClr val="444444"/>
                        </a:solidFill>
                      </a:endParaRPr>
                    </a:p>
                    <a:p>
                      <a:pPr algn="l" defTabSz="647700">
                        <a:defRPr>
                          <a:solidFill>
                            <a:srgbClr val="000000"/>
                          </a:solidFill>
                        </a:defRPr>
                      </a:pPr>
                      <a:endParaRPr sz="36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3600" dirty="0">
                          <a:solidFill>
                            <a:srgbClr val="444444"/>
                          </a:solidFill>
                        </a:rPr>
                        <a:t>Completed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940648">
                <a:tc>
                  <a:txBody>
                    <a:bodyPr/>
                    <a:lstStyle/>
                    <a:p>
                      <a:pPr algn="ctr" defTabSz="647700">
                        <a:defRPr>
                          <a:solidFill>
                            <a:srgbClr val="000000"/>
                          </a:solidFill>
                        </a:defRPr>
                      </a:pPr>
                      <a:r>
                        <a:rPr lang="en-IN" sz="3600" dirty="0">
                          <a:solidFill>
                            <a:srgbClr val="444444"/>
                          </a:solidFill>
                        </a:rPr>
                        <a:t>2</a:t>
                      </a:r>
                      <a:endParaRPr sz="3600" dirty="0">
                        <a:solidFill>
                          <a:srgbClr val="444444"/>
                        </a:solidFill>
                      </a:endParaRPr>
                    </a:p>
                  </a:txBody>
                  <a:tcPr marL="50800" marR="50800" marT="50800" marB="50800" anchor="ctr" horzOverflow="overflow"/>
                </a:tc>
                <a:tc>
                  <a:txBody>
                    <a:bodyPr/>
                    <a:lstStyle/>
                    <a:p>
                      <a:pPr algn="l" defTabSz="647700">
                        <a:defRPr>
                          <a:solidFill>
                            <a:srgbClr val="000000"/>
                          </a:solidFill>
                        </a:defRPr>
                      </a:pPr>
                      <a:r>
                        <a:rPr lang="en-IN" sz="3600" dirty="0">
                          <a:solidFill>
                            <a:srgbClr val="444444"/>
                          </a:solidFill>
                        </a:rPr>
                        <a:t>Select 10 BDE’s for supporting IP –by Oct</a:t>
                      </a:r>
                      <a:endParaRPr sz="36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3600" dirty="0">
                          <a:solidFill>
                            <a:srgbClr val="444444"/>
                          </a:solidFill>
                        </a:rPr>
                        <a:t>Sabrina joined 01/12/22</a:t>
                      </a:r>
                    </a:p>
                    <a:p>
                      <a:pPr algn="ctr" defTabSz="647700">
                        <a:defRPr>
                          <a:solidFill>
                            <a:srgbClr val="000000"/>
                          </a:solidFill>
                        </a:defRPr>
                      </a:pPr>
                      <a:r>
                        <a:rPr lang="en-US" sz="3600" dirty="0" err="1">
                          <a:solidFill>
                            <a:srgbClr val="444444"/>
                          </a:solidFill>
                        </a:rPr>
                        <a:t>Piya</a:t>
                      </a:r>
                      <a:r>
                        <a:rPr lang="en-US" sz="3600" dirty="0">
                          <a:solidFill>
                            <a:srgbClr val="444444"/>
                          </a:solidFill>
                        </a:rPr>
                        <a:t> joined  28/12/22</a:t>
                      </a:r>
                    </a:p>
                    <a:p>
                      <a:pPr algn="ctr" defTabSz="647700">
                        <a:defRPr>
                          <a:solidFill>
                            <a:srgbClr val="000000"/>
                          </a:solidFill>
                        </a:defRPr>
                      </a:pPr>
                      <a:r>
                        <a:rPr lang="en-US" sz="3600" dirty="0" err="1">
                          <a:solidFill>
                            <a:srgbClr val="444444"/>
                          </a:solidFill>
                        </a:rPr>
                        <a:t>Jithin</a:t>
                      </a:r>
                      <a:r>
                        <a:rPr lang="en-US" sz="3600" dirty="0">
                          <a:solidFill>
                            <a:srgbClr val="444444"/>
                          </a:solidFill>
                        </a:rPr>
                        <a:t> &amp; </a:t>
                      </a:r>
                      <a:r>
                        <a:rPr lang="en-US" sz="3600" dirty="0" err="1">
                          <a:solidFill>
                            <a:srgbClr val="444444"/>
                          </a:solidFill>
                        </a:rPr>
                        <a:t>Shobin</a:t>
                      </a:r>
                      <a:r>
                        <a:rPr lang="en-US" sz="3600" dirty="0">
                          <a:solidFill>
                            <a:srgbClr val="444444"/>
                          </a:solidFill>
                        </a:rPr>
                        <a:t> Joined 04/01/23</a:t>
                      </a:r>
                    </a:p>
                    <a:p>
                      <a:pPr algn="ctr" defTabSz="647700">
                        <a:defRPr>
                          <a:solidFill>
                            <a:srgbClr val="000000"/>
                          </a:solidFill>
                        </a:defRPr>
                      </a:pPr>
                      <a:r>
                        <a:rPr lang="en-US" sz="3600" dirty="0">
                          <a:solidFill>
                            <a:srgbClr val="444444"/>
                          </a:solidFill>
                        </a:rPr>
                        <a:t>Kavitha Joined 13/01/23</a:t>
                      </a:r>
                    </a:p>
                    <a:p>
                      <a:pPr algn="ctr" defTabSz="647700">
                        <a:defRPr>
                          <a:solidFill>
                            <a:srgbClr val="000000"/>
                          </a:solidFill>
                        </a:defRPr>
                      </a:pPr>
                      <a:r>
                        <a:rPr lang="en-US" sz="3600" dirty="0">
                          <a:solidFill>
                            <a:srgbClr val="444444"/>
                          </a:solidFill>
                        </a:rPr>
                        <a:t>Dhanesh joined 23/01/23</a:t>
                      </a:r>
                    </a:p>
                  </a:txBody>
                  <a:tcPr marL="50800" marR="50800" marT="50800" marB="50800" anchor="ctr" horzOverflow="overflow">
                    <a:lnR w="12700" cap="flat" cmpd="sng" algn="ctr">
                      <a:solidFill>
                        <a:srgbClr val="3C3C1D"/>
                      </a:solidFill>
                      <a:prstDash val="solid"/>
                      <a:miter lim="400000"/>
                      <a:headEnd type="none" w="med" len="med"/>
                      <a:tailEnd type="none" w="med" len="med"/>
                    </a:lnR>
                  </a:tcPr>
                </a:tc>
                <a:extLst>
                  <a:ext uri="{0D108BD9-81ED-4DB2-BD59-A6C34878D82A}">
                    <a16:rowId xmlns:a16="http://schemas.microsoft.com/office/drawing/2014/main" val="2249764045"/>
                  </a:ext>
                </a:extLst>
              </a:tr>
              <a:tr h="1233175">
                <a:tc>
                  <a:txBody>
                    <a:bodyPr/>
                    <a:lstStyle/>
                    <a:p>
                      <a:pPr algn="ctr" defTabSz="647700">
                        <a:defRPr>
                          <a:solidFill>
                            <a:srgbClr val="000000"/>
                          </a:solidFill>
                        </a:defRPr>
                      </a:pPr>
                      <a:r>
                        <a:rPr lang="en-IN" sz="3600" dirty="0">
                          <a:solidFill>
                            <a:srgbClr val="444444"/>
                          </a:solidFill>
                        </a:rPr>
                        <a:t>3</a:t>
                      </a:r>
                      <a:endParaRPr sz="3600" dirty="0">
                        <a:solidFill>
                          <a:srgbClr val="444444"/>
                        </a:solidFill>
                      </a:endParaRPr>
                    </a:p>
                  </a:txBody>
                  <a:tcPr marL="50800" marR="50800" marT="50800" marB="50800" anchor="ctr" horzOverflow="overflow"/>
                </a:tc>
                <a:tc>
                  <a:txBody>
                    <a:bodyPr/>
                    <a:lstStyle/>
                    <a:p>
                      <a:pPr algn="l" defTabSz="647700">
                        <a:defRPr sz="5000"/>
                      </a:pPr>
                      <a:r>
                        <a:rPr lang="en-IN" sz="3600" dirty="0"/>
                        <a:t>Take Action as per the approved detailed action plan-Oct to March</a:t>
                      </a:r>
                      <a:endParaRPr sz="3600" dirty="0"/>
                    </a:p>
                  </a:txBody>
                  <a:tcPr marL="50800" marR="50800" marT="50800" marB="50800" anchor="ctr" horzOverflow="overflow"/>
                </a:tc>
                <a:tc>
                  <a:txBody>
                    <a:bodyPr/>
                    <a:lstStyle/>
                    <a:p>
                      <a:pPr algn="ctr" defTabSz="647700">
                        <a:defRPr sz="5000"/>
                      </a:pP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940648">
                <a:tc>
                  <a:txBody>
                    <a:bodyPr/>
                    <a:lstStyle/>
                    <a:p>
                      <a:pPr algn="ctr" defTabSz="647700">
                        <a:defRPr>
                          <a:solidFill>
                            <a:srgbClr val="000000"/>
                          </a:solidFill>
                        </a:defRPr>
                      </a:pPr>
                      <a:r>
                        <a:rPr lang="en-IN" sz="3600" dirty="0">
                          <a:solidFill>
                            <a:srgbClr val="444444"/>
                          </a:solidFill>
                        </a:rPr>
                        <a:t>4</a:t>
                      </a:r>
                      <a:endParaRPr sz="3600" dirty="0">
                        <a:solidFill>
                          <a:srgbClr val="444444"/>
                        </a:solidFill>
                      </a:endParaRPr>
                    </a:p>
                  </a:txBody>
                  <a:tcPr marL="50800" marR="50800" marT="50800" marB="50800" anchor="ctr" horzOverflow="overflow"/>
                </a:tc>
                <a:tc>
                  <a:txBody>
                    <a:bodyPr/>
                    <a:lstStyle/>
                    <a:p>
                      <a:pPr algn="l" defTabSz="647700">
                        <a:defRPr sz="5000"/>
                      </a:pPr>
                      <a:r>
                        <a:rPr lang="en-IN" sz="3600" dirty="0"/>
                        <a:t>Select IP Team (Total 37)</a:t>
                      </a:r>
                      <a:endParaRPr sz="3600" dirty="0"/>
                    </a:p>
                  </a:txBody>
                  <a:tcPr marL="50800" marR="50800" marT="50800" marB="50800" anchor="ctr" horzOverflow="overflow"/>
                </a:tc>
                <a:tc>
                  <a:txBody>
                    <a:bodyPr/>
                    <a:lstStyle/>
                    <a:p>
                      <a:pPr algn="ctr" defTabSz="647700">
                        <a:defRPr sz="5000"/>
                      </a:pPr>
                      <a:r>
                        <a:rPr lang="en-US" sz="3600" dirty="0"/>
                        <a:t>A detailed reply has been sent to the industries department on vide their letter dated 23.12.2022 sought clarifications for the request.</a:t>
                      </a:r>
                    </a:p>
                    <a:p>
                      <a:pPr algn="ctr" defTabSz="647700">
                        <a:defRPr sz="5000"/>
                      </a:pPr>
                      <a:endParaRPr sz="36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2543266930"/>
                  </a:ext>
                </a:extLst>
              </a:tr>
            </a:tbl>
          </a:graphicData>
        </a:graphic>
      </p:graphicFrame>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2. Dubai Expo-Followup"/>
          <p:cNvSpPr txBox="1">
            <a:spLocks noGrp="1"/>
          </p:cNvSpPr>
          <p:nvPr>
            <p:ph type="title"/>
          </p:nvPr>
        </p:nvSpPr>
        <p:spPr>
          <a:xfrm>
            <a:off x="1060449" y="451030"/>
            <a:ext cx="22237701" cy="1968501"/>
          </a:xfrm>
          <a:prstGeom prst="rect">
            <a:avLst/>
          </a:prstGeom>
        </p:spPr>
        <p:txBody>
          <a:bodyPr/>
          <a:lstStyle/>
          <a:p>
            <a:r>
              <a:rPr dirty="0"/>
              <a:t>2. </a:t>
            </a:r>
            <a:r>
              <a:rPr lang="en-IN" b="1" dirty="0">
                <a:latin typeface="Helvetica Neue"/>
                <a:sym typeface="Helvetica Neue"/>
              </a:rPr>
              <a:t>Investment</a:t>
            </a:r>
            <a:r>
              <a:rPr b="1" dirty="0">
                <a:latin typeface="Helvetica Neue"/>
                <a:ea typeface="Helvetica Neue"/>
                <a:cs typeface="Helvetica Neue"/>
                <a:sym typeface="Helvetica Neue"/>
              </a:rPr>
              <a:t>-</a:t>
            </a:r>
            <a:r>
              <a:rPr dirty="0"/>
              <a:t>Follow</a:t>
            </a:r>
            <a:r>
              <a:rPr lang="en-IN" dirty="0"/>
              <a:t> </a:t>
            </a:r>
            <a:r>
              <a:rPr dirty="0"/>
              <a:t>up</a:t>
            </a:r>
            <a:r>
              <a:rPr b="1" dirty="0">
                <a:latin typeface="Helvetica Neue"/>
                <a:ea typeface="Helvetica Neue"/>
                <a:cs typeface="Helvetica Neue"/>
                <a:sym typeface="Helvetica Neue"/>
              </a:rPr>
              <a:t> </a:t>
            </a:r>
          </a:p>
        </p:txBody>
      </p:sp>
      <p:graphicFrame>
        <p:nvGraphicFramePr>
          <p:cNvPr id="234" name="Table"/>
          <p:cNvGraphicFramePr/>
          <p:nvPr>
            <p:extLst>
              <p:ext uri="{D42A27DB-BD31-4B8C-83A1-F6EECF244321}">
                <p14:modId xmlns:p14="http://schemas.microsoft.com/office/powerpoint/2010/main" val="1208499918"/>
              </p:ext>
            </p:extLst>
          </p:nvPr>
        </p:nvGraphicFramePr>
        <p:xfrm>
          <a:off x="919772" y="3048309"/>
          <a:ext cx="23030475" cy="8680629"/>
        </p:xfrm>
        <a:graphic>
          <a:graphicData uri="http://schemas.openxmlformats.org/drawingml/2006/table">
            <a:tbl>
              <a:tblPr firstRow="1" firstCol="1">
                <a:tableStyleId>{EEE7283C-3CF3-47DC-8721-378D4A62B228}</a:tableStyleId>
              </a:tblPr>
              <a:tblGrid>
                <a:gridCol w="2011833">
                  <a:extLst>
                    <a:ext uri="{9D8B030D-6E8A-4147-A177-3AD203B41FA5}">
                      <a16:colId xmlns:a16="http://schemas.microsoft.com/office/drawing/2014/main" val="20000"/>
                    </a:ext>
                  </a:extLst>
                </a:gridCol>
                <a:gridCol w="6757518">
                  <a:extLst>
                    <a:ext uri="{9D8B030D-6E8A-4147-A177-3AD203B41FA5}">
                      <a16:colId xmlns:a16="http://schemas.microsoft.com/office/drawing/2014/main" val="20001"/>
                    </a:ext>
                  </a:extLst>
                </a:gridCol>
                <a:gridCol w="4396154">
                  <a:extLst>
                    <a:ext uri="{9D8B030D-6E8A-4147-A177-3AD203B41FA5}">
                      <a16:colId xmlns:a16="http://schemas.microsoft.com/office/drawing/2014/main" val="20002"/>
                    </a:ext>
                  </a:extLst>
                </a:gridCol>
                <a:gridCol w="9864970">
                  <a:extLst>
                    <a:ext uri="{9D8B030D-6E8A-4147-A177-3AD203B41FA5}">
                      <a16:colId xmlns:a16="http://schemas.microsoft.com/office/drawing/2014/main" val="20003"/>
                    </a:ext>
                  </a:extLst>
                </a:gridCol>
              </a:tblGrid>
              <a:tr h="1661916">
                <a:tc>
                  <a:txBody>
                    <a:bodyPr/>
                    <a:lstStyle/>
                    <a:p>
                      <a:pPr algn="ctr" defTabSz="647700">
                        <a:defRPr>
                          <a:solidFill>
                            <a:srgbClr val="000000"/>
                          </a:solidFill>
                        </a:defRPr>
                      </a:pPr>
                      <a:r>
                        <a:rPr sz="3200" b="1"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latin typeface="+mn-lt"/>
                        </a:rPr>
                        <a:t>To Do</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347569">
                <a:tc>
                  <a:txBody>
                    <a:bodyPr/>
                    <a:lstStyle/>
                    <a:p>
                      <a:pPr algn="ctr" defTabSz="647700">
                        <a:defRPr>
                          <a:solidFill>
                            <a:srgbClr val="000000"/>
                          </a:solidFill>
                        </a:defRPr>
                      </a:pPr>
                      <a:r>
                        <a:rPr sz="3600" dirty="0">
                          <a:solidFill>
                            <a:srgbClr val="444444"/>
                          </a:solidFill>
                          <a:latin typeface="+mn-lt"/>
                        </a:rPr>
                        <a:t>1</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latin typeface="+mn-lt"/>
                        </a:rPr>
                        <a:t>IBPC visit to Kerala</a:t>
                      </a:r>
                    </a:p>
                  </a:txBody>
                  <a:tcPr marL="50800" marR="50800" marT="50800" marB="50800" anchor="ctr" horzOverflow="overflow"/>
                </a:tc>
                <a:tc>
                  <a:txBody>
                    <a:bodyPr/>
                    <a:lstStyle/>
                    <a:p>
                      <a:pPr algn="ctr" defTabSz="647700">
                        <a:defRPr>
                          <a:solidFill>
                            <a:srgbClr val="000000"/>
                          </a:solidFill>
                        </a:defRPr>
                      </a:pPr>
                      <a:r>
                        <a:rPr sz="3600" dirty="0">
                          <a:solidFill>
                            <a:srgbClr val="444444"/>
                          </a:solidFill>
                          <a:latin typeface="+mn-lt"/>
                        </a:rPr>
                        <a:t>Oct </a:t>
                      </a:r>
                      <a:r>
                        <a:rPr lang="en-IN" sz="3600" dirty="0">
                          <a:solidFill>
                            <a:srgbClr val="444444"/>
                          </a:solidFill>
                          <a:latin typeface="+mn-lt"/>
                        </a:rPr>
                        <a:t>22</a:t>
                      </a:r>
                      <a:endParaRPr sz="3600" dirty="0">
                        <a:solidFill>
                          <a:srgbClr val="444444"/>
                        </a:solidFill>
                        <a:latin typeface="+mn-lt"/>
                      </a:endParaRPr>
                    </a:p>
                  </a:txBody>
                  <a:tcPr marL="50800" marR="50800" marT="50800" marB="50800" anchor="ctr" horzOverflow="overflow"/>
                </a:tc>
                <a:tc>
                  <a:txBody>
                    <a:bodyPr/>
                    <a:lstStyle/>
                    <a:p>
                      <a:pPr marL="571500" indent="-571500" algn="l" defTabSz="647700">
                        <a:buFont typeface="Arial" panose="020B0604020202020204" pitchFamily="34" charset="0"/>
                        <a:buChar char="•"/>
                        <a:defRPr sz="5000"/>
                      </a:pPr>
                      <a:r>
                        <a:rPr lang="en-US" sz="3600" dirty="0">
                          <a:solidFill>
                            <a:schemeClr val="tx1"/>
                          </a:solidFill>
                          <a:latin typeface="+mn-lt"/>
                        </a:rPr>
                        <a:t>Was scheduled on 04.11.2022; stands postponed as of now.</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898830">
                <a:tc>
                  <a:txBody>
                    <a:bodyPr/>
                    <a:lstStyle/>
                    <a:p>
                      <a:pPr algn="ctr" defTabSz="647700">
                        <a:defRPr>
                          <a:solidFill>
                            <a:srgbClr val="000000"/>
                          </a:solidFill>
                        </a:defRPr>
                      </a:pPr>
                      <a:r>
                        <a:rPr sz="3600">
                          <a:solidFill>
                            <a:srgbClr val="444444"/>
                          </a:solidFill>
                          <a:latin typeface="+mn-lt"/>
                        </a:rPr>
                        <a:t>2</a:t>
                      </a:r>
                    </a:p>
                  </a:txBody>
                  <a:tcPr marL="50800" marR="50800" marT="50800" marB="50800" anchor="ctr" horzOverflow="overflow"/>
                </a:tc>
                <a:tc>
                  <a:txBody>
                    <a:bodyPr/>
                    <a:lstStyle/>
                    <a:p>
                      <a:pPr algn="l" defTabSz="647700">
                        <a:defRPr>
                          <a:solidFill>
                            <a:srgbClr val="000000"/>
                          </a:solidFill>
                        </a:defRPr>
                      </a:pPr>
                      <a:r>
                        <a:rPr lang="en-IN" sz="3600" dirty="0">
                          <a:solidFill>
                            <a:srgbClr val="444444"/>
                          </a:solidFill>
                          <a:latin typeface="+mn-lt"/>
                        </a:rPr>
                        <a:t>Canada-India Business Council Meeting</a:t>
                      </a:r>
                    </a:p>
                  </a:txBody>
                  <a:tcPr marL="50800" marR="50800" marT="50800" marB="50800" anchor="ctr" horzOverflow="overflow"/>
                </a:tc>
                <a:tc>
                  <a:txBody>
                    <a:bodyPr/>
                    <a:lstStyle/>
                    <a:p>
                      <a:pPr algn="ctr">
                        <a:lnSpc>
                          <a:spcPct val="100000"/>
                        </a:lnSpc>
                        <a:spcBef>
                          <a:spcPts val="3105"/>
                        </a:spcBef>
                      </a:pPr>
                      <a:r>
                        <a:rPr lang="en-IN" sz="3600" dirty="0">
                          <a:latin typeface="+mn-lt"/>
                          <a:cs typeface="Times New Roman" panose="02020603050405020304" pitchFamily="18" charset="0"/>
                        </a:rPr>
                        <a:t>24.11.2022</a:t>
                      </a:r>
                    </a:p>
                  </a:txBody>
                  <a:tcPr marL="50800" marR="50800" marT="50800" marB="50800" anchor="ctr" horzOverflow="overflow"/>
                </a:tc>
                <a:tc>
                  <a:txBody>
                    <a:bodyPr/>
                    <a:lstStyle/>
                    <a:p>
                      <a:pPr marL="571500" indent="-571500" algn="just">
                        <a:lnSpc>
                          <a:spcPct val="100000"/>
                        </a:lnSpc>
                        <a:spcAft>
                          <a:spcPts val="600"/>
                        </a:spcAft>
                        <a:buFont typeface="Arial" panose="020B0604020202020204" pitchFamily="34" charset="0"/>
                        <a:buChar char="•"/>
                      </a:pPr>
                      <a:r>
                        <a:rPr lang="en-US" sz="3600" dirty="0">
                          <a:solidFill>
                            <a:schemeClr val="tx1"/>
                          </a:solidFill>
                          <a:latin typeface="+mn-lt"/>
                          <a:cs typeface="Times New Roman" panose="02020603050405020304" pitchFamily="18" charset="0"/>
                        </a:rPr>
                        <a:t>Meeting held at Trivandrum.</a:t>
                      </a:r>
                    </a:p>
                    <a:p>
                      <a:pPr marL="571500" indent="-571500" algn="just">
                        <a:lnSpc>
                          <a:spcPct val="100000"/>
                        </a:lnSpc>
                        <a:spcAft>
                          <a:spcPts val="0"/>
                        </a:spcAft>
                        <a:buFont typeface="Arial" panose="020B0604020202020204" pitchFamily="34" charset="0"/>
                        <a:buChar char="•"/>
                      </a:pPr>
                      <a:r>
                        <a:rPr lang="en-US" sz="3600" dirty="0">
                          <a:solidFill>
                            <a:schemeClr val="tx1"/>
                          </a:solidFill>
                          <a:latin typeface="+mn-lt"/>
                          <a:cs typeface="Times New Roman" panose="02020603050405020304" pitchFamily="18" charset="0"/>
                        </a:rPr>
                        <a:t>We have to participate in their upcoming event in Bangalore on 14.03.2023.</a:t>
                      </a:r>
                    </a:p>
                    <a:p>
                      <a:pPr marL="571500" indent="-571500" algn="just">
                        <a:lnSpc>
                          <a:spcPct val="100000"/>
                        </a:lnSpc>
                        <a:spcBef>
                          <a:spcPts val="600"/>
                        </a:spcBef>
                        <a:buFont typeface="Arial" panose="020B0604020202020204" pitchFamily="34" charset="0"/>
                        <a:buChar char="•"/>
                      </a:pPr>
                      <a:r>
                        <a:rPr lang="en-US" sz="3600" dirty="0">
                          <a:solidFill>
                            <a:schemeClr val="tx1"/>
                          </a:solidFill>
                          <a:latin typeface="+mn-lt"/>
                          <a:cs typeface="Times New Roman" panose="02020603050405020304" pitchFamily="18" charset="0"/>
                        </a:rPr>
                        <a:t>A follow-up letter in this regard has been sent.</a:t>
                      </a:r>
                    </a:p>
                    <a:p>
                      <a:pPr algn="ctr" defTabSz="647700">
                        <a:defRPr sz="5000"/>
                      </a:pPr>
                      <a:endParaRPr sz="36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772314">
                <a:tc>
                  <a:txBody>
                    <a:bodyPr/>
                    <a:lstStyle/>
                    <a:p>
                      <a:pPr algn="ctr" defTabSz="647700">
                        <a:defRPr>
                          <a:solidFill>
                            <a:srgbClr val="000000"/>
                          </a:solidFill>
                        </a:defRPr>
                      </a:pPr>
                      <a:r>
                        <a:rPr sz="3600" dirty="0">
                          <a:solidFill>
                            <a:srgbClr val="444444"/>
                          </a:solidFill>
                          <a:latin typeface="+mn-lt"/>
                        </a:rPr>
                        <a:t>3</a:t>
                      </a:r>
                    </a:p>
                  </a:txBody>
                  <a:tcPr marL="50800" marR="50800" marT="50800" marB="50800" anchor="ctr" horzOverflow="overflow"/>
                </a:tc>
                <a:tc>
                  <a:txBody>
                    <a:bodyPr/>
                    <a:lstStyle/>
                    <a:p>
                      <a:pPr algn="l" defTabSz="647700">
                        <a:defRPr>
                          <a:solidFill>
                            <a:srgbClr val="000000"/>
                          </a:solidFill>
                        </a:defRPr>
                      </a:pPr>
                      <a:r>
                        <a:rPr sz="3600" dirty="0">
                          <a:solidFill>
                            <a:srgbClr val="444444"/>
                          </a:solidFill>
                          <a:latin typeface="+mn-lt"/>
                        </a:rPr>
                        <a:t>Land to </a:t>
                      </a:r>
                      <a:r>
                        <a:rPr sz="3600" dirty="0" err="1">
                          <a:solidFill>
                            <a:srgbClr val="444444"/>
                          </a:solidFill>
                          <a:latin typeface="+mn-lt"/>
                        </a:rPr>
                        <a:t>Muralya</a:t>
                      </a:r>
                      <a:r>
                        <a:rPr sz="3600" dirty="0">
                          <a:solidFill>
                            <a:srgbClr val="444444"/>
                          </a:solidFill>
                          <a:latin typeface="+mn-lt"/>
                        </a:rPr>
                        <a:t> &amp; </a:t>
                      </a:r>
                      <a:r>
                        <a:rPr sz="3600" dirty="0" err="1">
                          <a:solidFill>
                            <a:srgbClr val="444444"/>
                          </a:solidFill>
                          <a:latin typeface="+mn-lt"/>
                        </a:rPr>
                        <a:t>Hotpack</a:t>
                      </a:r>
                      <a:endParaRPr sz="3600" dirty="0">
                        <a:solidFill>
                          <a:srgbClr val="444444"/>
                        </a:solidFill>
                        <a:latin typeface="+mn-lt"/>
                      </a:endParaRPr>
                    </a:p>
                  </a:txBody>
                  <a:tcPr marL="50800" marR="50800" marT="50800" marB="50800" anchor="ctr" horzOverflow="overflow"/>
                </a:tc>
                <a:tc>
                  <a:txBody>
                    <a:bodyPr/>
                    <a:lstStyle/>
                    <a:p>
                      <a:pPr algn="ctr" defTabSz="647700">
                        <a:defRPr>
                          <a:solidFill>
                            <a:srgbClr val="000000"/>
                          </a:solidFill>
                        </a:defRPr>
                      </a:pPr>
                      <a:r>
                        <a:rPr sz="3600" dirty="0">
                          <a:solidFill>
                            <a:srgbClr val="444444"/>
                          </a:solidFill>
                          <a:latin typeface="+mn-lt"/>
                        </a:rPr>
                        <a:t>Sep </a:t>
                      </a:r>
                      <a:r>
                        <a:rPr lang="en-IN" sz="3600" dirty="0">
                          <a:solidFill>
                            <a:srgbClr val="444444"/>
                          </a:solidFill>
                          <a:latin typeface="+mn-lt"/>
                        </a:rPr>
                        <a:t>22</a:t>
                      </a:r>
                      <a:endParaRPr sz="3600" dirty="0">
                        <a:solidFill>
                          <a:srgbClr val="444444"/>
                        </a:solidFill>
                        <a:latin typeface="+mn-lt"/>
                      </a:endParaRPr>
                    </a:p>
                  </a:txBody>
                  <a:tcPr marL="50800" marR="50800" marT="50800" marB="50800" anchor="ctr" horzOverflow="overflow"/>
                </a:tc>
                <a:tc>
                  <a:txBody>
                    <a:bodyPr/>
                    <a:lstStyle/>
                    <a:p>
                      <a:pPr algn="ctr" defTabSz="647700">
                        <a:defRPr>
                          <a:solidFill>
                            <a:srgbClr val="000000"/>
                          </a:solidFill>
                        </a:defRPr>
                      </a:pPr>
                      <a:r>
                        <a:rPr sz="3600" dirty="0">
                          <a:solidFill>
                            <a:srgbClr val="444444"/>
                          </a:solidFill>
                          <a:latin typeface="+mn-lt"/>
                        </a:rPr>
                        <a:t>Done</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2. Dubai Expo-Followup"/>
          <p:cNvSpPr txBox="1">
            <a:spLocks noGrp="1"/>
          </p:cNvSpPr>
          <p:nvPr>
            <p:ph type="title"/>
          </p:nvPr>
        </p:nvSpPr>
        <p:spPr>
          <a:xfrm>
            <a:off x="1060449" y="451030"/>
            <a:ext cx="22237701" cy="1968501"/>
          </a:xfrm>
          <a:prstGeom prst="rect">
            <a:avLst/>
          </a:prstGeom>
        </p:spPr>
        <p:txBody>
          <a:bodyPr/>
          <a:lstStyle/>
          <a:p>
            <a:r>
              <a:rPr dirty="0"/>
              <a:t>2.</a:t>
            </a:r>
            <a:r>
              <a:rPr lang="en-IN" b="1" dirty="0">
                <a:latin typeface="Helvetica Neue"/>
                <a:ea typeface="Helvetica Neue"/>
                <a:cs typeface="Helvetica Neue"/>
                <a:sym typeface="Helvetica Neue"/>
              </a:rPr>
              <a:t>Investment-Follow Up</a:t>
            </a:r>
            <a:endParaRPr b="1" dirty="0">
              <a:latin typeface="Helvetica Neue"/>
              <a:ea typeface="Helvetica Neue"/>
              <a:cs typeface="Helvetica Neue"/>
              <a:sym typeface="Helvetica Neue"/>
            </a:endParaRPr>
          </a:p>
        </p:txBody>
      </p:sp>
      <p:graphicFrame>
        <p:nvGraphicFramePr>
          <p:cNvPr id="234" name="Table"/>
          <p:cNvGraphicFramePr/>
          <p:nvPr>
            <p:extLst>
              <p:ext uri="{D42A27DB-BD31-4B8C-83A1-F6EECF244321}">
                <p14:modId xmlns:p14="http://schemas.microsoft.com/office/powerpoint/2010/main" val="4069627032"/>
              </p:ext>
            </p:extLst>
          </p:nvPr>
        </p:nvGraphicFramePr>
        <p:xfrm>
          <a:off x="919772" y="3048309"/>
          <a:ext cx="23030475" cy="9760243"/>
        </p:xfrm>
        <a:graphic>
          <a:graphicData uri="http://schemas.openxmlformats.org/drawingml/2006/table">
            <a:tbl>
              <a:tblPr firstRow="1" firstCol="1">
                <a:tableStyleId>{EEE7283C-3CF3-47DC-8721-378D4A62B228}</a:tableStyleId>
              </a:tblPr>
              <a:tblGrid>
                <a:gridCol w="2011833">
                  <a:extLst>
                    <a:ext uri="{9D8B030D-6E8A-4147-A177-3AD203B41FA5}">
                      <a16:colId xmlns:a16="http://schemas.microsoft.com/office/drawing/2014/main" val="20000"/>
                    </a:ext>
                  </a:extLst>
                </a:gridCol>
                <a:gridCol w="9503404">
                  <a:extLst>
                    <a:ext uri="{9D8B030D-6E8A-4147-A177-3AD203B41FA5}">
                      <a16:colId xmlns:a16="http://schemas.microsoft.com/office/drawing/2014/main" val="20001"/>
                    </a:ext>
                  </a:extLst>
                </a:gridCol>
                <a:gridCol w="5757619">
                  <a:extLst>
                    <a:ext uri="{9D8B030D-6E8A-4147-A177-3AD203B41FA5}">
                      <a16:colId xmlns:a16="http://schemas.microsoft.com/office/drawing/2014/main" val="20002"/>
                    </a:ext>
                  </a:extLst>
                </a:gridCol>
                <a:gridCol w="5757619">
                  <a:extLst>
                    <a:ext uri="{9D8B030D-6E8A-4147-A177-3AD203B41FA5}">
                      <a16:colId xmlns:a16="http://schemas.microsoft.com/office/drawing/2014/main" val="20003"/>
                    </a:ext>
                  </a:extLst>
                </a:gridCol>
              </a:tblGrid>
              <a:tr h="1563420">
                <a:tc>
                  <a:txBody>
                    <a:bodyPr/>
                    <a:lstStyle/>
                    <a:p>
                      <a:pPr algn="ctr" defTabSz="647700">
                        <a:defRPr>
                          <a:solidFill>
                            <a:srgbClr val="000000"/>
                          </a:solidFill>
                        </a:defRPr>
                      </a:pPr>
                      <a:r>
                        <a:rPr sz="3200" b="1"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latin typeface="+mn-lt"/>
                        </a:rPr>
                        <a:t>To Do</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67703">
                <a:tc>
                  <a:txBody>
                    <a:bodyPr/>
                    <a:lstStyle/>
                    <a:p>
                      <a:pPr algn="ctr" defTabSz="647700">
                        <a:defRPr>
                          <a:solidFill>
                            <a:srgbClr val="000000"/>
                          </a:solidFill>
                        </a:defRPr>
                      </a:pPr>
                      <a:r>
                        <a:rPr sz="3200" dirty="0">
                          <a:solidFill>
                            <a:srgbClr val="444444"/>
                          </a:solidFill>
                          <a:latin typeface="+mn-lt"/>
                        </a:rPr>
                        <a:t>4</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latin typeface="+mn-lt"/>
                        </a:rPr>
                        <a:t>Individual follow-up of Enquiries </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latin typeface="+mn-lt"/>
                        </a:rPr>
                        <a:t>Sep </a:t>
                      </a:r>
                      <a:r>
                        <a:rPr lang="en-IN" sz="3200" dirty="0">
                          <a:solidFill>
                            <a:srgbClr val="444444"/>
                          </a:solidFill>
                          <a:latin typeface="+mn-lt"/>
                        </a:rPr>
                        <a:t>22</a:t>
                      </a:r>
                      <a:r>
                        <a:rPr sz="3200" dirty="0">
                          <a:solidFill>
                            <a:srgbClr val="444444"/>
                          </a:solidFill>
                          <a:latin typeface="+mn-lt"/>
                        </a:rPr>
                        <a:t> </a:t>
                      </a:r>
                    </a:p>
                  </a:txBody>
                  <a:tcPr marL="50800" marR="50800" marT="50800" marB="50800" anchor="ctr" horzOverflow="overflow"/>
                </a:tc>
                <a:tc>
                  <a:txBody>
                    <a:bodyPr/>
                    <a:lstStyle/>
                    <a:p>
                      <a:pPr algn="ctr" defTabSz="647700">
                        <a:defRPr sz="5000"/>
                      </a:pPr>
                      <a:r>
                        <a:rPr lang="en-IN" sz="3200" dirty="0">
                          <a:latin typeface="+mn-lt"/>
                        </a:rPr>
                        <a:t>Being done by IF </a:t>
                      </a: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564510">
                <a:tc>
                  <a:txBody>
                    <a:bodyPr/>
                    <a:lstStyle/>
                    <a:p>
                      <a:pPr algn="ctr" defTabSz="647700">
                        <a:defRPr>
                          <a:solidFill>
                            <a:srgbClr val="000000"/>
                          </a:solidFill>
                        </a:defRPr>
                      </a:pPr>
                      <a:r>
                        <a:rPr lang="en-IN" sz="3200" dirty="0">
                          <a:solidFill>
                            <a:srgbClr val="444444"/>
                          </a:solidFill>
                          <a:latin typeface="+mn-lt"/>
                        </a:rPr>
                        <a:t>5</a:t>
                      </a:r>
                      <a:endParaRPr sz="3200" dirty="0">
                        <a:solidFill>
                          <a:srgbClr val="444444"/>
                        </a:solidFill>
                        <a:latin typeface="+mn-lt"/>
                      </a:endParaRPr>
                    </a:p>
                  </a:txBody>
                  <a:tcPr marL="50800" marR="50800" marT="50800" marB="50800" anchor="ctr" horzOverflow="overflow"/>
                </a:tc>
                <a:tc>
                  <a:txBody>
                    <a:bodyPr/>
                    <a:lstStyle/>
                    <a:p>
                      <a:pPr algn="l" defTabSz="647700">
                        <a:defRPr>
                          <a:solidFill>
                            <a:srgbClr val="000000"/>
                          </a:solidFill>
                        </a:defRPr>
                      </a:pPr>
                      <a:r>
                        <a:rPr lang="en-US" sz="3200" dirty="0">
                          <a:solidFill>
                            <a:srgbClr val="444444"/>
                          </a:solidFill>
                          <a:latin typeface="+mn-lt"/>
                        </a:rPr>
                        <a:t>Meeting with </a:t>
                      </a:r>
                      <a:r>
                        <a:rPr lang="en-US" sz="3200" dirty="0" err="1">
                          <a:solidFill>
                            <a:srgbClr val="444444"/>
                          </a:solidFill>
                          <a:latin typeface="+mn-lt"/>
                        </a:rPr>
                        <a:t>Terje</a:t>
                      </a:r>
                      <a:r>
                        <a:rPr lang="en-US" sz="3200" dirty="0">
                          <a:solidFill>
                            <a:srgbClr val="444444"/>
                          </a:solidFill>
                          <a:latin typeface="+mn-lt"/>
                        </a:rPr>
                        <a:t> </a:t>
                      </a:r>
                      <a:r>
                        <a:rPr lang="en-US" sz="3200" dirty="0" err="1">
                          <a:solidFill>
                            <a:srgbClr val="444444"/>
                          </a:solidFill>
                          <a:latin typeface="+mn-lt"/>
                        </a:rPr>
                        <a:t>Neras</a:t>
                      </a:r>
                      <a:r>
                        <a:rPr lang="en-US" sz="3200" dirty="0">
                          <a:solidFill>
                            <a:srgbClr val="444444"/>
                          </a:solidFill>
                          <a:latin typeface="+mn-lt"/>
                        </a:rPr>
                        <a:t>, CEO, Chief Executive Officer, Maritime </a:t>
                      </a:r>
                      <a:r>
                        <a:rPr lang="en-US" sz="3200" dirty="0" err="1">
                          <a:solidFill>
                            <a:srgbClr val="444444"/>
                          </a:solidFill>
                          <a:latin typeface="+mn-lt"/>
                        </a:rPr>
                        <a:t>Monitering</a:t>
                      </a:r>
                      <a:r>
                        <a:rPr lang="en-US" sz="3200" dirty="0">
                          <a:solidFill>
                            <a:srgbClr val="444444"/>
                          </a:solidFill>
                          <a:latin typeface="+mn-lt"/>
                        </a:rPr>
                        <a:t> Group, Norway</a:t>
                      </a:r>
                    </a:p>
                    <a:p>
                      <a:pPr algn="l" defTabSz="647700">
                        <a:defRPr>
                          <a:solidFill>
                            <a:srgbClr val="000000"/>
                          </a:solidFill>
                        </a:defRPr>
                      </a:pPr>
                      <a:endParaRPr lang="en-IN" sz="3200" dirty="0">
                        <a:solidFill>
                          <a:srgbClr val="444444"/>
                        </a:solidFill>
                        <a:latin typeface="+mn-lt"/>
                      </a:endParaRPr>
                    </a:p>
                  </a:txBody>
                  <a:tcPr marL="50800" marR="50800" marT="50800" marB="50800" anchor="ctr" horzOverflow="overflow"/>
                </a:tc>
                <a:tc>
                  <a:txBody>
                    <a:bodyPr/>
                    <a:lstStyle/>
                    <a:p>
                      <a:pPr algn="ctr">
                        <a:lnSpc>
                          <a:spcPct val="100000"/>
                        </a:lnSpc>
                        <a:spcBef>
                          <a:spcPts val="3105"/>
                        </a:spcBef>
                      </a:pPr>
                      <a:endParaRPr lang="en-IN" sz="3200" dirty="0">
                        <a:latin typeface="+mn-lt"/>
                        <a:cs typeface="Times New Roman" panose="02020603050405020304" pitchFamily="18" charset="0"/>
                      </a:endParaRPr>
                    </a:p>
                  </a:txBody>
                  <a:tcPr marL="50800" marR="50800" marT="50800" marB="50800" anchor="ctr" horzOverflow="overflow"/>
                </a:tc>
                <a:tc>
                  <a:txBody>
                    <a:bodyPr/>
                    <a:lstStyle/>
                    <a:p>
                      <a:pPr marL="457200" indent="-457200" algn="l" defTabSz="647700">
                        <a:buFont typeface="Arial" panose="020B0604020202020204" pitchFamily="34" charset="0"/>
                        <a:buChar char="•"/>
                        <a:defRPr sz="5000"/>
                      </a:pPr>
                      <a:r>
                        <a:rPr lang="en-US" sz="3200" dirty="0">
                          <a:latin typeface="+mn-lt"/>
                        </a:rPr>
                        <a:t>Minister level meeting was conducted on 17.01.2023 at Kochi.</a:t>
                      </a:r>
                    </a:p>
                    <a:p>
                      <a:pPr marL="457200" indent="-457200" algn="l" defTabSz="647700">
                        <a:buFont typeface="Arial" panose="020B0604020202020204" pitchFamily="34" charset="0"/>
                        <a:buChar char="•"/>
                        <a:defRPr sz="5000"/>
                      </a:pPr>
                      <a:r>
                        <a:rPr lang="en-US" sz="3200" dirty="0">
                          <a:latin typeface="+mn-lt"/>
                        </a:rPr>
                        <a:t>Asked to submit detailed proposal with specific requirement or support they would need from GOK.</a:t>
                      </a:r>
                    </a:p>
                    <a:p>
                      <a:pPr marL="457200" indent="-457200" algn="l" defTabSz="647700">
                        <a:buFont typeface="Arial" panose="020B0604020202020204" pitchFamily="34" charset="0"/>
                        <a:buChar char="•"/>
                        <a:defRPr sz="5000"/>
                      </a:pPr>
                      <a:r>
                        <a:rPr lang="en-US" sz="3200" dirty="0">
                          <a:latin typeface="+mn-lt"/>
                        </a:rPr>
                        <a:t>KSIDC IP division have formulated a policy for Maritime sector and submitted to IF division of KSIDC (handling the Draft Industrial Policy)</a:t>
                      </a:r>
                    </a:p>
                    <a:p>
                      <a:pPr algn="ctr" defTabSz="647700">
                        <a:defRPr sz="5000"/>
                      </a:pP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1626021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3. PR Agency ( Komvertica till 2023 March )"/>
          <p:cNvSpPr txBox="1">
            <a:spLocks noGrp="1"/>
          </p:cNvSpPr>
          <p:nvPr>
            <p:ph type="title"/>
          </p:nvPr>
        </p:nvSpPr>
        <p:spPr>
          <a:xfrm>
            <a:off x="1073150" y="138626"/>
            <a:ext cx="22237700" cy="1968501"/>
          </a:xfrm>
          <a:prstGeom prst="rect">
            <a:avLst/>
          </a:prstGeom>
        </p:spPr>
        <p:txBody>
          <a:bodyPr/>
          <a:lstStyle/>
          <a:p>
            <a:r>
              <a:rPr dirty="0"/>
              <a:t>3. </a:t>
            </a:r>
            <a:r>
              <a:rPr b="1" dirty="0">
                <a:latin typeface="Helvetica Neue"/>
                <a:ea typeface="Helvetica Neue"/>
                <a:cs typeface="Helvetica Neue"/>
                <a:sym typeface="Helvetica Neue"/>
              </a:rPr>
              <a:t>PR Agency </a:t>
            </a:r>
            <a:endParaRPr dirty="0"/>
          </a:p>
        </p:txBody>
      </p:sp>
      <p:graphicFrame>
        <p:nvGraphicFramePr>
          <p:cNvPr id="237" name="Table"/>
          <p:cNvGraphicFramePr/>
          <p:nvPr>
            <p:extLst>
              <p:ext uri="{D42A27DB-BD31-4B8C-83A1-F6EECF244321}">
                <p14:modId xmlns:p14="http://schemas.microsoft.com/office/powerpoint/2010/main" val="3701348204"/>
              </p:ext>
            </p:extLst>
          </p:nvPr>
        </p:nvGraphicFramePr>
        <p:xfrm>
          <a:off x="926123" y="2737339"/>
          <a:ext cx="21863538" cy="10385038"/>
        </p:xfrm>
        <a:graphic>
          <a:graphicData uri="http://schemas.openxmlformats.org/drawingml/2006/table">
            <a:tbl>
              <a:tblPr firstRow="1" firstCol="1">
                <a:tableStyleId>{EEE7283C-3CF3-47DC-8721-378D4A62B228}</a:tableStyleId>
              </a:tblPr>
              <a:tblGrid>
                <a:gridCol w="3592140">
                  <a:extLst>
                    <a:ext uri="{9D8B030D-6E8A-4147-A177-3AD203B41FA5}">
                      <a16:colId xmlns:a16="http://schemas.microsoft.com/office/drawing/2014/main" val="20000"/>
                    </a:ext>
                  </a:extLst>
                </a:gridCol>
                <a:gridCol w="7339628">
                  <a:extLst>
                    <a:ext uri="{9D8B030D-6E8A-4147-A177-3AD203B41FA5}">
                      <a16:colId xmlns:a16="http://schemas.microsoft.com/office/drawing/2014/main" val="20001"/>
                    </a:ext>
                  </a:extLst>
                </a:gridCol>
                <a:gridCol w="5465885">
                  <a:extLst>
                    <a:ext uri="{9D8B030D-6E8A-4147-A177-3AD203B41FA5}">
                      <a16:colId xmlns:a16="http://schemas.microsoft.com/office/drawing/2014/main" val="20002"/>
                    </a:ext>
                  </a:extLst>
                </a:gridCol>
                <a:gridCol w="5465885">
                  <a:extLst>
                    <a:ext uri="{9D8B030D-6E8A-4147-A177-3AD203B41FA5}">
                      <a16:colId xmlns:a16="http://schemas.microsoft.com/office/drawing/2014/main" val="20003"/>
                    </a:ext>
                  </a:extLst>
                </a:gridCol>
              </a:tblGrid>
              <a:tr h="3645766">
                <a:tc>
                  <a:txBody>
                    <a:bodyPr/>
                    <a:lstStyle/>
                    <a:p>
                      <a:pPr algn="ctr" defTabSz="647700">
                        <a:defRPr>
                          <a:solidFill>
                            <a:srgbClr val="000000"/>
                          </a:solidFill>
                        </a:defRPr>
                      </a:pPr>
                      <a:r>
                        <a:rPr sz="4000" b="1" dirty="0">
                          <a:solidFill>
                            <a:srgbClr val="FFFFFF"/>
                          </a:solidFill>
                          <a:latin typeface="+mn-lt"/>
                        </a:rPr>
                        <a:t>Month </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b="1" dirty="0">
                          <a:solidFill>
                            <a:srgbClr val="FFFFFF"/>
                          </a:solidFill>
                          <a:latin typeface="+mn-lt"/>
                        </a:rPr>
                        <a:t>Press Release (Target 4 per month)</a:t>
                      </a:r>
                    </a:p>
                  </a:txBody>
                  <a:tcPr marL="50800" marR="50800" marT="50800" marB="50800" anchor="ctr" horzOverflow="overflow"/>
                </a:tc>
                <a:tc>
                  <a:txBody>
                    <a:bodyPr/>
                    <a:lstStyle/>
                    <a:p>
                      <a:pPr algn="ctr" defTabSz="647700">
                        <a:defRPr>
                          <a:solidFill>
                            <a:srgbClr val="000000"/>
                          </a:solidFill>
                        </a:defRPr>
                      </a:pPr>
                      <a:r>
                        <a:rPr sz="4000" b="1" dirty="0">
                          <a:solidFill>
                            <a:srgbClr val="FFFFFF"/>
                          </a:solidFill>
                          <a:latin typeface="+mn-lt"/>
                        </a:rPr>
                        <a:t>Special Story in National Daily(Target 1 per month </a:t>
                      </a:r>
                    </a:p>
                  </a:txBody>
                  <a:tcPr marL="50800" marR="50800" marT="50800" marB="50800" anchor="ctr" horzOverflow="overflow"/>
                </a:tc>
                <a:tc>
                  <a:txBody>
                    <a:bodyPr/>
                    <a:lstStyle/>
                    <a:p>
                      <a:pPr algn="ctr" defTabSz="647700">
                        <a:defRPr>
                          <a:solidFill>
                            <a:srgbClr val="000000"/>
                          </a:solidFill>
                        </a:defRPr>
                      </a:pPr>
                      <a:r>
                        <a:rPr sz="4000" b="1" dirty="0">
                          <a:solidFill>
                            <a:srgbClr val="FFFFFF"/>
                          </a:solidFill>
                          <a:latin typeface="+mn-lt"/>
                        </a:rPr>
                        <a:t>Covering Events(As and when there is event)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949680">
                <a:tc>
                  <a:txBody>
                    <a:bodyPr/>
                    <a:lstStyle/>
                    <a:p>
                      <a:pPr algn="ctr" defTabSz="647700">
                        <a:defRPr>
                          <a:solidFill>
                            <a:srgbClr val="000000"/>
                          </a:solidFill>
                        </a:defRPr>
                      </a:pPr>
                      <a:r>
                        <a:rPr sz="4000" dirty="0">
                          <a:solidFill>
                            <a:srgbClr val="444444"/>
                          </a:solidFill>
                          <a:latin typeface="+mn-lt"/>
                        </a:rPr>
                        <a:t>Aug</a:t>
                      </a:r>
                    </a:p>
                  </a:txBody>
                  <a:tcPr marL="50800" marR="50800" marT="50800" marB="50800" anchor="ctr" horzOverflow="overflow"/>
                </a:tc>
                <a:tc>
                  <a:txBody>
                    <a:bodyPr/>
                    <a:lstStyle/>
                    <a:p>
                      <a:pPr algn="ctr">
                        <a:lnSpc>
                          <a:spcPct val="100000"/>
                        </a:lnSpc>
                      </a:pPr>
                      <a:r>
                        <a:rPr lang="en-US" sz="4000" dirty="0">
                          <a:latin typeface="+mn-lt"/>
                          <a:cs typeface="Times New Roman"/>
                        </a:rPr>
                        <a:t>2 Nos</a:t>
                      </a:r>
                      <a:endParaRPr sz="4000" dirty="0">
                        <a:latin typeface="+mn-lt"/>
                        <a:cs typeface="Times New Roman"/>
                      </a:endParaRPr>
                    </a:p>
                  </a:txBody>
                  <a:tcPr marL="0" marR="0" marT="0" marB="0"/>
                </a:tc>
                <a:tc>
                  <a:txBody>
                    <a:bodyPr/>
                    <a:lstStyle/>
                    <a:p>
                      <a:pPr algn="ctr">
                        <a:lnSpc>
                          <a:spcPct val="100000"/>
                        </a:lnSpc>
                      </a:pPr>
                      <a:r>
                        <a:rPr lang="en-US" sz="4000" dirty="0">
                          <a:latin typeface="+mn-lt"/>
                          <a:cs typeface="Times New Roman"/>
                        </a:rPr>
                        <a:t>2 Nos </a:t>
                      </a:r>
                      <a:endParaRPr sz="4000" dirty="0">
                        <a:latin typeface="+mn-lt"/>
                        <a:cs typeface="Times New Roman"/>
                      </a:endParaRPr>
                    </a:p>
                  </a:txBody>
                  <a:tcPr marL="0" marR="0" marT="0" marB="0"/>
                </a:tc>
                <a:tc>
                  <a:txBody>
                    <a:bodyPr/>
                    <a:lstStyle/>
                    <a:p>
                      <a:pPr algn="ctr">
                        <a:lnSpc>
                          <a:spcPct val="100000"/>
                        </a:lnSpc>
                      </a:pPr>
                      <a:r>
                        <a:rPr lang="en-US" sz="4000" dirty="0">
                          <a:latin typeface="+mn-lt"/>
                          <a:cs typeface="Times New Roman"/>
                        </a:rPr>
                        <a:t>1 No</a:t>
                      </a:r>
                      <a:endParaRPr sz="4000" dirty="0">
                        <a:latin typeface="+mn-lt"/>
                        <a:cs typeface="Times New Roman"/>
                      </a:endParaRPr>
                    </a:p>
                  </a:txBody>
                  <a:tcPr marL="0" marR="0" marT="0" marB="0">
                    <a:lnR w="12700">
                      <a:solidFill>
                        <a:srgbClr val="3C3C1D"/>
                      </a:solidFill>
                      <a:miter lim="400000"/>
                    </a:lnR>
                  </a:tcPr>
                </a:tc>
                <a:extLst>
                  <a:ext uri="{0D108BD9-81ED-4DB2-BD59-A6C34878D82A}">
                    <a16:rowId xmlns:a16="http://schemas.microsoft.com/office/drawing/2014/main" val="10001"/>
                  </a:ext>
                </a:extLst>
              </a:tr>
              <a:tr h="1266092">
                <a:tc>
                  <a:txBody>
                    <a:bodyPr/>
                    <a:lstStyle/>
                    <a:p>
                      <a:pPr algn="ctr" defTabSz="647700">
                        <a:defRPr>
                          <a:solidFill>
                            <a:srgbClr val="000000"/>
                          </a:solidFill>
                        </a:defRPr>
                      </a:pPr>
                      <a:r>
                        <a:rPr sz="4000">
                          <a:solidFill>
                            <a:srgbClr val="444444"/>
                          </a:solidFill>
                          <a:latin typeface="+mn-lt"/>
                        </a:rPr>
                        <a:t>Sep</a:t>
                      </a:r>
                    </a:p>
                  </a:txBody>
                  <a:tcPr marL="50800" marR="50800" marT="50800" marB="50800" anchor="ctr" horzOverflow="overflow"/>
                </a:tc>
                <a:tc>
                  <a:txBody>
                    <a:bodyPr/>
                    <a:lstStyle/>
                    <a:p>
                      <a:pPr algn="ctr">
                        <a:lnSpc>
                          <a:spcPct val="100000"/>
                        </a:lnSpc>
                      </a:pPr>
                      <a:r>
                        <a:rPr lang="en-US" sz="4000" dirty="0">
                          <a:latin typeface="+mn-lt"/>
                          <a:cs typeface="Times New Roman"/>
                        </a:rPr>
                        <a:t>2 Nos</a:t>
                      </a:r>
                      <a:endParaRPr sz="4000" dirty="0">
                        <a:latin typeface="+mn-lt"/>
                        <a:cs typeface="Times New Roman"/>
                      </a:endParaRPr>
                    </a:p>
                  </a:txBody>
                  <a:tcPr marL="0" marR="0" marT="0" marB="0"/>
                </a:tc>
                <a:tc>
                  <a:txBody>
                    <a:bodyPr/>
                    <a:lstStyle/>
                    <a:p>
                      <a:pPr algn="ctr">
                        <a:lnSpc>
                          <a:spcPct val="100000"/>
                        </a:lnSpc>
                      </a:pPr>
                      <a:r>
                        <a:rPr lang="en-US" sz="4000" dirty="0">
                          <a:latin typeface="+mn-lt"/>
                          <a:cs typeface="Times New Roman"/>
                        </a:rPr>
                        <a:t>--</a:t>
                      </a:r>
                      <a:endParaRPr sz="4000" dirty="0">
                        <a:latin typeface="+mn-lt"/>
                        <a:cs typeface="Times New Roman"/>
                      </a:endParaRPr>
                    </a:p>
                  </a:txBody>
                  <a:tcPr marL="0" marR="0" marT="0" marB="0"/>
                </a:tc>
                <a:tc>
                  <a:txBody>
                    <a:bodyPr/>
                    <a:lstStyle/>
                    <a:p>
                      <a:pPr algn="ctr">
                        <a:lnSpc>
                          <a:spcPct val="100000"/>
                        </a:lnSpc>
                      </a:pPr>
                      <a:r>
                        <a:rPr lang="en-US" sz="4000" dirty="0">
                          <a:latin typeface="+mn-lt"/>
                          <a:cs typeface="Times New Roman"/>
                        </a:rPr>
                        <a:t>3 Nos </a:t>
                      </a:r>
                      <a:endParaRPr sz="4000" dirty="0">
                        <a:latin typeface="+mn-lt"/>
                        <a:cs typeface="Times New Roman"/>
                      </a:endParaRPr>
                    </a:p>
                  </a:txBody>
                  <a:tcPr marL="0" marR="0" marT="0" marB="0">
                    <a:lnR w="12700">
                      <a:solidFill>
                        <a:srgbClr val="3C3C1D"/>
                      </a:solidFill>
                      <a:miter lim="400000"/>
                    </a:lnR>
                  </a:tcPr>
                </a:tc>
                <a:extLst>
                  <a:ext uri="{0D108BD9-81ED-4DB2-BD59-A6C34878D82A}">
                    <a16:rowId xmlns:a16="http://schemas.microsoft.com/office/drawing/2014/main" val="10002"/>
                  </a:ext>
                </a:extLst>
              </a:tr>
              <a:tr h="1019908">
                <a:tc>
                  <a:txBody>
                    <a:bodyPr/>
                    <a:lstStyle/>
                    <a:p>
                      <a:pPr algn="ctr" defTabSz="647700">
                        <a:defRPr>
                          <a:solidFill>
                            <a:srgbClr val="000000"/>
                          </a:solidFill>
                        </a:defRPr>
                      </a:pPr>
                      <a:r>
                        <a:rPr lang="en-IN" sz="4000" dirty="0">
                          <a:solidFill>
                            <a:srgbClr val="444444"/>
                          </a:solidFill>
                          <a:latin typeface="+mn-lt"/>
                        </a:rPr>
                        <a:t>Oct</a:t>
                      </a:r>
                      <a:endParaRPr sz="4000" dirty="0">
                        <a:solidFill>
                          <a:srgbClr val="444444"/>
                        </a:solidFill>
                        <a:latin typeface="+mn-lt"/>
                      </a:endParaRPr>
                    </a:p>
                  </a:txBody>
                  <a:tcPr marL="50800" marR="50800" marT="50800" marB="50800" anchor="ctr" horzOverflow="overflow"/>
                </a:tc>
                <a:tc>
                  <a:txBody>
                    <a:bodyPr/>
                    <a:lstStyle/>
                    <a:p>
                      <a:pPr algn="ctr">
                        <a:lnSpc>
                          <a:spcPct val="100000"/>
                        </a:lnSpc>
                        <a:spcBef>
                          <a:spcPts val="3854"/>
                        </a:spcBef>
                      </a:pPr>
                      <a:r>
                        <a:rPr lang="en-US" sz="3600" dirty="0">
                          <a:latin typeface="Times New Roman" panose="02020603050405020304" pitchFamily="18" charset="0"/>
                          <a:cs typeface="Times New Roman" panose="02020603050405020304" pitchFamily="18" charset="0"/>
                        </a:rPr>
                        <a:t>Nil </a:t>
                      </a:r>
                      <a:endParaRPr sz="36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pPr>
                      <a:r>
                        <a:rPr lang="en-US" sz="3600" dirty="0">
                          <a:latin typeface="Times New Roman" panose="02020603050405020304" pitchFamily="18" charset="0"/>
                          <a:cs typeface="Times New Roman" panose="02020603050405020304" pitchFamily="18" charset="0"/>
                        </a:rPr>
                        <a:t>Nil </a:t>
                      </a:r>
                      <a:endParaRPr sz="36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pPr>
                      <a:r>
                        <a:rPr lang="en-US" sz="3600" dirty="0">
                          <a:latin typeface="Times New Roman" panose="02020603050405020304" pitchFamily="18" charset="0"/>
                          <a:cs typeface="Times New Roman" panose="02020603050405020304" pitchFamily="18" charset="0"/>
                        </a:rPr>
                        <a:t>Nil </a:t>
                      </a:r>
                      <a:endParaRPr sz="3600" dirty="0">
                        <a:latin typeface="Times New Roman" panose="02020603050405020304" pitchFamily="18" charset="0"/>
                        <a:cs typeface="Times New Roman" panose="02020603050405020304" pitchFamily="18" charset="0"/>
                      </a:endParaRPr>
                    </a:p>
                  </a:txBody>
                  <a:tcPr marL="0" marR="0" marT="0" marB="0" anchor="ctr">
                    <a:lnR w="12700">
                      <a:solidFill>
                        <a:srgbClr val="3C3C1D"/>
                      </a:solidFill>
                      <a:miter lim="400000"/>
                    </a:lnR>
                  </a:tcPr>
                </a:tc>
                <a:extLst>
                  <a:ext uri="{0D108BD9-81ED-4DB2-BD59-A6C34878D82A}">
                    <a16:rowId xmlns:a16="http://schemas.microsoft.com/office/drawing/2014/main" val="2118200561"/>
                  </a:ext>
                </a:extLst>
              </a:tr>
              <a:tr h="1371600">
                <a:tc>
                  <a:txBody>
                    <a:bodyPr/>
                    <a:lstStyle/>
                    <a:p>
                      <a:pPr algn="ctr" defTabSz="647700">
                        <a:defRPr>
                          <a:solidFill>
                            <a:srgbClr val="000000"/>
                          </a:solidFill>
                        </a:defRPr>
                      </a:pPr>
                      <a:r>
                        <a:rPr lang="en-IN" sz="4000" dirty="0">
                          <a:solidFill>
                            <a:srgbClr val="444444"/>
                          </a:solidFill>
                          <a:latin typeface="+mn-lt"/>
                        </a:rPr>
                        <a:t>Nov</a:t>
                      </a:r>
                      <a:endParaRPr sz="4000" dirty="0">
                        <a:solidFill>
                          <a:srgbClr val="444444"/>
                        </a:solidFill>
                        <a:latin typeface="+mn-lt"/>
                      </a:endParaRPr>
                    </a:p>
                  </a:txBody>
                  <a:tcPr marL="50800" marR="50800" marT="50800" marB="50800" anchor="ctr" horzOverflow="overflow"/>
                </a:tc>
                <a:tc>
                  <a:txBody>
                    <a:bodyPr/>
                    <a:lstStyle/>
                    <a:p>
                      <a:pPr algn="ctr">
                        <a:lnSpc>
                          <a:spcPct val="100000"/>
                        </a:lnSpc>
                        <a:spcBef>
                          <a:spcPts val="3754"/>
                        </a:spcBef>
                      </a:pPr>
                      <a:r>
                        <a:rPr lang="en-IN" sz="3600" dirty="0">
                          <a:latin typeface="Times New Roman" panose="02020603050405020304" pitchFamily="18" charset="0"/>
                          <a:cs typeface="Times New Roman" panose="02020603050405020304" pitchFamily="18" charset="0"/>
                        </a:rPr>
                        <a:t>Nil</a:t>
                      </a:r>
                      <a:endParaRPr sz="41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pPr>
                      <a:r>
                        <a:rPr lang="en-IN" sz="3600" dirty="0">
                          <a:latin typeface="Times New Roman" panose="02020603050405020304" pitchFamily="18" charset="0"/>
                          <a:cs typeface="Times New Roman" panose="02020603050405020304" pitchFamily="18" charset="0"/>
                        </a:rPr>
                        <a:t>Nil</a:t>
                      </a:r>
                      <a:endParaRPr sz="3600" dirty="0">
                        <a:latin typeface="Times New Roman" panose="02020603050405020304" pitchFamily="18" charset="0"/>
                        <a:cs typeface="Times New Roman" panose="02020603050405020304" pitchFamily="18" charset="0"/>
                      </a:endParaRPr>
                    </a:p>
                  </a:txBody>
                  <a:tcPr marL="0" marR="0" marT="0" marB="0" anchor="ctr"/>
                </a:tc>
                <a:tc>
                  <a:txBody>
                    <a:bodyPr/>
                    <a:lstStyle/>
                    <a:p>
                      <a:pPr algn="ctr">
                        <a:lnSpc>
                          <a:spcPct val="100000"/>
                        </a:lnSpc>
                      </a:pPr>
                      <a:r>
                        <a:rPr lang="en-IN" sz="3600" dirty="0">
                          <a:latin typeface="Times New Roman" panose="02020603050405020304" pitchFamily="18" charset="0"/>
                          <a:cs typeface="Times New Roman" panose="02020603050405020304" pitchFamily="18" charset="0"/>
                        </a:rPr>
                        <a:t>Nil</a:t>
                      </a:r>
                      <a:endParaRPr sz="3600" dirty="0">
                        <a:latin typeface="Times New Roman" panose="02020603050405020304" pitchFamily="18" charset="0"/>
                        <a:cs typeface="Times New Roman" panose="02020603050405020304" pitchFamily="18" charset="0"/>
                      </a:endParaRPr>
                    </a:p>
                  </a:txBody>
                  <a:tcPr marL="0" marR="0" marT="0" marB="0" anchor="ctr">
                    <a:lnR w="12700">
                      <a:solidFill>
                        <a:srgbClr val="3C3C1D"/>
                      </a:solidFill>
                      <a:miter lim="400000"/>
                    </a:lnR>
                  </a:tcPr>
                </a:tc>
                <a:extLst>
                  <a:ext uri="{0D108BD9-81ED-4DB2-BD59-A6C34878D82A}">
                    <a16:rowId xmlns:a16="http://schemas.microsoft.com/office/drawing/2014/main" val="2895030734"/>
                  </a:ext>
                </a:extLst>
              </a:tr>
              <a:tr h="2131992">
                <a:tc gridSpan="4">
                  <a:txBody>
                    <a:bodyPr/>
                    <a:lstStyle/>
                    <a:p>
                      <a:pPr algn="ctr" defTabSz="647700">
                        <a:defRPr>
                          <a:solidFill>
                            <a:srgbClr val="000000"/>
                          </a:solidFill>
                        </a:defRPr>
                      </a:pPr>
                      <a:r>
                        <a:rPr lang="en-US" sz="4000" dirty="0">
                          <a:solidFill>
                            <a:srgbClr val="FF0000"/>
                          </a:solidFill>
                          <a:latin typeface="+mn-lt"/>
                        </a:rPr>
                        <a:t>Steps initiated to onboard the agencies already empaneled by PRD and Tourism Department. Board Note submitted to be placed for the upcoming board meeting. </a:t>
                      </a:r>
                    </a:p>
                    <a:p>
                      <a:pPr algn="ctr" defTabSz="647700">
                        <a:defRPr>
                          <a:solidFill>
                            <a:srgbClr val="000000"/>
                          </a:solidFill>
                        </a:defRPr>
                      </a:pPr>
                      <a:endParaRPr sz="4000" dirty="0">
                        <a:solidFill>
                          <a:srgbClr val="444444"/>
                        </a:solidFill>
                        <a:latin typeface="+mn-lt"/>
                      </a:endParaRPr>
                    </a:p>
                  </a:txBody>
                  <a:tcPr marL="50800" marR="50800" marT="50800" marB="50800" anchor="ctr" horzOverflow="overflow">
                    <a:lnR w="12700">
                      <a:solidFill>
                        <a:srgbClr val="3C3C1D"/>
                      </a:solidFill>
                      <a:miter lim="400000"/>
                    </a:lnR>
                  </a:tcPr>
                </a:tc>
                <a:tc hMerge="1">
                  <a:txBody>
                    <a:bodyPr/>
                    <a:lstStyle/>
                    <a:p>
                      <a:pPr algn="ctr" defTabSz="647700">
                        <a:defRPr sz="5000"/>
                      </a:pPr>
                      <a:endParaRPr sz="3200" dirty="0">
                        <a:latin typeface="+mn-lt"/>
                      </a:endParaRPr>
                    </a:p>
                  </a:txBody>
                  <a:tcPr marL="50800" marR="50800" marT="50800" marB="50800" anchor="ctr" horzOverflow="overflow"/>
                </a:tc>
                <a:tc hMerge="1">
                  <a:txBody>
                    <a:bodyPr/>
                    <a:lstStyle/>
                    <a:p>
                      <a:pPr algn="ctr" defTabSz="647700">
                        <a:defRPr sz="5000"/>
                      </a:pPr>
                      <a:endParaRPr sz="3200" dirty="0">
                        <a:latin typeface="+mn-lt"/>
                      </a:endParaRPr>
                    </a:p>
                  </a:txBody>
                  <a:tcPr marL="50800" marR="50800" marT="50800" marB="50800" anchor="ctr" horzOverflow="overflow"/>
                </a:tc>
                <a:tc hMerge="1">
                  <a:txBody>
                    <a:bodyPr/>
                    <a:lstStyle/>
                    <a:p>
                      <a:pPr algn="ctr" defTabSz="647700">
                        <a:defRPr sz="5000"/>
                      </a:pP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4 . ESG -Goal is to develop a ESG framework and RI Classification"/>
          <p:cNvSpPr txBox="1">
            <a:spLocks noGrp="1"/>
          </p:cNvSpPr>
          <p:nvPr>
            <p:ph type="title"/>
          </p:nvPr>
        </p:nvSpPr>
        <p:spPr>
          <a:xfrm>
            <a:off x="1060450" y="257110"/>
            <a:ext cx="22237700" cy="1968501"/>
          </a:xfrm>
          <a:prstGeom prst="rect">
            <a:avLst/>
          </a:prstGeom>
        </p:spPr>
        <p:txBody>
          <a:bodyPr/>
          <a:lstStyle/>
          <a:p>
            <a:r>
              <a:t>4 . </a:t>
            </a:r>
            <a:r>
              <a:rPr b="1">
                <a:latin typeface="Helvetica Neue"/>
                <a:ea typeface="Helvetica Neue"/>
                <a:cs typeface="Helvetica Neue"/>
                <a:sym typeface="Helvetica Neue"/>
              </a:rPr>
              <a:t>ESG -</a:t>
            </a:r>
            <a:r>
              <a:t>Goal is to develop a ESG framework and RI Classification </a:t>
            </a:r>
          </a:p>
        </p:txBody>
      </p:sp>
      <p:graphicFrame>
        <p:nvGraphicFramePr>
          <p:cNvPr id="240" name="Table"/>
          <p:cNvGraphicFramePr/>
          <p:nvPr>
            <p:extLst>
              <p:ext uri="{D42A27DB-BD31-4B8C-83A1-F6EECF244321}">
                <p14:modId xmlns:p14="http://schemas.microsoft.com/office/powerpoint/2010/main" val="3997046007"/>
              </p:ext>
            </p:extLst>
          </p:nvPr>
        </p:nvGraphicFramePr>
        <p:xfrm>
          <a:off x="1060450" y="3164455"/>
          <a:ext cx="22237700" cy="9242205"/>
        </p:xfrm>
        <a:graphic>
          <a:graphicData uri="http://schemas.openxmlformats.org/drawingml/2006/table">
            <a:tbl>
              <a:tblPr firstRow="1" firstCol="1">
                <a:tableStyleId>{EEE7283C-3CF3-47DC-8721-378D4A62B228}</a:tableStyleId>
              </a:tblPr>
              <a:tblGrid>
                <a:gridCol w="1712794">
                  <a:extLst>
                    <a:ext uri="{9D8B030D-6E8A-4147-A177-3AD203B41FA5}">
                      <a16:colId xmlns:a16="http://schemas.microsoft.com/office/drawing/2014/main" val="20000"/>
                    </a:ext>
                  </a:extLst>
                </a:gridCol>
                <a:gridCol w="6493848">
                  <a:extLst>
                    <a:ext uri="{9D8B030D-6E8A-4147-A177-3AD203B41FA5}">
                      <a16:colId xmlns:a16="http://schemas.microsoft.com/office/drawing/2014/main" val="20001"/>
                    </a:ext>
                  </a:extLst>
                </a:gridCol>
                <a:gridCol w="2795954">
                  <a:extLst>
                    <a:ext uri="{9D8B030D-6E8A-4147-A177-3AD203B41FA5}">
                      <a16:colId xmlns:a16="http://schemas.microsoft.com/office/drawing/2014/main" val="20002"/>
                    </a:ext>
                  </a:extLst>
                </a:gridCol>
                <a:gridCol w="11235104">
                  <a:extLst>
                    <a:ext uri="{9D8B030D-6E8A-4147-A177-3AD203B41FA5}">
                      <a16:colId xmlns:a16="http://schemas.microsoft.com/office/drawing/2014/main" val="20003"/>
                    </a:ext>
                  </a:extLst>
                </a:gridCol>
              </a:tblGrid>
              <a:tr h="657844">
                <a:tc>
                  <a:txBody>
                    <a:bodyPr/>
                    <a:lstStyle/>
                    <a:p>
                      <a:pPr algn="ctr" defTabSz="647700">
                        <a:defRPr>
                          <a:solidFill>
                            <a:srgbClr val="000000"/>
                          </a:solidFill>
                        </a:defRPr>
                      </a:pPr>
                      <a:r>
                        <a:rPr sz="3200" b="1"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02267">
                <a:tc>
                  <a:txBody>
                    <a:bodyPr/>
                    <a:lstStyle/>
                    <a:p>
                      <a:pPr algn="ctr" defTabSz="647700">
                        <a:defRPr>
                          <a:solidFill>
                            <a:srgbClr val="000000"/>
                          </a:solidFill>
                        </a:defRPr>
                      </a:pPr>
                      <a:r>
                        <a:rPr sz="3200">
                          <a:solidFill>
                            <a:srgbClr val="444444"/>
                          </a:solidFill>
                          <a:latin typeface="+mn-lt"/>
                        </a:rPr>
                        <a:t>1</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latin typeface="+mn-lt"/>
                        </a:rPr>
                        <a:t>Discussion of proposal with Digital University </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latin typeface="+mn-lt"/>
                        </a:rPr>
                        <a:t>Sep </a:t>
                      </a:r>
                      <a:r>
                        <a:rPr lang="en-IN" sz="3200" dirty="0">
                          <a:solidFill>
                            <a:srgbClr val="444444"/>
                          </a:solidFill>
                          <a:latin typeface="+mn-lt"/>
                        </a:rPr>
                        <a:t>22</a:t>
                      </a:r>
                      <a:endParaRPr sz="3200" dirty="0">
                        <a:solidFill>
                          <a:srgbClr val="444444"/>
                        </a:solidFill>
                        <a:latin typeface="+mn-lt"/>
                      </a:endParaRPr>
                    </a:p>
                  </a:txBody>
                  <a:tcPr marL="50800" marR="50800" marT="50800" marB="50800" anchor="ctr" horzOverflow="overflow"/>
                </a:tc>
                <a:tc>
                  <a:txBody>
                    <a:bodyPr/>
                    <a:lstStyle/>
                    <a:p>
                      <a:pPr algn="ctr" defTabSz="647700">
                        <a:defRPr sz="4900"/>
                      </a:pPr>
                      <a:r>
                        <a:rPr lang="en-IN" sz="3200" dirty="0">
                          <a:latin typeface="+mn-lt"/>
                        </a:rPr>
                        <a:t>Discussed on 31</a:t>
                      </a:r>
                      <a:r>
                        <a:rPr lang="en-IN" sz="3200" baseline="30000" dirty="0">
                          <a:latin typeface="+mn-lt"/>
                        </a:rPr>
                        <a:t>st</a:t>
                      </a:r>
                      <a:r>
                        <a:rPr lang="en-IN" sz="3200" dirty="0">
                          <a:latin typeface="+mn-lt"/>
                        </a:rPr>
                        <a:t>  August </a:t>
                      </a: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4804396">
                <a:tc>
                  <a:txBody>
                    <a:bodyPr/>
                    <a:lstStyle/>
                    <a:p>
                      <a:pPr algn="ctr" defTabSz="647700">
                        <a:defRPr>
                          <a:solidFill>
                            <a:srgbClr val="000000"/>
                          </a:solidFill>
                        </a:defRPr>
                      </a:pPr>
                      <a:r>
                        <a:rPr sz="3200">
                          <a:solidFill>
                            <a:srgbClr val="444444"/>
                          </a:solidFill>
                          <a:latin typeface="+mn-lt"/>
                        </a:rPr>
                        <a:t>2</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latin typeface="+mn-lt"/>
                        </a:rPr>
                        <a:t>Approval of Proposal &amp; setting up team</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latin typeface="+mn-lt"/>
                        </a:rPr>
                        <a:t>Nov </a:t>
                      </a:r>
                      <a:r>
                        <a:rPr lang="en-IN" sz="3200" dirty="0">
                          <a:solidFill>
                            <a:srgbClr val="444444"/>
                          </a:solidFill>
                          <a:latin typeface="+mn-lt"/>
                        </a:rPr>
                        <a:t>22</a:t>
                      </a:r>
                      <a:endParaRPr sz="3200" dirty="0">
                        <a:solidFill>
                          <a:srgbClr val="444444"/>
                        </a:solidFill>
                        <a:latin typeface="+mn-lt"/>
                      </a:endParaRPr>
                    </a:p>
                  </a:txBody>
                  <a:tcPr marL="50800" marR="50800" marT="50800" marB="50800" anchor="ctr" horzOverflow="overflow"/>
                </a:tc>
                <a:tc>
                  <a:txBody>
                    <a:bodyPr/>
                    <a:lstStyle/>
                    <a:p>
                      <a:pPr marL="457200" indent="-457200" algn="just" defTabSz="647700">
                        <a:buFont typeface="Arial" panose="020B0604020202020204" pitchFamily="34" charset="0"/>
                        <a:buChar char="•"/>
                        <a:defRPr sz="4900"/>
                      </a:pPr>
                      <a:r>
                        <a:rPr lang="en-US" sz="3200" dirty="0">
                          <a:latin typeface="+mn-lt"/>
                        </a:rPr>
                        <a:t>DUK submitted a draft proposal. Sent a proposal to </a:t>
                      </a:r>
                      <a:r>
                        <a:rPr lang="en-US" sz="3200" dirty="0" err="1">
                          <a:latin typeface="+mn-lt"/>
                        </a:rPr>
                        <a:t>GoK</a:t>
                      </a:r>
                      <a:r>
                        <a:rPr lang="en-US" sz="3200" dirty="0">
                          <a:latin typeface="+mn-lt"/>
                        </a:rPr>
                        <a:t> on 11.10.2022 requesting to form an expert committee with members consisting of </a:t>
                      </a:r>
                      <a:r>
                        <a:rPr lang="en-US" sz="3200" dirty="0" err="1">
                          <a:latin typeface="+mn-lt"/>
                        </a:rPr>
                        <a:t>Mr.Akshay</a:t>
                      </a:r>
                      <a:r>
                        <a:rPr lang="en-US" sz="3200" dirty="0">
                          <a:latin typeface="+mn-lt"/>
                        </a:rPr>
                        <a:t> Mangala (Oxford </a:t>
                      </a:r>
                      <a:r>
                        <a:rPr lang="en-US" sz="3200" dirty="0" err="1">
                          <a:latin typeface="+mn-lt"/>
                        </a:rPr>
                        <a:t>Uty</a:t>
                      </a:r>
                      <a:r>
                        <a:rPr lang="en-US" sz="3200" dirty="0">
                          <a:latin typeface="+mn-lt"/>
                        </a:rPr>
                        <a:t>), Dinesh Nirmal (IBM), CJ George (</a:t>
                      </a:r>
                      <a:r>
                        <a:rPr lang="en-US" sz="3200" dirty="0" err="1">
                          <a:latin typeface="+mn-lt"/>
                        </a:rPr>
                        <a:t>Geojith</a:t>
                      </a:r>
                      <a:r>
                        <a:rPr lang="en-US" sz="3200" dirty="0">
                          <a:latin typeface="+mn-lt"/>
                        </a:rPr>
                        <a:t>) &amp; </a:t>
                      </a:r>
                      <a:r>
                        <a:rPr lang="en-US" sz="3200" dirty="0" err="1">
                          <a:latin typeface="+mn-lt"/>
                        </a:rPr>
                        <a:t>S.Harikishore</a:t>
                      </a:r>
                      <a:r>
                        <a:rPr lang="en-US" sz="3200" dirty="0">
                          <a:latin typeface="+mn-lt"/>
                        </a:rPr>
                        <a:t> IAS (KSIDC) as members. G.O. received on 05.11.2022. </a:t>
                      </a:r>
                    </a:p>
                    <a:p>
                      <a:pPr marL="457200" indent="-457200" algn="just" defTabSz="647700">
                        <a:buFont typeface="Arial" panose="020B0604020202020204" pitchFamily="34" charset="0"/>
                        <a:buChar char="•"/>
                        <a:defRPr sz="4900"/>
                      </a:pPr>
                      <a:r>
                        <a:rPr lang="en-US" sz="3200" dirty="0">
                          <a:latin typeface="+mn-lt"/>
                        </a:rPr>
                        <a:t>The 1st Meeting of the Expert Committee scheduled for 20.12.2022 at 4.00 pm (IST) via online, conducted on 16th of January 2023. Next meeting scheduled on 09th February 2023 at Kochi</a:t>
                      </a:r>
                    </a:p>
                    <a:p>
                      <a:pPr algn="ctr" defTabSz="647700">
                        <a:defRPr sz="4900"/>
                      </a:pP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318009">
                <a:tc>
                  <a:txBody>
                    <a:bodyPr/>
                    <a:lstStyle/>
                    <a:p>
                      <a:pPr algn="ctr" defTabSz="647700">
                        <a:defRPr>
                          <a:solidFill>
                            <a:srgbClr val="000000"/>
                          </a:solidFill>
                        </a:defRPr>
                      </a:pPr>
                      <a:r>
                        <a:rPr sz="3200" dirty="0">
                          <a:solidFill>
                            <a:srgbClr val="444444"/>
                          </a:solidFill>
                          <a:latin typeface="+mn-lt"/>
                        </a:rPr>
                        <a:t>3</a:t>
                      </a:r>
                    </a:p>
                  </a:txBody>
                  <a:tcPr marL="50800" marR="50800" marT="50800" marB="50800" anchor="ctr" horzOverflow="overflow"/>
                </a:tc>
                <a:tc>
                  <a:txBody>
                    <a:bodyPr/>
                    <a:lstStyle/>
                    <a:p>
                      <a:pPr algn="l" defTabSz="647700">
                        <a:defRPr>
                          <a:solidFill>
                            <a:srgbClr val="000000"/>
                          </a:solidFill>
                        </a:defRPr>
                      </a:pPr>
                      <a:r>
                        <a:rPr sz="3200" dirty="0">
                          <a:solidFill>
                            <a:schemeClr val="tx1">
                              <a:lumMod val="75000"/>
                              <a:lumOff val="25000"/>
                            </a:schemeClr>
                          </a:solidFill>
                          <a:latin typeface="+mn-lt"/>
                        </a:rPr>
                        <a:t>Developing ESG framework &amp; RI Classification</a:t>
                      </a:r>
                    </a:p>
                  </a:txBody>
                  <a:tcPr marL="50800" marR="50800" marT="50800" marB="50800" anchor="ctr" horzOverflow="overflow"/>
                </a:tc>
                <a:tc>
                  <a:txBody>
                    <a:bodyPr/>
                    <a:lstStyle/>
                    <a:p>
                      <a:pPr algn="ctr" defTabSz="647700">
                        <a:defRPr>
                          <a:solidFill>
                            <a:srgbClr val="000000"/>
                          </a:solidFill>
                        </a:defRPr>
                      </a:pPr>
                      <a:r>
                        <a:rPr sz="3200" dirty="0">
                          <a:solidFill>
                            <a:schemeClr val="tx1">
                              <a:lumMod val="75000"/>
                              <a:lumOff val="25000"/>
                            </a:schemeClr>
                          </a:solidFill>
                          <a:latin typeface="+mn-lt"/>
                        </a:rPr>
                        <a:t>April </a:t>
                      </a:r>
                      <a:r>
                        <a:rPr lang="en-IN" sz="3200" dirty="0">
                          <a:solidFill>
                            <a:schemeClr val="tx1">
                              <a:lumMod val="75000"/>
                              <a:lumOff val="25000"/>
                            </a:schemeClr>
                          </a:solidFill>
                          <a:latin typeface="+mn-lt"/>
                        </a:rPr>
                        <a:t>23</a:t>
                      </a:r>
                      <a:endParaRPr sz="3200" dirty="0">
                        <a:solidFill>
                          <a:schemeClr val="tx1">
                            <a:lumMod val="75000"/>
                            <a:lumOff val="25000"/>
                          </a:schemeClr>
                        </a:solidFill>
                        <a:latin typeface="+mn-lt"/>
                      </a:endParaRPr>
                    </a:p>
                  </a:txBody>
                  <a:tcPr marL="50800" marR="50800" marT="50800" marB="50800" anchor="ctr" horzOverflow="overflow"/>
                </a:tc>
                <a:tc>
                  <a:txBody>
                    <a:bodyPr/>
                    <a:lstStyle/>
                    <a:p>
                      <a:pPr algn="ctr" defTabSz="647700">
                        <a:defRPr sz="4900"/>
                      </a:pPr>
                      <a:endParaRPr sz="32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085685">
                <a:tc>
                  <a:txBody>
                    <a:bodyPr/>
                    <a:lstStyle/>
                    <a:p>
                      <a:pPr algn="ctr" defTabSz="647700">
                        <a:defRPr>
                          <a:solidFill>
                            <a:srgbClr val="000000"/>
                          </a:solidFill>
                        </a:defRPr>
                      </a:pPr>
                      <a:r>
                        <a:rPr sz="3200">
                          <a:solidFill>
                            <a:srgbClr val="444444"/>
                          </a:solidFill>
                          <a:latin typeface="+mn-lt"/>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200" dirty="0">
                          <a:solidFill>
                            <a:schemeClr val="tx1">
                              <a:lumMod val="75000"/>
                              <a:lumOff val="25000"/>
                            </a:schemeClr>
                          </a:solidFill>
                          <a:latin typeface="+mn-lt"/>
                        </a:rPr>
                        <a:t>Rollout of RI Classification scheme</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200" dirty="0">
                          <a:solidFill>
                            <a:schemeClr val="tx1">
                              <a:lumMod val="75000"/>
                              <a:lumOff val="25000"/>
                            </a:schemeClr>
                          </a:solidFill>
                          <a:latin typeface="+mn-lt"/>
                        </a:rPr>
                        <a:t>May </a:t>
                      </a:r>
                      <a:r>
                        <a:rPr lang="en-IN" sz="3200" dirty="0">
                          <a:solidFill>
                            <a:schemeClr val="tx1">
                              <a:lumMod val="75000"/>
                              <a:lumOff val="25000"/>
                            </a:schemeClr>
                          </a:solidFill>
                          <a:latin typeface="+mn-lt"/>
                        </a:rPr>
                        <a:t>23</a:t>
                      </a:r>
                      <a:r>
                        <a:rPr sz="3200" dirty="0">
                          <a:solidFill>
                            <a:schemeClr val="tx1">
                              <a:lumMod val="75000"/>
                              <a:lumOff val="25000"/>
                            </a:schemeClr>
                          </a:solidFill>
                          <a:latin typeface="+mn-lt"/>
                        </a:rPr>
                        <a:t> </a:t>
                      </a:r>
                    </a:p>
                  </a:txBody>
                  <a:tcPr marL="50800" marR="50800" marT="50800" marB="50800" anchor="ctr" horzOverflow="overflow">
                    <a:lnB w="12700">
                      <a:solidFill>
                        <a:srgbClr val="3C3C1D"/>
                      </a:solidFill>
                      <a:miter lim="400000"/>
                    </a:lnB>
                  </a:tcPr>
                </a:tc>
                <a:tc>
                  <a:txBody>
                    <a:bodyPr/>
                    <a:lstStyle/>
                    <a:p>
                      <a:pPr algn="ctr" defTabSz="647700">
                        <a:defRPr sz="4900"/>
                      </a:pPr>
                      <a:endParaRPr sz="3200" dirty="0">
                        <a:latin typeface="+mn-lt"/>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5. Growth Lab for Scale up ( With Digital University )"/>
          <p:cNvSpPr txBox="1">
            <a:spLocks noGrp="1"/>
          </p:cNvSpPr>
          <p:nvPr>
            <p:ph type="title"/>
          </p:nvPr>
        </p:nvSpPr>
        <p:spPr>
          <a:xfrm>
            <a:off x="1060450" y="451030"/>
            <a:ext cx="22237700" cy="1968501"/>
          </a:xfrm>
          <a:prstGeom prst="rect">
            <a:avLst/>
          </a:prstGeom>
        </p:spPr>
        <p:txBody>
          <a:bodyPr/>
          <a:lstStyle/>
          <a:p>
            <a:r>
              <a:rPr dirty="0"/>
              <a:t>5. </a:t>
            </a:r>
            <a:r>
              <a:rPr b="1" dirty="0">
                <a:latin typeface="Helvetica Neue"/>
                <a:ea typeface="Helvetica Neue"/>
                <a:cs typeface="Helvetica Neue"/>
                <a:sym typeface="Helvetica Neue"/>
              </a:rPr>
              <a:t>Growth Lab for Scale up </a:t>
            </a:r>
            <a:r>
              <a:rPr dirty="0"/>
              <a:t>( With Digital University )</a:t>
            </a:r>
          </a:p>
        </p:txBody>
      </p:sp>
      <p:graphicFrame>
        <p:nvGraphicFramePr>
          <p:cNvPr id="243" name="Table"/>
          <p:cNvGraphicFramePr/>
          <p:nvPr>
            <p:extLst>
              <p:ext uri="{D42A27DB-BD31-4B8C-83A1-F6EECF244321}">
                <p14:modId xmlns:p14="http://schemas.microsoft.com/office/powerpoint/2010/main" val="4032785680"/>
              </p:ext>
            </p:extLst>
          </p:nvPr>
        </p:nvGraphicFramePr>
        <p:xfrm>
          <a:off x="922216" y="3370387"/>
          <a:ext cx="22514167" cy="8657490"/>
        </p:xfrm>
        <a:graphic>
          <a:graphicData uri="http://schemas.openxmlformats.org/drawingml/2006/table">
            <a:tbl>
              <a:tblPr firstRow="1" firstCol="1">
                <a:tableStyleId>{EEE7283C-3CF3-47DC-8721-378D4A62B228}</a:tableStyleId>
              </a:tblPr>
              <a:tblGrid>
                <a:gridCol w="2016147">
                  <a:extLst>
                    <a:ext uri="{9D8B030D-6E8A-4147-A177-3AD203B41FA5}">
                      <a16:colId xmlns:a16="http://schemas.microsoft.com/office/drawing/2014/main" val="20000"/>
                    </a:ext>
                  </a:extLst>
                </a:gridCol>
                <a:gridCol w="5704472">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gridCol w="10907348">
                  <a:extLst>
                    <a:ext uri="{9D8B030D-6E8A-4147-A177-3AD203B41FA5}">
                      <a16:colId xmlns:a16="http://schemas.microsoft.com/office/drawing/2014/main" val="20003"/>
                    </a:ext>
                  </a:extLst>
                </a:gridCol>
              </a:tblGrid>
              <a:tr h="1324705">
                <a:tc>
                  <a:txBody>
                    <a:bodyPr/>
                    <a:lstStyle/>
                    <a:p>
                      <a:pPr algn="ctr" defTabSz="647700">
                        <a:defRPr>
                          <a:solidFill>
                            <a:srgbClr val="000000"/>
                          </a:solidFill>
                        </a:defRPr>
                      </a:pPr>
                      <a:r>
                        <a:rPr sz="4000"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400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400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06945">
                <a:tc>
                  <a:txBody>
                    <a:bodyPr/>
                    <a:lstStyle/>
                    <a:p>
                      <a:pPr algn="ctr" defTabSz="647700">
                        <a:defRPr>
                          <a:solidFill>
                            <a:srgbClr val="000000"/>
                          </a:solidFill>
                        </a:defRPr>
                      </a:pPr>
                      <a:r>
                        <a:rPr sz="4000">
                          <a:solidFill>
                            <a:srgbClr val="444444"/>
                          </a:solidFill>
                          <a:latin typeface="+mn-lt"/>
                        </a:rPr>
                        <a:t>1</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latin typeface="+mn-lt"/>
                        </a:rPr>
                        <a:t>Discussion and approval of  proposal</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latin typeface="+mn-lt"/>
                        </a:rPr>
                        <a:t>Sep </a:t>
                      </a:r>
                      <a:r>
                        <a:rPr lang="en-IN" sz="4000" dirty="0">
                          <a:solidFill>
                            <a:srgbClr val="444444"/>
                          </a:solidFill>
                          <a:latin typeface="+mn-lt"/>
                        </a:rPr>
                        <a:t>22</a:t>
                      </a:r>
                      <a:endParaRPr sz="4000" dirty="0">
                        <a:solidFill>
                          <a:srgbClr val="444444"/>
                        </a:solidFill>
                        <a:latin typeface="+mn-lt"/>
                      </a:endParaRPr>
                    </a:p>
                  </a:txBody>
                  <a:tcPr marL="50800" marR="50800" marT="50800" marB="50800" anchor="ctr" horzOverflow="overflow"/>
                </a:tc>
                <a:tc>
                  <a:txBody>
                    <a:bodyPr/>
                    <a:lstStyle/>
                    <a:p>
                      <a:pPr algn="ctr" defTabSz="647700">
                        <a:defRPr sz="4900"/>
                      </a:pPr>
                      <a:r>
                        <a:rPr lang="en-IN" sz="4000" dirty="0">
                          <a:latin typeface="+mn-lt"/>
                        </a:rPr>
                        <a:t>Discussion imitated with DUK</a:t>
                      </a:r>
                    </a:p>
                    <a:p>
                      <a:pPr algn="ctr" defTabSz="647700">
                        <a:defRPr sz="4900"/>
                      </a:pPr>
                      <a:endParaRPr sz="40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4180110">
                <a:tc>
                  <a:txBody>
                    <a:bodyPr/>
                    <a:lstStyle/>
                    <a:p>
                      <a:pPr algn="ctr" defTabSz="647700">
                        <a:defRPr>
                          <a:solidFill>
                            <a:srgbClr val="000000"/>
                          </a:solidFill>
                        </a:defRPr>
                      </a:pPr>
                      <a:r>
                        <a:rPr sz="4000">
                          <a:solidFill>
                            <a:srgbClr val="444444"/>
                          </a:solidFill>
                          <a:latin typeface="+mn-lt"/>
                        </a:rPr>
                        <a:t>2</a:t>
                      </a:r>
                    </a:p>
                  </a:txBody>
                  <a:tcPr marL="50800" marR="50800" marT="50800" marB="50800" anchor="ctr" horzOverflow="overflow"/>
                </a:tc>
                <a:tc>
                  <a:txBody>
                    <a:bodyPr/>
                    <a:lstStyle/>
                    <a:p>
                      <a:pPr algn="l" defTabSz="647700">
                        <a:defRPr>
                          <a:solidFill>
                            <a:srgbClr val="000000"/>
                          </a:solidFill>
                        </a:defRPr>
                      </a:pPr>
                      <a:r>
                        <a:rPr sz="4000">
                          <a:solidFill>
                            <a:srgbClr val="444444"/>
                          </a:solidFill>
                          <a:latin typeface="+mn-lt"/>
                        </a:rPr>
                        <a:t>Growth lab for 30 CEO’s</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latin typeface="+mn-lt"/>
                        </a:rPr>
                        <a:t>Nov </a:t>
                      </a:r>
                      <a:r>
                        <a:rPr lang="en-IN" sz="4000" dirty="0">
                          <a:solidFill>
                            <a:srgbClr val="444444"/>
                          </a:solidFill>
                          <a:latin typeface="+mn-lt"/>
                        </a:rPr>
                        <a:t>22</a:t>
                      </a:r>
                      <a:endParaRPr sz="4000" dirty="0">
                        <a:solidFill>
                          <a:srgbClr val="444444"/>
                        </a:solidFill>
                        <a:latin typeface="+mn-lt"/>
                      </a:endParaRPr>
                    </a:p>
                  </a:txBody>
                  <a:tcPr marL="50800" marR="50800" marT="50800" marB="50800" anchor="ctr" horzOverflow="overflow"/>
                </a:tc>
                <a:tc>
                  <a:txBody>
                    <a:bodyPr/>
                    <a:lstStyle/>
                    <a:p>
                      <a:pPr marL="0" marR="0" lvl="0" indent="0" algn="just" defTabSz="647700" eaLnBrk="1" fontAlgn="auto" latinLnBrk="0" hangingPunct="1">
                        <a:lnSpc>
                          <a:spcPct val="100000"/>
                        </a:lnSpc>
                        <a:spcBef>
                          <a:spcPts val="0"/>
                        </a:spcBef>
                        <a:spcAft>
                          <a:spcPts val="0"/>
                        </a:spcAft>
                        <a:buClrTx/>
                        <a:buSzTx/>
                        <a:buFontTx/>
                        <a:buNone/>
                        <a:tabLst/>
                        <a:defRPr sz="4900"/>
                      </a:pPr>
                      <a:r>
                        <a:rPr lang="en-US" sz="4000" dirty="0">
                          <a:latin typeface="+mn-lt"/>
                          <a:cs typeface="Times New Roman"/>
                        </a:rPr>
                        <a:t>Discussed with CII for identifying the participants; Concept note to be shared. </a:t>
                      </a:r>
                    </a:p>
                    <a:p>
                      <a:pPr marL="0" marR="0" lvl="0" indent="0" algn="just" defTabSz="647700" eaLnBrk="1" fontAlgn="auto" latinLnBrk="0" hangingPunct="1">
                        <a:lnSpc>
                          <a:spcPct val="100000"/>
                        </a:lnSpc>
                        <a:spcBef>
                          <a:spcPts val="0"/>
                        </a:spcBef>
                        <a:spcAft>
                          <a:spcPts val="0"/>
                        </a:spcAft>
                        <a:buClrTx/>
                        <a:buSzTx/>
                        <a:buFontTx/>
                        <a:buNone/>
                        <a:tabLst/>
                        <a:defRPr sz="4900"/>
                      </a:pPr>
                      <a:endParaRPr lang="en-US" sz="4000" dirty="0">
                        <a:latin typeface="+mn-lt"/>
                        <a:cs typeface="Times New Roman"/>
                      </a:endParaRPr>
                    </a:p>
                    <a:p>
                      <a:pPr marL="0" marR="0" lvl="0" indent="0" algn="just" defTabSz="647700" eaLnBrk="1" fontAlgn="auto" latinLnBrk="0" hangingPunct="1">
                        <a:lnSpc>
                          <a:spcPct val="100000"/>
                        </a:lnSpc>
                        <a:spcBef>
                          <a:spcPts val="0"/>
                        </a:spcBef>
                        <a:spcAft>
                          <a:spcPts val="0"/>
                        </a:spcAft>
                        <a:buClrTx/>
                        <a:buSzTx/>
                        <a:buFontTx/>
                        <a:buNone/>
                        <a:tabLst/>
                        <a:defRPr sz="4900"/>
                      </a:pPr>
                      <a:r>
                        <a:rPr lang="en-US" sz="4000" dirty="0">
                          <a:latin typeface="+mn-lt"/>
                          <a:cs typeface="Times New Roman"/>
                        </a:rPr>
                        <a:t>Scheduled for the last week of February 2023.</a:t>
                      </a:r>
                    </a:p>
                    <a:p>
                      <a:pPr marL="0" marR="0" lvl="0" indent="0" algn="just" defTabSz="647700" eaLnBrk="1" fontAlgn="auto" latinLnBrk="0" hangingPunct="1">
                        <a:lnSpc>
                          <a:spcPct val="100000"/>
                        </a:lnSpc>
                        <a:spcBef>
                          <a:spcPts val="0"/>
                        </a:spcBef>
                        <a:spcAft>
                          <a:spcPts val="0"/>
                        </a:spcAft>
                        <a:buClrTx/>
                        <a:buSzTx/>
                        <a:buFontTx/>
                        <a:buNone/>
                        <a:tabLst/>
                        <a:defRPr sz="4900"/>
                      </a:pPr>
                      <a:r>
                        <a:rPr lang="en-US" sz="4000" dirty="0">
                          <a:latin typeface="+mn-lt"/>
                          <a:cs typeface="Times New Roman"/>
                        </a:rPr>
                        <a:t>Meeting held with DUK on 10.01.2023. List of companies has been shared to them.</a:t>
                      </a:r>
                    </a:p>
                    <a:p>
                      <a:pPr algn="ctr" defTabSz="647700">
                        <a:defRPr sz="4900"/>
                      </a:pPr>
                      <a:endParaRPr sz="40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557040">
                <a:tc>
                  <a:txBody>
                    <a:bodyPr/>
                    <a:lstStyle/>
                    <a:p>
                      <a:pPr algn="ctr" defTabSz="647700">
                        <a:defRPr>
                          <a:solidFill>
                            <a:srgbClr val="000000"/>
                          </a:solidFill>
                        </a:defRPr>
                      </a:pPr>
                      <a:r>
                        <a:rPr sz="4000">
                          <a:solidFill>
                            <a:srgbClr val="444444"/>
                          </a:solidFill>
                          <a:latin typeface="+mn-lt"/>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000">
                          <a:solidFill>
                            <a:srgbClr val="444444"/>
                          </a:solidFill>
                          <a:latin typeface="+mn-lt"/>
                        </a:rPr>
                        <a:t>Second lab for 30 CEO’s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dirty="0">
                          <a:solidFill>
                            <a:srgbClr val="444444"/>
                          </a:solidFill>
                          <a:latin typeface="+mn-lt"/>
                        </a:rPr>
                        <a:t>Feb </a:t>
                      </a:r>
                      <a:r>
                        <a:rPr lang="en-IN" sz="4000" dirty="0">
                          <a:solidFill>
                            <a:srgbClr val="444444"/>
                          </a:solidFill>
                          <a:latin typeface="+mn-lt"/>
                        </a:rPr>
                        <a:t>23</a:t>
                      </a:r>
                      <a:endParaRPr sz="4000" dirty="0">
                        <a:solidFill>
                          <a:srgbClr val="444444"/>
                        </a:solidFill>
                        <a:latin typeface="+mn-lt"/>
                      </a:endParaRPr>
                    </a:p>
                  </a:txBody>
                  <a:tcPr marL="50800" marR="50800" marT="50800" marB="50800" anchor="ctr" horzOverflow="overflow">
                    <a:lnB w="12700">
                      <a:solidFill>
                        <a:srgbClr val="3C3C1D"/>
                      </a:solidFill>
                      <a:miter lim="400000"/>
                    </a:lnB>
                  </a:tcPr>
                </a:tc>
                <a:tc>
                  <a:txBody>
                    <a:bodyPr/>
                    <a:lstStyle/>
                    <a:p>
                      <a:pPr algn="ctr" defTabSz="647700">
                        <a:defRPr sz="4900"/>
                      </a:pPr>
                      <a:r>
                        <a:rPr lang="en-US" sz="4000" dirty="0">
                          <a:latin typeface="+mn-lt"/>
                        </a:rPr>
                        <a:t>Pushed to March/April 2023</a:t>
                      </a:r>
                    </a:p>
                    <a:p>
                      <a:pPr algn="ctr" defTabSz="647700">
                        <a:defRPr sz="4900"/>
                      </a:pPr>
                      <a:endParaRPr sz="4000" dirty="0">
                        <a:latin typeface="+mn-lt"/>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6. Communication Campaign-Phase 1"/>
          <p:cNvSpPr txBox="1">
            <a:spLocks noGrp="1"/>
          </p:cNvSpPr>
          <p:nvPr>
            <p:ph type="title"/>
          </p:nvPr>
        </p:nvSpPr>
        <p:spPr>
          <a:xfrm>
            <a:off x="1060450" y="451030"/>
            <a:ext cx="22237700" cy="1968501"/>
          </a:xfrm>
          <a:prstGeom prst="rect">
            <a:avLst/>
          </a:prstGeom>
        </p:spPr>
        <p:txBody>
          <a:bodyPr/>
          <a:lstStyle/>
          <a:p>
            <a:r>
              <a:t>6. </a:t>
            </a:r>
            <a:r>
              <a:rPr b="1">
                <a:latin typeface="Helvetica Neue"/>
                <a:ea typeface="Helvetica Neue"/>
                <a:cs typeface="Helvetica Neue"/>
                <a:sym typeface="Helvetica Neue"/>
              </a:rPr>
              <a:t>Communication Campaign</a:t>
            </a:r>
            <a:r>
              <a:t>-Phase 1 </a:t>
            </a:r>
          </a:p>
        </p:txBody>
      </p:sp>
      <p:graphicFrame>
        <p:nvGraphicFramePr>
          <p:cNvPr id="246" name="Table"/>
          <p:cNvGraphicFramePr/>
          <p:nvPr>
            <p:extLst>
              <p:ext uri="{D42A27DB-BD31-4B8C-83A1-F6EECF244321}">
                <p14:modId xmlns:p14="http://schemas.microsoft.com/office/powerpoint/2010/main" val="127579433"/>
              </p:ext>
            </p:extLst>
          </p:nvPr>
        </p:nvGraphicFramePr>
        <p:xfrm>
          <a:off x="838200" y="3036278"/>
          <a:ext cx="22707599" cy="10079500"/>
        </p:xfrm>
        <a:graphic>
          <a:graphicData uri="http://schemas.openxmlformats.org/drawingml/2006/table">
            <a:tbl>
              <a:tblPr firstRow="1" firstCol="1">
                <a:tableStyleId>{EEE7283C-3CF3-47DC-8721-378D4A62B228}</a:tableStyleId>
              </a:tblPr>
              <a:tblGrid>
                <a:gridCol w="1938137">
                  <a:extLst>
                    <a:ext uri="{9D8B030D-6E8A-4147-A177-3AD203B41FA5}">
                      <a16:colId xmlns:a16="http://schemas.microsoft.com/office/drawing/2014/main" val="20000"/>
                    </a:ext>
                  </a:extLst>
                </a:gridCol>
                <a:gridCol w="6420416">
                  <a:extLst>
                    <a:ext uri="{9D8B030D-6E8A-4147-A177-3AD203B41FA5}">
                      <a16:colId xmlns:a16="http://schemas.microsoft.com/office/drawing/2014/main" val="20001"/>
                    </a:ext>
                  </a:extLst>
                </a:gridCol>
                <a:gridCol w="2743201">
                  <a:extLst>
                    <a:ext uri="{9D8B030D-6E8A-4147-A177-3AD203B41FA5}">
                      <a16:colId xmlns:a16="http://schemas.microsoft.com/office/drawing/2014/main" val="20002"/>
                    </a:ext>
                  </a:extLst>
                </a:gridCol>
                <a:gridCol w="11605845">
                  <a:extLst>
                    <a:ext uri="{9D8B030D-6E8A-4147-A177-3AD203B41FA5}">
                      <a16:colId xmlns:a16="http://schemas.microsoft.com/office/drawing/2014/main" val="20003"/>
                    </a:ext>
                  </a:extLst>
                </a:gridCol>
              </a:tblGrid>
              <a:tr h="1271953">
                <a:tc>
                  <a:txBody>
                    <a:bodyPr/>
                    <a:lstStyle/>
                    <a:p>
                      <a:pPr algn="ctr" defTabSz="647700">
                        <a:defRPr>
                          <a:solidFill>
                            <a:srgbClr val="000000"/>
                          </a:solidFill>
                        </a:defRPr>
                      </a:pPr>
                      <a:r>
                        <a:rPr sz="3200" b="1"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04700">
                <a:tc>
                  <a:txBody>
                    <a:bodyPr/>
                    <a:lstStyle/>
                    <a:p>
                      <a:pPr algn="ctr" defTabSz="647700">
                        <a:defRPr>
                          <a:solidFill>
                            <a:srgbClr val="000000"/>
                          </a:solidFill>
                        </a:defRPr>
                      </a:pPr>
                      <a:r>
                        <a:rPr sz="3200" dirty="0">
                          <a:solidFill>
                            <a:schemeClr val="tx1"/>
                          </a:solidFill>
                          <a:latin typeface="+mn-lt"/>
                        </a:rPr>
                        <a:t>1</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Success stories of 28 startups</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Sep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l">
                        <a:lnSpc>
                          <a:spcPct val="100000"/>
                        </a:lnSpc>
                      </a:pPr>
                      <a:r>
                        <a:rPr lang="en-US" sz="3200" b="0" i="0" u="none" strike="noStrike" cap="none" spc="0" baseline="0" dirty="0">
                          <a:solidFill>
                            <a:schemeClr val="tx1"/>
                          </a:solidFill>
                          <a:uFillTx/>
                          <a:latin typeface="+mn-lt"/>
                          <a:ea typeface="Helvetica Neue"/>
                          <a:cs typeface="Times New Roman" panose="02020603050405020304" pitchFamily="18" charset="0"/>
                          <a:sym typeface="Helvetica Neue"/>
                        </a:rPr>
                        <a:t>Only 18 videos made. High-resolution files in pen drive received.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218182">
                <a:tc>
                  <a:txBody>
                    <a:bodyPr/>
                    <a:lstStyle/>
                    <a:p>
                      <a:pPr algn="ctr" defTabSz="647700">
                        <a:defRPr>
                          <a:solidFill>
                            <a:srgbClr val="000000"/>
                          </a:solidFill>
                        </a:defRPr>
                      </a:pPr>
                      <a:r>
                        <a:rPr sz="3200">
                          <a:solidFill>
                            <a:schemeClr val="tx1"/>
                          </a:solidFill>
                          <a:latin typeface="+mn-lt"/>
                        </a:rPr>
                        <a:t>2</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Videos of 50 Industries </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Nov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l" defTabSz="647700">
                        <a:defRPr sz="4900"/>
                      </a:pPr>
                      <a:r>
                        <a:rPr lang="en-US" sz="3200" dirty="0">
                          <a:solidFill>
                            <a:schemeClr val="tx1"/>
                          </a:solidFill>
                          <a:latin typeface="+mn-lt"/>
                        </a:rPr>
                        <a:t>Work order issued on 23.09.2022 to C-DIT and provided the complete list of companies on 08.11.2022. C-DIT had to complete the work by 01.12.2022. After an elapse of 27 days, on 28.12.2022, C-DIT informed that they need an advance payment of 50%. </a:t>
                      </a:r>
                    </a:p>
                    <a:p>
                      <a:pPr algn="l" defTabSz="647700">
                        <a:defRPr sz="4900"/>
                      </a:pPr>
                      <a:r>
                        <a:rPr lang="en-US" sz="3200" dirty="0">
                          <a:solidFill>
                            <a:schemeClr val="tx1"/>
                          </a:solidFill>
                          <a:latin typeface="+mn-lt"/>
                        </a:rPr>
                        <a:t>This work is expected to be further delayed.</a:t>
                      </a:r>
                    </a:p>
                    <a:p>
                      <a:pPr algn="l" defTabSz="647700">
                        <a:defRPr sz="4900"/>
                      </a:pPr>
                      <a:endParaRPr sz="3200" dirty="0">
                        <a:solidFill>
                          <a:schemeClr val="tx1"/>
                        </a:solidFill>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490967">
                <a:tc>
                  <a:txBody>
                    <a:bodyPr/>
                    <a:lstStyle/>
                    <a:p>
                      <a:pPr algn="ctr" defTabSz="647700">
                        <a:defRPr>
                          <a:solidFill>
                            <a:srgbClr val="000000"/>
                          </a:solidFill>
                        </a:defRPr>
                      </a:pPr>
                      <a:r>
                        <a:rPr sz="3200">
                          <a:solidFill>
                            <a:schemeClr val="tx1"/>
                          </a:solidFill>
                          <a:latin typeface="+mn-lt"/>
                        </a:rPr>
                        <a:t>3</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Two Special campaign through agencies </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Dec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l" defTabSz="647700">
                        <a:defRPr sz="4900"/>
                      </a:pPr>
                      <a:r>
                        <a:rPr lang="en-US" sz="3200" dirty="0">
                          <a:solidFill>
                            <a:schemeClr val="tx1"/>
                          </a:solidFill>
                          <a:latin typeface="+mn-lt"/>
                        </a:rPr>
                        <a:t>Issued Work Order on 24.09.2022 and provided necessary inputs to M/s Stark and M/s </a:t>
                      </a:r>
                      <a:r>
                        <a:rPr lang="en-US" sz="3200" dirty="0" err="1">
                          <a:solidFill>
                            <a:schemeClr val="tx1"/>
                          </a:solidFill>
                          <a:latin typeface="+mn-lt"/>
                        </a:rPr>
                        <a:t>Jelitta</a:t>
                      </a:r>
                      <a:r>
                        <a:rPr lang="en-US" sz="3200" dirty="0">
                          <a:solidFill>
                            <a:schemeClr val="tx1"/>
                          </a:solidFill>
                          <a:latin typeface="+mn-lt"/>
                        </a:rPr>
                        <a:t>. Received the 20 Static and 15 Motion Posters. Expected to be delivered by 15th February 2023.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222847">
                <a:tc>
                  <a:txBody>
                    <a:bodyPr/>
                    <a:lstStyle/>
                    <a:p>
                      <a:pPr algn="ctr" defTabSz="647700">
                        <a:defRPr>
                          <a:solidFill>
                            <a:srgbClr val="000000"/>
                          </a:solidFill>
                        </a:defRPr>
                      </a:pPr>
                      <a:r>
                        <a:rPr sz="3200" dirty="0">
                          <a:solidFill>
                            <a:schemeClr val="tx1"/>
                          </a:solidFill>
                          <a:latin typeface="+mn-lt"/>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200" dirty="0">
                          <a:solidFill>
                            <a:schemeClr val="tx1"/>
                          </a:solidFill>
                          <a:latin typeface="+mn-lt"/>
                        </a:rPr>
                        <a:t>Selecting in-house design/content team</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200" dirty="0">
                          <a:solidFill>
                            <a:schemeClr val="tx1"/>
                          </a:solidFill>
                          <a:latin typeface="+mn-lt"/>
                        </a:rPr>
                        <a:t>Oct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lnB w="12700">
                      <a:solidFill>
                        <a:srgbClr val="3C3C1D"/>
                      </a:solidFill>
                      <a:miter lim="400000"/>
                    </a:lnB>
                  </a:tcPr>
                </a:tc>
                <a:tc>
                  <a:txBody>
                    <a:bodyPr/>
                    <a:lstStyle/>
                    <a:p>
                      <a:pPr algn="l" defTabSz="647700">
                        <a:defRPr sz="4900"/>
                      </a:pPr>
                      <a:r>
                        <a:rPr lang="en-US" sz="3200" dirty="0">
                          <a:solidFill>
                            <a:schemeClr val="tx1"/>
                          </a:solidFill>
                          <a:latin typeface="+mn-lt"/>
                        </a:rPr>
                        <a:t>Content creator cum writer joined in IP team on 1st Dec 2022. Two Content Developer and a Designer joined on 05th January 2023.</a:t>
                      </a:r>
                    </a:p>
                    <a:p>
                      <a:pPr algn="l" defTabSz="647700">
                        <a:defRPr sz="4900"/>
                      </a:pPr>
                      <a:endParaRPr sz="3200" dirty="0">
                        <a:solidFill>
                          <a:schemeClr val="tx1"/>
                        </a:solidFill>
                        <a:latin typeface="+mn-lt"/>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1. Investor Tracker (Dedicated person, phone number and email to track investments ready. 6282013866, investments@ksidcmail.org"/>
          <p:cNvSpPr txBox="1">
            <a:spLocks noGrp="1"/>
          </p:cNvSpPr>
          <p:nvPr>
            <p:ph type="title"/>
          </p:nvPr>
        </p:nvSpPr>
        <p:spPr>
          <a:xfrm>
            <a:off x="112645" y="569290"/>
            <a:ext cx="24271355" cy="1968500"/>
          </a:xfrm>
          <a:prstGeom prst="rect">
            <a:avLst/>
          </a:prstGeom>
        </p:spPr>
        <p:txBody>
          <a:bodyPr>
            <a:normAutofit/>
          </a:bodyPr>
          <a:lstStyle/>
          <a:p>
            <a:r>
              <a:rPr dirty="0"/>
              <a:t>1. </a:t>
            </a:r>
            <a:r>
              <a:rPr b="1" dirty="0">
                <a:latin typeface="Helvetica Neue"/>
                <a:ea typeface="Helvetica Neue"/>
                <a:cs typeface="Helvetica Neue"/>
                <a:sym typeface="Helvetica Neue"/>
              </a:rPr>
              <a:t>Investor Tracker</a:t>
            </a:r>
            <a:r>
              <a:rPr dirty="0"/>
              <a:t> </a:t>
            </a:r>
            <a:r>
              <a:rPr lang="en-IN" dirty="0"/>
              <a:t>-</a:t>
            </a:r>
            <a:r>
              <a:rPr dirty="0"/>
              <a:t>Dedicated person, phone number and email to track investments </a:t>
            </a:r>
            <a:r>
              <a:rPr lang="en-IN" dirty="0"/>
              <a:t>(Parvathy M L</a:t>
            </a:r>
            <a:r>
              <a:rPr dirty="0">
                <a:solidFill>
                  <a:srgbClr val="2B26B2"/>
                </a:solidFill>
              </a:rPr>
              <a:t>,</a:t>
            </a:r>
            <a:r>
              <a:rPr lang="en-IN" dirty="0">
                <a:solidFill>
                  <a:srgbClr val="2B26B2"/>
                </a:solidFill>
              </a:rPr>
              <a:t> investments@ksidcmail.org) </a:t>
            </a:r>
            <a:endParaRPr dirty="0"/>
          </a:p>
        </p:txBody>
      </p:sp>
      <p:graphicFrame>
        <p:nvGraphicFramePr>
          <p:cNvPr id="137" name="Table"/>
          <p:cNvGraphicFramePr/>
          <p:nvPr>
            <p:extLst>
              <p:ext uri="{D42A27DB-BD31-4B8C-83A1-F6EECF244321}">
                <p14:modId xmlns:p14="http://schemas.microsoft.com/office/powerpoint/2010/main" val="1704325337"/>
              </p:ext>
            </p:extLst>
          </p:nvPr>
        </p:nvGraphicFramePr>
        <p:xfrm>
          <a:off x="1066800" y="3124200"/>
          <a:ext cx="22224999" cy="9945712"/>
        </p:xfrm>
        <a:graphic>
          <a:graphicData uri="http://schemas.openxmlformats.org/drawingml/2006/table">
            <a:tbl>
              <a:tblPr firstRow="1" firstCol="1">
                <a:tableStyleId>{EEE7283C-3CF3-47DC-8721-378D4A62B228}</a:tableStyleId>
              </a:tblPr>
              <a:tblGrid>
                <a:gridCol w="3332546">
                  <a:extLst>
                    <a:ext uri="{9D8B030D-6E8A-4147-A177-3AD203B41FA5}">
                      <a16:colId xmlns:a16="http://schemas.microsoft.com/office/drawing/2014/main" val="20000"/>
                    </a:ext>
                  </a:extLst>
                </a:gridCol>
                <a:gridCol w="6719244">
                  <a:extLst>
                    <a:ext uri="{9D8B030D-6E8A-4147-A177-3AD203B41FA5}">
                      <a16:colId xmlns:a16="http://schemas.microsoft.com/office/drawing/2014/main" val="20001"/>
                    </a:ext>
                  </a:extLst>
                </a:gridCol>
                <a:gridCol w="6616959">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2317405">
                <a:tc>
                  <a:txBody>
                    <a:bodyPr/>
                    <a:lstStyle/>
                    <a:p>
                      <a:pPr algn="ctr" defTabSz="647700">
                        <a:defRPr>
                          <a:solidFill>
                            <a:srgbClr val="000000"/>
                          </a:solidFill>
                        </a:defRPr>
                      </a:pPr>
                      <a:r>
                        <a:rPr sz="5000">
                          <a:solidFill>
                            <a:srgbClr val="FFFFFF"/>
                          </a:solidFill>
                        </a:rPr>
                        <a:t>Year</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Number of investors contacted</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Number of investors for whom all supports provided</a:t>
                      </a:r>
                    </a:p>
                  </a:txBody>
                  <a:tcPr marL="50800" marR="50800" marT="50800" marB="50800" anchor="ctr" horzOverflow="overflow"/>
                </a:tc>
                <a:tc>
                  <a:txBody>
                    <a:bodyPr/>
                    <a:lstStyle/>
                    <a:p>
                      <a:pPr algn="ctr" defTabSz="647700">
                        <a:defRPr>
                          <a:solidFill>
                            <a:srgbClr val="000000"/>
                          </a:solidFill>
                        </a:defRPr>
                      </a:pPr>
                      <a:r>
                        <a:rPr sz="5000" dirty="0">
                          <a:solidFill>
                            <a:srgbClr val="FFFFFF"/>
                          </a:solidFill>
                        </a:rPr>
                        <a:t>Converted to investments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26554">
                <a:tc>
                  <a:txBody>
                    <a:bodyPr/>
                    <a:lstStyle/>
                    <a:p>
                      <a:pPr algn="ctr" defTabSz="647700">
                        <a:defRPr>
                          <a:solidFill>
                            <a:srgbClr val="000000"/>
                          </a:solidFill>
                        </a:defRPr>
                      </a:pPr>
                      <a:r>
                        <a:rPr sz="5000">
                          <a:solidFill>
                            <a:srgbClr val="444444"/>
                          </a:solidFill>
                        </a:rPr>
                        <a:t>2021- 22</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0</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871979">
                <a:tc>
                  <a:txBody>
                    <a:bodyPr/>
                    <a:lstStyle/>
                    <a:p>
                      <a:pPr algn="ctr" defTabSz="647700">
                        <a:defRPr>
                          <a:solidFill>
                            <a:srgbClr val="000000"/>
                          </a:solidFill>
                        </a:defRPr>
                      </a:pPr>
                      <a:r>
                        <a:rPr sz="5000">
                          <a:solidFill>
                            <a:srgbClr val="444444"/>
                          </a:solidFill>
                        </a:rPr>
                        <a:t>2022 - 23</a:t>
                      </a: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30</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6</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a:t>
                      </a:r>
                      <a:endParaRPr sz="5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71979">
                <a:tc>
                  <a:txBody>
                    <a:bodyPr/>
                    <a:lstStyle/>
                    <a:p>
                      <a:pPr algn="ctr" defTabSz="647700">
                        <a:defRPr>
                          <a:solidFill>
                            <a:srgbClr val="000000"/>
                          </a:solidFill>
                        </a:defRPr>
                      </a:pPr>
                      <a:r>
                        <a:rPr sz="5000">
                          <a:solidFill>
                            <a:srgbClr val="444444"/>
                          </a:solidFill>
                        </a:rPr>
                        <a:t>2023 - 24</a:t>
                      </a:r>
                    </a:p>
                  </a:txBody>
                  <a:tcPr marL="50800" marR="50800" marT="50800" marB="50800" anchor="ctr" horzOverflow="overflow"/>
                </a:tc>
                <a:tc>
                  <a:txBody>
                    <a:bodyPr/>
                    <a:lstStyle/>
                    <a:p>
                      <a:pPr algn="ctr" defTabSz="647700">
                        <a:defRPr sz="5000"/>
                      </a:pPr>
                      <a:r>
                        <a:rPr lang="en-IN" dirty="0"/>
                        <a:t>8</a:t>
                      </a:r>
                      <a:endParaRPr dirty="0"/>
                    </a:p>
                  </a:txBody>
                  <a:tcPr marL="50800" marR="50800" marT="50800" marB="50800" anchor="ctr" horzOverflow="overflow"/>
                </a:tc>
                <a:tc>
                  <a:txBody>
                    <a:bodyPr/>
                    <a:lstStyle/>
                    <a:p>
                      <a:pPr algn="ctr" defTabSz="647700">
                        <a:defRPr sz="5000"/>
                      </a:pPr>
                      <a:r>
                        <a:rPr lang="en-IN" dirty="0"/>
                        <a:t>Clearances from various departments are being facilitated</a:t>
                      </a:r>
                      <a:endParaRPr dirty="0"/>
                    </a:p>
                  </a:txBody>
                  <a:tcPr marL="50800" marR="50800" marT="50800" marB="50800" anchor="ctr" horzOverflow="overflow"/>
                </a:tc>
                <a:tc>
                  <a:txBody>
                    <a:bodyPr/>
                    <a:lstStyle/>
                    <a:p>
                      <a:pPr algn="ctr" defTabSz="647700">
                        <a:defRPr sz="50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871979">
                <a:tc>
                  <a:txBody>
                    <a:bodyPr/>
                    <a:lstStyle/>
                    <a:p>
                      <a:pPr algn="ctr" defTabSz="647700">
                        <a:defRPr>
                          <a:solidFill>
                            <a:srgbClr val="000000"/>
                          </a:solidFill>
                        </a:defRPr>
                      </a:pPr>
                      <a:r>
                        <a:rPr sz="5000">
                          <a:solidFill>
                            <a:srgbClr val="444444"/>
                          </a:solidFill>
                        </a:rPr>
                        <a:t>2024 - 25</a:t>
                      </a:r>
                    </a:p>
                  </a:txBody>
                  <a:tcPr marL="50800" marR="50800" marT="50800" marB="50800" anchor="ctr" horzOverflow="overflow">
                    <a:lnB w="12700">
                      <a:solidFill>
                        <a:srgbClr val="3C3C1D"/>
                      </a:solidFill>
                      <a:miter lim="400000"/>
                    </a:lnB>
                  </a:tcPr>
                </a:tc>
                <a:tc>
                  <a:txBody>
                    <a:bodyPr/>
                    <a:lstStyle/>
                    <a:p>
                      <a:pPr algn="ctr" defTabSz="647700">
                        <a:defRPr sz="5000"/>
                      </a:pPr>
                      <a:endParaRPr/>
                    </a:p>
                  </a:txBody>
                  <a:tcPr marL="50800" marR="50800" marT="50800" marB="50800" anchor="ctr" horzOverflow="overflow">
                    <a:lnB w="12700">
                      <a:solidFill>
                        <a:srgbClr val="3C3C1D"/>
                      </a:solidFill>
                      <a:miter lim="400000"/>
                    </a:lnB>
                  </a:tcPr>
                </a:tc>
                <a:tc>
                  <a:txBody>
                    <a:bodyPr/>
                    <a:lstStyle/>
                    <a:p>
                      <a:pPr algn="ctr" defTabSz="647700">
                        <a:defRPr sz="5000"/>
                      </a:pPr>
                      <a:endParaRPr/>
                    </a:p>
                  </a:txBody>
                  <a:tcPr marL="50800" marR="50800" marT="50800" marB="50800" anchor="ctr" horzOverflow="overflow">
                    <a:lnB w="12700">
                      <a:solidFill>
                        <a:srgbClr val="3C3C1D"/>
                      </a:solidFill>
                      <a:miter lim="400000"/>
                    </a:lnB>
                  </a:tcPr>
                </a:tc>
                <a:tc>
                  <a:txBody>
                    <a:bodyPr/>
                    <a:lstStyle/>
                    <a:p>
                      <a:pPr algn="ctr" defTabSz="647700">
                        <a:defRPr sz="50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7. Communication Campaign-Phase 2"/>
          <p:cNvSpPr txBox="1">
            <a:spLocks noGrp="1"/>
          </p:cNvSpPr>
          <p:nvPr>
            <p:ph type="title"/>
          </p:nvPr>
        </p:nvSpPr>
        <p:spPr>
          <a:xfrm>
            <a:off x="1073150" y="246113"/>
            <a:ext cx="22237700" cy="1968501"/>
          </a:xfrm>
          <a:prstGeom prst="rect">
            <a:avLst/>
          </a:prstGeom>
        </p:spPr>
        <p:txBody>
          <a:bodyPr/>
          <a:lstStyle/>
          <a:p>
            <a:r>
              <a:t>7. </a:t>
            </a:r>
            <a:r>
              <a:rPr b="1">
                <a:latin typeface="Helvetica Neue"/>
                <a:ea typeface="Helvetica Neue"/>
                <a:cs typeface="Helvetica Neue"/>
                <a:sym typeface="Helvetica Neue"/>
              </a:rPr>
              <a:t>Communication Campaign</a:t>
            </a:r>
            <a:r>
              <a:t>-Phase 2 </a:t>
            </a:r>
          </a:p>
        </p:txBody>
      </p:sp>
      <p:graphicFrame>
        <p:nvGraphicFramePr>
          <p:cNvPr id="249" name="Table"/>
          <p:cNvGraphicFramePr/>
          <p:nvPr>
            <p:extLst>
              <p:ext uri="{D42A27DB-BD31-4B8C-83A1-F6EECF244321}">
                <p14:modId xmlns:p14="http://schemas.microsoft.com/office/powerpoint/2010/main" val="1998956764"/>
              </p:ext>
            </p:extLst>
          </p:nvPr>
        </p:nvGraphicFramePr>
        <p:xfrm>
          <a:off x="921239" y="3382512"/>
          <a:ext cx="22225000" cy="7801303"/>
        </p:xfrm>
        <a:graphic>
          <a:graphicData uri="http://schemas.openxmlformats.org/drawingml/2006/table">
            <a:tbl>
              <a:tblPr firstRow="1" firstCol="1">
                <a:tableStyleId>{EEE7283C-3CF3-47DC-8721-378D4A62B228}</a:tableStyleId>
              </a:tblPr>
              <a:tblGrid>
                <a:gridCol w="1918607">
                  <a:extLst>
                    <a:ext uri="{9D8B030D-6E8A-4147-A177-3AD203B41FA5}">
                      <a16:colId xmlns:a16="http://schemas.microsoft.com/office/drawing/2014/main" val="20000"/>
                    </a:ext>
                  </a:extLst>
                </a:gridCol>
                <a:gridCol w="7517493">
                  <a:extLst>
                    <a:ext uri="{9D8B030D-6E8A-4147-A177-3AD203B41FA5}">
                      <a16:colId xmlns:a16="http://schemas.microsoft.com/office/drawing/2014/main" val="20001"/>
                    </a:ext>
                  </a:extLst>
                </a:gridCol>
                <a:gridCol w="5468815">
                  <a:extLst>
                    <a:ext uri="{9D8B030D-6E8A-4147-A177-3AD203B41FA5}">
                      <a16:colId xmlns:a16="http://schemas.microsoft.com/office/drawing/2014/main" val="20002"/>
                    </a:ext>
                  </a:extLst>
                </a:gridCol>
                <a:gridCol w="7320085">
                  <a:extLst>
                    <a:ext uri="{9D8B030D-6E8A-4147-A177-3AD203B41FA5}">
                      <a16:colId xmlns:a16="http://schemas.microsoft.com/office/drawing/2014/main" val="20003"/>
                    </a:ext>
                  </a:extLst>
                </a:gridCol>
              </a:tblGrid>
              <a:tr h="1470843">
                <a:tc>
                  <a:txBody>
                    <a:bodyPr/>
                    <a:lstStyle/>
                    <a:p>
                      <a:pPr algn="ctr" defTabSz="647700">
                        <a:defRPr>
                          <a:solidFill>
                            <a:srgbClr val="000000"/>
                          </a:solidFill>
                        </a:defRPr>
                      </a:pPr>
                      <a:r>
                        <a:rPr sz="32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32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32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934307">
                <a:tc>
                  <a:txBody>
                    <a:bodyPr/>
                    <a:lstStyle/>
                    <a:p>
                      <a:pPr algn="ctr" defTabSz="647700">
                        <a:defRPr>
                          <a:solidFill>
                            <a:srgbClr val="000000"/>
                          </a:solidFill>
                        </a:defRPr>
                      </a:pPr>
                      <a:r>
                        <a:rPr sz="32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Selection of Agencies </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rPr>
                        <a:t>Dec </a:t>
                      </a:r>
                      <a:r>
                        <a:rPr lang="en-IN" sz="3200" dirty="0">
                          <a:solidFill>
                            <a:srgbClr val="444444"/>
                          </a:solidFill>
                        </a:rPr>
                        <a:t>22</a:t>
                      </a:r>
                      <a:endParaRPr sz="3200" dirty="0">
                        <a:solidFill>
                          <a:srgbClr val="444444"/>
                        </a:solidFill>
                      </a:endParaRPr>
                    </a:p>
                  </a:txBody>
                  <a:tcPr marL="50800" marR="50800" marT="50800" marB="50800" anchor="ctr" horzOverflow="overflow"/>
                </a:tc>
                <a:tc>
                  <a:txBody>
                    <a:bodyPr/>
                    <a:lstStyle/>
                    <a:p>
                      <a:pPr algn="ctr" defTabSz="647700">
                        <a:defRPr sz="4900"/>
                      </a:pPr>
                      <a:r>
                        <a:rPr lang="en-IN" sz="3200" dirty="0"/>
                        <a:t>E-file put up.</a:t>
                      </a:r>
                    </a:p>
                    <a:p>
                      <a:pPr algn="ctr" defTabSz="647700">
                        <a:defRPr sz="49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0">
                <a:tc>
                  <a:txBody>
                    <a:bodyPr/>
                    <a:lstStyle/>
                    <a:p>
                      <a:pPr algn="ctr" defTabSz="647700">
                        <a:defRPr>
                          <a:solidFill>
                            <a:srgbClr val="000000"/>
                          </a:solidFill>
                        </a:defRPr>
                      </a:pPr>
                      <a:r>
                        <a:rPr sz="32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PR/Communication Strategies for industries </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rPr>
                        <a:t>Feb </a:t>
                      </a:r>
                      <a:r>
                        <a:rPr lang="en-IN" sz="3200" dirty="0">
                          <a:solidFill>
                            <a:srgbClr val="444444"/>
                          </a:solidFill>
                        </a:rPr>
                        <a:t>23</a:t>
                      </a:r>
                      <a:endParaRPr sz="3200" dirty="0">
                        <a:solidFill>
                          <a:srgbClr val="444444"/>
                        </a:solidFill>
                      </a:endParaRPr>
                    </a:p>
                  </a:txBody>
                  <a:tcPr marL="50800" marR="50800" marT="50800" marB="50800" anchor="ctr" horzOverflow="overflow"/>
                </a:tc>
                <a:tc>
                  <a:txBody>
                    <a:bodyPr/>
                    <a:lstStyle/>
                    <a:p>
                      <a:pPr algn="just">
                        <a:lnSpc>
                          <a:spcPct val="100000"/>
                        </a:lnSpc>
                      </a:pPr>
                      <a:r>
                        <a:rPr lang="en-US" sz="3200" dirty="0">
                          <a:latin typeface="Times New Roman" panose="02020603050405020304" pitchFamily="18" charset="0"/>
                          <a:cs typeface="Times New Roman" panose="02020603050405020304" pitchFamily="18" charset="0"/>
                        </a:rPr>
                        <a:t>E-file send to MD. But decide to submit the proposal in the Board Meeting (On board the agencies empaneled by  PRD and Tourism Department )</a:t>
                      </a:r>
                    </a:p>
                    <a:p>
                      <a:pPr algn="ctr" defTabSz="647700">
                        <a:defRPr sz="49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56153">
                <a:tc>
                  <a:txBody>
                    <a:bodyPr/>
                    <a:lstStyle/>
                    <a:p>
                      <a:pPr algn="ctr" defTabSz="647700">
                        <a:defRPr>
                          <a:solidFill>
                            <a:srgbClr val="000000"/>
                          </a:solidFill>
                        </a:defRPr>
                      </a:pPr>
                      <a:r>
                        <a:rPr sz="3200">
                          <a:solidFill>
                            <a:srgbClr val="444444"/>
                          </a:solidFill>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200" dirty="0">
                          <a:solidFill>
                            <a:srgbClr val="444444"/>
                          </a:solidFill>
                        </a:rPr>
                        <a:t>Implementing long term strategy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200" dirty="0">
                          <a:solidFill>
                            <a:srgbClr val="444444"/>
                          </a:solidFill>
                        </a:rPr>
                        <a:t>March </a:t>
                      </a:r>
                      <a:r>
                        <a:rPr lang="en-IN" sz="3200" dirty="0">
                          <a:solidFill>
                            <a:srgbClr val="444444"/>
                          </a:solidFill>
                        </a:rPr>
                        <a:t>23 </a:t>
                      </a:r>
                      <a:r>
                        <a:rPr sz="3200" dirty="0">
                          <a:solidFill>
                            <a:srgbClr val="444444"/>
                          </a:solidFill>
                        </a:rPr>
                        <a:t>onwards </a:t>
                      </a:r>
                    </a:p>
                  </a:txBody>
                  <a:tcPr marL="50800" marR="50800" marT="50800" marB="50800" anchor="ctr" horzOverflow="overflow">
                    <a:lnB w="12700">
                      <a:solidFill>
                        <a:srgbClr val="3C3C1D"/>
                      </a:solidFill>
                      <a:miter lim="400000"/>
                    </a:lnB>
                  </a:tcPr>
                </a:tc>
                <a:tc>
                  <a:txBody>
                    <a:bodyPr/>
                    <a:lstStyle/>
                    <a:p>
                      <a:pPr algn="ctr" defTabSz="647700">
                        <a:defRPr sz="4900"/>
                      </a:pPr>
                      <a:r>
                        <a:rPr lang="en-IN" sz="3200" dirty="0"/>
                        <a:t>TBD</a:t>
                      </a:r>
                    </a:p>
                    <a:p>
                      <a:pPr algn="ctr" defTabSz="647700">
                        <a:defRPr sz="4900"/>
                      </a:pPr>
                      <a:endParaRPr sz="32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8. Action Plan for Branding Kerala (IP Strategy 1)"/>
          <p:cNvSpPr txBox="1">
            <a:spLocks noGrp="1"/>
          </p:cNvSpPr>
          <p:nvPr>
            <p:ph type="title"/>
          </p:nvPr>
        </p:nvSpPr>
        <p:spPr>
          <a:xfrm>
            <a:off x="1060450" y="451030"/>
            <a:ext cx="22237700" cy="1968501"/>
          </a:xfrm>
          <a:prstGeom prst="rect">
            <a:avLst/>
          </a:prstGeom>
        </p:spPr>
        <p:txBody>
          <a:bodyPr/>
          <a:lstStyle/>
          <a:p>
            <a:r>
              <a:rPr dirty="0"/>
              <a:t>8. </a:t>
            </a:r>
            <a:r>
              <a:rPr b="1" dirty="0">
                <a:latin typeface="Helvetica Neue"/>
                <a:ea typeface="Helvetica Neue"/>
                <a:cs typeface="Helvetica Neue"/>
                <a:sym typeface="Helvetica Neue"/>
              </a:rPr>
              <a:t>Action Plan for Branding Kerala </a:t>
            </a:r>
            <a:r>
              <a:rPr lang="en-IN" b="1" dirty="0">
                <a:latin typeface="Helvetica Neue"/>
                <a:ea typeface="Helvetica Neue"/>
                <a:cs typeface="Helvetica Neue"/>
                <a:sym typeface="Helvetica Neue"/>
              </a:rPr>
              <a:t>-</a:t>
            </a:r>
            <a:r>
              <a:rPr dirty="0"/>
              <a:t>IP Strategy 1</a:t>
            </a:r>
          </a:p>
        </p:txBody>
      </p:sp>
      <p:graphicFrame>
        <p:nvGraphicFramePr>
          <p:cNvPr id="252" name="Table"/>
          <p:cNvGraphicFramePr/>
          <p:nvPr>
            <p:extLst>
              <p:ext uri="{D42A27DB-BD31-4B8C-83A1-F6EECF244321}">
                <p14:modId xmlns:p14="http://schemas.microsoft.com/office/powerpoint/2010/main" val="3058719500"/>
              </p:ext>
            </p:extLst>
          </p:nvPr>
        </p:nvGraphicFramePr>
        <p:xfrm>
          <a:off x="986917" y="2795185"/>
          <a:ext cx="22384766" cy="10498974"/>
        </p:xfrm>
        <a:graphic>
          <a:graphicData uri="http://schemas.openxmlformats.org/drawingml/2006/table">
            <a:tbl>
              <a:tblPr firstRow="1" firstCol="1">
                <a:tableStyleId>{EEE7283C-3CF3-47DC-8721-378D4A62B228}</a:tableStyleId>
              </a:tblPr>
              <a:tblGrid>
                <a:gridCol w="1687969">
                  <a:extLst>
                    <a:ext uri="{9D8B030D-6E8A-4147-A177-3AD203B41FA5}">
                      <a16:colId xmlns:a16="http://schemas.microsoft.com/office/drawing/2014/main" val="20000"/>
                    </a:ext>
                  </a:extLst>
                </a:gridCol>
                <a:gridCol w="5009591">
                  <a:extLst>
                    <a:ext uri="{9D8B030D-6E8A-4147-A177-3AD203B41FA5}">
                      <a16:colId xmlns:a16="http://schemas.microsoft.com/office/drawing/2014/main" val="20001"/>
                    </a:ext>
                  </a:extLst>
                </a:gridCol>
                <a:gridCol w="3235569">
                  <a:extLst>
                    <a:ext uri="{9D8B030D-6E8A-4147-A177-3AD203B41FA5}">
                      <a16:colId xmlns:a16="http://schemas.microsoft.com/office/drawing/2014/main" val="20002"/>
                    </a:ext>
                  </a:extLst>
                </a:gridCol>
                <a:gridCol w="12451637">
                  <a:extLst>
                    <a:ext uri="{9D8B030D-6E8A-4147-A177-3AD203B41FA5}">
                      <a16:colId xmlns:a16="http://schemas.microsoft.com/office/drawing/2014/main" val="20003"/>
                    </a:ext>
                  </a:extLst>
                </a:gridCol>
              </a:tblGrid>
              <a:tr h="1112132">
                <a:tc>
                  <a:txBody>
                    <a:bodyPr/>
                    <a:lstStyle/>
                    <a:p>
                      <a:pPr algn="ctr" defTabSz="647700">
                        <a:defRPr>
                          <a:solidFill>
                            <a:srgbClr val="000000"/>
                          </a:solidFill>
                        </a:defRPr>
                      </a:pPr>
                      <a:r>
                        <a:rPr sz="3200"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3200">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320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74878">
                <a:tc>
                  <a:txBody>
                    <a:bodyPr/>
                    <a:lstStyle/>
                    <a:p>
                      <a:pPr algn="ctr" defTabSz="647700">
                        <a:defRPr>
                          <a:solidFill>
                            <a:srgbClr val="000000"/>
                          </a:solidFill>
                        </a:defRPr>
                      </a:pPr>
                      <a:r>
                        <a:rPr sz="3200" dirty="0">
                          <a:solidFill>
                            <a:schemeClr val="tx1"/>
                          </a:solidFill>
                          <a:latin typeface="+mn-lt"/>
                        </a:rPr>
                        <a:t>1</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New logo and tag line</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Nov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l" defTabSz="647700">
                        <a:defRPr sz="4900"/>
                      </a:pPr>
                      <a:r>
                        <a:rPr lang="en-US" sz="3200" dirty="0">
                          <a:solidFill>
                            <a:schemeClr val="tx1"/>
                          </a:solidFill>
                          <a:latin typeface="+mn-lt"/>
                        </a:rPr>
                        <a:t>Released the new logo and tagline on 18.01.2023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082834">
                <a:tc>
                  <a:txBody>
                    <a:bodyPr/>
                    <a:lstStyle/>
                    <a:p>
                      <a:pPr algn="ctr" defTabSz="647700">
                        <a:defRPr>
                          <a:solidFill>
                            <a:srgbClr val="000000"/>
                          </a:solidFill>
                        </a:defRPr>
                      </a:pPr>
                      <a:r>
                        <a:rPr sz="3200">
                          <a:solidFill>
                            <a:schemeClr val="tx1"/>
                          </a:solidFill>
                          <a:latin typeface="+mn-lt"/>
                        </a:rPr>
                        <a:t>2</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New Invest Kerala site</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Nov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just" defTabSz="647700">
                        <a:defRPr sz="4900"/>
                      </a:pPr>
                      <a:r>
                        <a:rPr lang="en-US" sz="3200" dirty="0">
                          <a:solidFill>
                            <a:schemeClr val="tx1"/>
                          </a:solidFill>
                          <a:latin typeface="+mn-lt"/>
                        </a:rPr>
                        <a:t>Mapped the website requirement vis-à-vis the existing website done through KPMG (in 2019 for a cost of Rs.35.00 lakhs). As the amount is estimated to be above 5 Lakhs, e-tender is being floated. The Draft RFP send for approval from IT Mission Kerala. E-file put up.</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927070">
                <a:tc>
                  <a:txBody>
                    <a:bodyPr/>
                    <a:lstStyle/>
                    <a:p>
                      <a:pPr algn="ctr" defTabSz="647700">
                        <a:defRPr>
                          <a:solidFill>
                            <a:srgbClr val="000000"/>
                          </a:solidFill>
                        </a:defRPr>
                      </a:pPr>
                      <a:r>
                        <a:rPr sz="3200">
                          <a:solidFill>
                            <a:schemeClr val="tx1"/>
                          </a:solidFill>
                          <a:latin typeface="+mn-lt"/>
                        </a:rPr>
                        <a:t>3</a:t>
                      </a:r>
                    </a:p>
                  </a:txBody>
                  <a:tcPr marL="50800" marR="50800" marT="50800" marB="50800" anchor="ctr" horzOverflow="overflow"/>
                </a:tc>
                <a:tc>
                  <a:txBody>
                    <a:bodyPr/>
                    <a:lstStyle/>
                    <a:p>
                      <a:pPr algn="l" defTabSz="647700">
                        <a:defRPr>
                          <a:solidFill>
                            <a:srgbClr val="000000"/>
                          </a:solidFill>
                        </a:defRPr>
                      </a:pPr>
                      <a:r>
                        <a:rPr sz="3200" dirty="0">
                          <a:solidFill>
                            <a:schemeClr val="tx1"/>
                          </a:solidFill>
                          <a:latin typeface="+mn-lt"/>
                        </a:rPr>
                        <a:t>Campaign with videos/poster/handout</a:t>
                      </a:r>
                    </a:p>
                  </a:txBody>
                  <a:tcPr marL="50800" marR="50800" marT="50800" marB="50800" anchor="ctr" horzOverflow="overflow"/>
                </a:tc>
                <a:tc>
                  <a:txBody>
                    <a:bodyPr/>
                    <a:lstStyle/>
                    <a:p>
                      <a:pPr algn="ctr" defTabSz="647700">
                        <a:defRPr>
                          <a:solidFill>
                            <a:srgbClr val="000000"/>
                          </a:solidFill>
                        </a:defRPr>
                      </a:pPr>
                      <a:r>
                        <a:rPr sz="3200" dirty="0">
                          <a:solidFill>
                            <a:schemeClr val="tx1"/>
                          </a:solidFill>
                          <a:latin typeface="+mn-lt"/>
                        </a:rPr>
                        <a:t>Oct to Dec </a:t>
                      </a:r>
                      <a:r>
                        <a:rPr lang="en-IN" sz="3200" dirty="0">
                          <a:solidFill>
                            <a:schemeClr val="tx1"/>
                          </a:solidFill>
                          <a:latin typeface="+mn-lt"/>
                        </a:rPr>
                        <a:t>22</a:t>
                      </a:r>
                      <a:endParaRPr sz="3200" dirty="0">
                        <a:solidFill>
                          <a:schemeClr val="tx1"/>
                        </a:solidFill>
                        <a:latin typeface="+mn-lt"/>
                      </a:endParaRPr>
                    </a:p>
                  </a:txBody>
                  <a:tcPr marL="50800" marR="50800" marT="50800" marB="50800" anchor="ctr" horzOverflow="overflow"/>
                </a:tc>
                <a:tc>
                  <a:txBody>
                    <a:bodyPr/>
                    <a:lstStyle/>
                    <a:p>
                      <a:pPr algn="just" defTabSz="647700">
                        <a:defRPr sz="4900"/>
                      </a:pPr>
                      <a:r>
                        <a:rPr lang="en-US" sz="3200" dirty="0">
                          <a:solidFill>
                            <a:schemeClr val="tx1"/>
                          </a:solidFill>
                          <a:latin typeface="+mn-lt"/>
                        </a:rPr>
                        <a:t>Expected to be ready by 15th January 2023</a:t>
                      </a:r>
                      <a:endParaRPr sz="3200" dirty="0">
                        <a:solidFill>
                          <a:schemeClr val="tx1"/>
                        </a:solidFill>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450989">
                <a:tc>
                  <a:txBody>
                    <a:bodyPr/>
                    <a:lstStyle/>
                    <a:p>
                      <a:pPr algn="ctr" defTabSz="647700">
                        <a:defRPr>
                          <a:solidFill>
                            <a:srgbClr val="000000"/>
                          </a:solidFill>
                        </a:defRPr>
                      </a:pPr>
                      <a:r>
                        <a:rPr lang="en-IN" sz="3200" dirty="0">
                          <a:solidFill>
                            <a:srgbClr val="444444"/>
                          </a:solidFill>
                          <a:latin typeface="+mn-lt"/>
                        </a:rPr>
                        <a:t>4</a:t>
                      </a:r>
                      <a:endParaRPr sz="3200" dirty="0">
                        <a:solidFill>
                          <a:srgbClr val="444444"/>
                        </a:solidFill>
                        <a:latin typeface="+mn-lt"/>
                      </a:endParaRPr>
                    </a:p>
                  </a:txBody>
                  <a:tcPr marL="50800" marR="50800" marT="50800" marB="50800" anchor="ctr" horzOverflow="overflow"/>
                </a:tc>
                <a:tc>
                  <a:txBody>
                    <a:bodyPr/>
                    <a:lstStyle/>
                    <a:p>
                      <a:pPr marL="41910" algn="l">
                        <a:lnSpc>
                          <a:spcPct val="100000"/>
                        </a:lnSpc>
                        <a:spcBef>
                          <a:spcPts val="1705"/>
                        </a:spcBef>
                      </a:pPr>
                      <a:r>
                        <a:rPr sz="3200" spc="15" dirty="0">
                          <a:solidFill>
                            <a:schemeClr val="tx1"/>
                          </a:solidFill>
                          <a:latin typeface="+mn-lt"/>
                          <a:cs typeface="Times New Roman" panose="02020603050405020304" pitchFamily="18" charset="0"/>
                        </a:rPr>
                        <a:t>Sectoral</a:t>
                      </a:r>
                      <a:r>
                        <a:rPr sz="3200" dirty="0">
                          <a:solidFill>
                            <a:schemeClr val="tx1"/>
                          </a:solidFill>
                          <a:latin typeface="+mn-lt"/>
                          <a:cs typeface="Times New Roman" panose="02020603050405020304" pitchFamily="18" charset="0"/>
                        </a:rPr>
                        <a:t> </a:t>
                      </a:r>
                      <a:r>
                        <a:rPr sz="3200" spc="15" dirty="0">
                          <a:solidFill>
                            <a:schemeClr val="tx1"/>
                          </a:solidFill>
                          <a:latin typeface="+mn-lt"/>
                          <a:cs typeface="Times New Roman" panose="02020603050405020304" pitchFamily="18" charset="0"/>
                        </a:rPr>
                        <a:t>Videos</a:t>
                      </a:r>
                      <a:r>
                        <a:rPr sz="3200" spc="10" dirty="0">
                          <a:solidFill>
                            <a:schemeClr val="tx1"/>
                          </a:solidFill>
                          <a:latin typeface="+mn-lt"/>
                          <a:cs typeface="Times New Roman" panose="02020603050405020304" pitchFamily="18" charset="0"/>
                        </a:rPr>
                        <a:t> </a:t>
                      </a:r>
                      <a:r>
                        <a:rPr sz="3200" spc="20" dirty="0">
                          <a:solidFill>
                            <a:schemeClr val="tx1"/>
                          </a:solidFill>
                          <a:latin typeface="+mn-lt"/>
                          <a:cs typeface="Times New Roman" panose="02020603050405020304" pitchFamily="18" charset="0"/>
                        </a:rPr>
                        <a:t>and</a:t>
                      </a:r>
                      <a:r>
                        <a:rPr sz="3200" spc="10" dirty="0">
                          <a:solidFill>
                            <a:schemeClr val="tx1"/>
                          </a:solidFill>
                          <a:latin typeface="+mn-lt"/>
                          <a:cs typeface="Times New Roman" panose="02020603050405020304" pitchFamily="18" charset="0"/>
                        </a:rPr>
                        <a:t> </a:t>
                      </a:r>
                      <a:r>
                        <a:rPr lang="en-IN" sz="3200" spc="15" dirty="0">
                          <a:solidFill>
                            <a:schemeClr val="tx1"/>
                          </a:solidFill>
                          <a:latin typeface="+mn-lt"/>
                          <a:cs typeface="Times New Roman" panose="02020603050405020304" pitchFamily="18" charset="0"/>
                        </a:rPr>
                        <a:t>B</a:t>
                      </a:r>
                      <a:r>
                        <a:rPr sz="3200" spc="15" dirty="0">
                          <a:solidFill>
                            <a:schemeClr val="tx1"/>
                          </a:solidFill>
                          <a:latin typeface="+mn-lt"/>
                          <a:cs typeface="Times New Roman" panose="02020603050405020304" pitchFamily="18" charset="0"/>
                        </a:rPr>
                        <a:t>r</a:t>
                      </a:r>
                      <a:r>
                        <a:rPr lang="en-IN" sz="3200" spc="15" dirty="0">
                          <a:solidFill>
                            <a:schemeClr val="tx1"/>
                          </a:solidFill>
                          <a:latin typeface="+mn-lt"/>
                          <a:cs typeface="Times New Roman" panose="02020603050405020304" pitchFamily="18" charset="0"/>
                        </a:rPr>
                        <a:t>ochu</a:t>
                      </a:r>
                      <a:r>
                        <a:rPr sz="3200" spc="15" dirty="0">
                          <a:solidFill>
                            <a:schemeClr val="tx1"/>
                          </a:solidFill>
                          <a:latin typeface="+mn-lt"/>
                          <a:cs typeface="Times New Roman" panose="02020603050405020304" pitchFamily="18" charset="0"/>
                        </a:rPr>
                        <a:t>r</a:t>
                      </a:r>
                      <a:r>
                        <a:rPr lang="en-IN" sz="3200" spc="15" dirty="0">
                          <a:solidFill>
                            <a:schemeClr val="tx1"/>
                          </a:solidFill>
                          <a:latin typeface="+mn-lt"/>
                          <a:cs typeface="Times New Roman" panose="02020603050405020304" pitchFamily="18" charset="0"/>
                        </a:rPr>
                        <a:t>e</a:t>
                      </a:r>
                      <a:r>
                        <a:rPr sz="3200" spc="15" dirty="0">
                          <a:solidFill>
                            <a:schemeClr val="tx1"/>
                          </a:solidFill>
                          <a:latin typeface="+mn-lt"/>
                          <a:cs typeface="Times New Roman" panose="02020603050405020304" pitchFamily="18" charset="0"/>
                        </a:rPr>
                        <a:t>s</a:t>
                      </a:r>
                      <a:endParaRPr sz="3200" dirty="0">
                        <a:solidFill>
                          <a:schemeClr val="tx1"/>
                        </a:solidFill>
                        <a:latin typeface="+mn-lt"/>
                        <a:cs typeface="Times New Roman" panose="02020603050405020304" pitchFamily="18" charset="0"/>
                      </a:endParaRPr>
                    </a:p>
                  </a:txBody>
                  <a:tcPr marL="72000" marR="72000" marT="36000" marB="36000" anchor="ctr"/>
                </a:tc>
                <a:tc>
                  <a:txBody>
                    <a:bodyPr/>
                    <a:lstStyle/>
                    <a:p>
                      <a:pPr algn="ctr">
                        <a:lnSpc>
                          <a:spcPct val="100000"/>
                        </a:lnSpc>
                        <a:spcBef>
                          <a:spcPts val="1705"/>
                        </a:spcBef>
                      </a:pPr>
                      <a:r>
                        <a:rPr sz="3200" spc="20" dirty="0">
                          <a:solidFill>
                            <a:schemeClr val="tx1"/>
                          </a:solidFill>
                          <a:latin typeface="+mn-lt"/>
                          <a:cs typeface="Times New Roman" panose="02020603050405020304" pitchFamily="18" charset="0"/>
                        </a:rPr>
                        <a:t>Dec</a:t>
                      </a:r>
                      <a:r>
                        <a:rPr sz="3200" spc="-30" dirty="0">
                          <a:solidFill>
                            <a:schemeClr val="tx1"/>
                          </a:solidFill>
                          <a:latin typeface="+mn-lt"/>
                          <a:cs typeface="Times New Roman" panose="02020603050405020304" pitchFamily="18" charset="0"/>
                        </a:rPr>
                        <a:t> </a:t>
                      </a:r>
                      <a:r>
                        <a:rPr sz="3200" spc="20" dirty="0">
                          <a:solidFill>
                            <a:schemeClr val="tx1"/>
                          </a:solidFill>
                          <a:latin typeface="+mn-lt"/>
                          <a:cs typeface="Times New Roman" panose="02020603050405020304" pitchFamily="18" charset="0"/>
                        </a:rPr>
                        <a:t>22</a:t>
                      </a:r>
                      <a:endParaRPr sz="3200" dirty="0">
                        <a:solidFill>
                          <a:schemeClr val="tx1"/>
                        </a:solidFill>
                        <a:latin typeface="+mn-lt"/>
                        <a:cs typeface="Times New Roman" panose="02020603050405020304" pitchFamily="18" charset="0"/>
                      </a:endParaRPr>
                    </a:p>
                  </a:txBody>
                  <a:tcPr marL="72000" marR="72000" marT="36000" marB="36000" anchor="ctr"/>
                </a:tc>
                <a:tc>
                  <a:txBody>
                    <a:bodyPr/>
                    <a:lstStyle/>
                    <a:p>
                      <a:pPr algn="just">
                        <a:lnSpc>
                          <a:spcPct val="100000"/>
                        </a:lnSpc>
                      </a:pPr>
                      <a:r>
                        <a:rPr lang="en-US" sz="3200" dirty="0">
                          <a:solidFill>
                            <a:schemeClr val="tx1"/>
                          </a:solidFill>
                          <a:latin typeface="+mn-lt"/>
                          <a:cs typeface="Times New Roman" panose="02020603050405020304" pitchFamily="18" charset="0"/>
                        </a:rPr>
                        <a:t>Work Order to be issued by February 1</a:t>
                      </a:r>
                      <a:r>
                        <a:rPr lang="en-US" sz="3200" baseline="30000" dirty="0">
                          <a:solidFill>
                            <a:schemeClr val="tx1"/>
                          </a:solidFill>
                          <a:latin typeface="+mn-lt"/>
                          <a:cs typeface="Times New Roman" panose="02020603050405020304" pitchFamily="18" charset="0"/>
                        </a:rPr>
                        <a:t>st</a:t>
                      </a:r>
                      <a:r>
                        <a:rPr lang="en-US" sz="3200" baseline="0" dirty="0">
                          <a:solidFill>
                            <a:schemeClr val="tx1"/>
                          </a:solidFill>
                          <a:latin typeface="+mn-lt"/>
                          <a:cs typeface="Times New Roman" panose="02020603050405020304" pitchFamily="18" charset="0"/>
                        </a:rPr>
                        <a:t> Week</a:t>
                      </a:r>
                      <a:r>
                        <a:rPr lang="en-US" sz="3200" dirty="0">
                          <a:solidFill>
                            <a:schemeClr val="tx1"/>
                          </a:solidFill>
                          <a:latin typeface="+mn-lt"/>
                          <a:cs typeface="Times New Roman" panose="02020603050405020304" pitchFamily="18" charset="0"/>
                        </a:rPr>
                        <a:t> to Stark as the logo and tagline are finalized.</a:t>
                      </a:r>
                      <a:endParaRPr sz="3200" dirty="0">
                        <a:solidFill>
                          <a:schemeClr val="tx1"/>
                        </a:solidFill>
                        <a:latin typeface="+mn-lt"/>
                        <a:cs typeface="Times New Roman" panose="02020603050405020304" pitchFamily="18" charset="0"/>
                      </a:endParaRPr>
                    </a:p>
                  </a:txBody>
                  <a:tcPr marL="72000" marR="72000" marT="36000" marB="108000" anchor="ctr">
                    <a:lnR w="12700">
                      <a:solidFill>
                        <a:srgbClr val="3C3C1D"/>
                      </a:solidFill>
                      <a:miter lim="400000"/>
                    </a:lnR>
                  </a:tcPr>
                </a:tc>
                <a:extLst>
                  <a:ext uri="{0D108BD9-81ED-4DB2-BD59-A6C34878D82A}">
                    <a16:rowId xmlns:a16="http://schemas.microsoft.com/office/drawing/2014/main" val="2204423473"/>
                  </a:ext>
                </a:extLst>
              </a:tr>
              <a:tr h="1230596">
                <a:tc>
                  <a:txBody>
                    <a:bodyPr/>
                    <a:lstStyle/>
                    <a:p>
                      <a:pPr algn="ctr">
                        <a:lnSpc>
                          <a:spcPct val="100000"/>
                        </a:lnSpc>
                        <a:spcBef>
                          <a:spcPts val="2135"/>
                        </a:spcBef>
                      </a:pPr>
                      <a:r>
                        <a:rPr sz="3200" dirty="0">
                          <a:solidFill>
                            <a:srgbClr val="444444"/>
                          </a:solidFill>
                          <a:latin typeface="+mn-lt"/>
                          <a:cs typeface="Times New Roman" panose="02020603050405020304" pitchFamily="18" charset="0"/>
                        </a:rPr>
                        <a:t>5</a:t>
                      </a:r>
                      <a:endParaRPr sz="3200" dirty="0">
                        <a:latin typeface="+mn-lt"/>
                        <a:cs typeface="Times New Roman" panose="02020603050405020304" pitchFamily="18" charset="0"/>
                      </a:endParaRPr>
                    </a:p>
                  </a:txBody>
                  <a:tcPr marL="72000" marR="72000" marT="36000" marB="36000" anchor="ctr"/>
                </a:tc>
                <a:tc>
                  <a:txBody>
                    <a:bodyPr/>
                    <a:lstStyle/>
                    <a:p>
                      <a:pPr marL="41910" algn="l">
                        <a:lnSpc>
                          <a:spcPct val="100000"/>
                        </a:lnSpc>
                        <a:spcBef>
                          <a:spcPts val="2135"/>
                        </a:spcBef>
                      </a:pPr>
                      <a:r>
                        <a:rPr sz="3200" spc="15" dirty="0">
                          <a:solidFill>
                            <a:schemeClr val="tx1"/>
                          </a:solidFill>
                          <a:latin typeface="+mn-lt"/>
                          <a:cs typeface="Times New Roman" panose="02020603050405020304" pitchFamily="18" charset="0"/>
                        </a:rPr>
                        <a:t>Attending</a:t>
                      </a:r>
                      <a:r>
                        <a:rPr sz="3200" spc="5" dirty="0">
                          <a:solidFill>
                            <a:schemeClr val="tx1"/>
                          </a:solidFill>
                          <a:latin typeface="+mn-lt"/>
                          <a:cs typeface="Times New Roman" panose="02020603050405020304" pitchFamily="18" charset="0"/>
                        </a:rPr>
                        <a:t> </a:t>
                      </a:r>
                      <a:r>
                        <a:rPr sz="3200" spc="15" dirty="0">
                          <a:solidFill>
                            <a:schemeClr val="tx1"/>
                          </a:solidFill>
                          <a:latin typeface="+mn-lt"/>
                          <a:cs typeface="Times New Roman" panose="02020603050405020304" pitchFamily="18" charset="0"/>
                        </a:rPr>
                        <a:t>10</a:t>
                      </a:r>
                      <a:r>
                        <a:rPr lang="en-IN" sz="3200" spc="15" dirty="0">
                          <a:solidFill>
                            <a:schemeClr val="tx1"/>
                          </a:solidFill>
                          <a:latin typeface="+mn-lt"/>
                          <a:cs typeface="Times New Roman" panose="02020603050405020304" pitchFamily="18" charset="0"/>
                        </a:rPr>
                        <a:t> </a:t>
                      </a:r>
                      <a:r>
                        <a:rPr kumimoji="0" lang="en-US" sz="3200" b="0" i="0" u="none" strike="noStrike" kern="0" cap="none" spc="15" normalizeH="0" baseline="0" noProof="0" dirty="0">
                          <a:ln>
                            <a:noFill/>
                          </a:ln>
                          <a:solidFill>
                            <a:schemeClr val="tx1"/>
                          </a:solidFill>
                          <a:effectLst/>
                          <a:uLnTx/>
                          <a:uFillTx/>
                          <a:latin typeface="+mn-lt"/>
                          <a:ea typeface="+mn-ea"/>
                          <a:cs typeface="Times New Roman" panose="02020603050405020304" pitchFamily="18" charset="0"/>
                        </a:rPr>
                        <a:t>trade fairs and</a:t>
                      </a:r>
                      <a:r>
                        <a:rPr sz="3200" dirty="0">
                          <a:solidFill>
                            <a:schemeClr val="tx1"/>
                          </a:solidFill>
                          <a:latin typeface="+mn-lt"/>
                          <a:cs typeface="Times New Roman" panose="02020603050405020304" pitchFamily="18" charset="0"/>
                        </a:rPr>
                        <a:t> </a:t>
                      </a:r>
                      <a:r>
                        <a:rPr sz="3200" spc="15" dirty="0">
                          <a:solidFill>
                            <a:schemeClr val="tx1"/>
                          </a:solidFill>
                          <a:latin typeface="+mn-lt"/>
                          <a:cs typeface="Times New Roman" panose="02020603050405020304" pitchFamily="18" charset="0"/>
                        </a:rPr>
                        <a:t>roadshows</a:t>
                      </a:r>
                      <a:endParaRPr sz="3200" dirty="0">
                        <a:solidFill>
                          <a:schemeClr val="tx1"/>
                        </a:solidFill>
                        <a:latin typeface="+mn-lt"/>
                        <a:cs typeface="Times New Roman" panose="02020603050405020304" pitchFamily="18" charset="0"/>
                      </a:endParaRPr>
                    </a:p>
                  </a:txBody>
                  <a:tcPr marL="72000" marR="72000" marT="36000" marB="36000" anchor="ctr"/>
                </a:tc>
                <a:tc>
                  <a:txBody>
                    <a:bodyPr/>
                    <a:lstStyle/>
                    <a:p>
                      <a:pPr algn="l">
                        <a:lnSpc>
                          <a:spcPct val="100000"/>
                        </a:lnSpc>
                      </a:pPr>
                      <a:endParaRPr sz="3200" dirty="0">
                        <a:solidFill>
                          <a:schemeClr val="tx1"/>
                        </a:solidFill>
                        <a:latin typeface="+mn-lt"/>
                        <a:cs typeface="Times New Roman" panose="02020603050405020304" pitchFamily="18" charset="0"/>
                      </a:endParaRPr>
                    </a:p>
                  </a:txBody>
                  <a:tcPr marL="72000" marR="72000" marT="36000" marB="36000" anchor="ctr"/>
                </a:tc>
                <a:tc>
                  <a:txBody>
                    <a:bodyPr/>
                    <a:lstStyle/>
                    <a:p>
                      <a:pPr algn="l">
                        <a:lnSpc>
                          <a:spcPct val="100000"/>
                        </a:lnSpc>
                      </a:pPr>
                      <a:r>
                        <a:rPr lang="en-IN" sz="3200" dirty="0">
                          <a:solidFill>
                            <a:schemeClr val="tx1"/>
                          </a:solidFill>
                          <a:latin typeface="+mn-lt"/>
                          <a:cs typeface="Times New Roman" panose="02020603050405020304" pitchFamily="18" charset="0"/>
                        </a:rPr>
                        <a:t> See the next slide</a:t>
                      </a:r>
                    </a:p>
                  </a:txBody>
                  <a:tcPr marL="72000" marR="72000" marT="36000" marB="36000" anchor="ctr">
                    <a:lnR w="12700">
                      <a:solidFill>
                        <a:srgbClr val="3C3C1D"/>
                      </a:solidFill>
                      <a:miter lim="400000"/>
                    </a:lnR>
                  </a:tcPr>
                </a:tc>
                <a:extLst>
                  <a:ext uri="{0D108BD9-81ED-4DB2-BD59-A6C34878D82A}">
                    <a16:rowId xmlns:a16="http://schemas.microsoft.com/office/drawing/2014/main" val="1054813361"/>
                  </a:ext>
                </a:extLst>
              </a:tr>
              <a:tr h="1450989">
                <a:tc>
                  <a:txBody>
                    <a:bodyPr/>
                    <a:lstStyle/>
                    <a:p>
                      <a:pPr algn="ctr">
                        <a:lnSpc>
                          <a:spcPct val="100000"/>
                        </a:lnSpc>
                        <a:spcBef>
                          <a:spcPts val="2135"/>
                        </a:spcBef>
                      </a:pPr>
                      <a:r>
                        <a:rPr sz="3200" dirty="0">
                          <a:solidFill>
                            <a:srgbClr val="444444"/>
                          </a:solidFill>
                          <a:latin typeface="+mn-lt"/>
                          <a:cs typeface="Times New Roman" panose="02020603050405020304" pitchFamily="18" charset="0"/>
                        </a:rPr>
                        <a:t>6</a:t>
                      </a:r>
                      <a:endParaRPr sz="3200" dirty="0">
                        <a:latin typeface="+mn-lt"/>
                        <a:cs typeface="Times New Roman" panose="02020603050405020304" pitchFamily="18" charset="0"/>
                      </a:endParaRPr>
                    </a:p>
                  </a:txBody>
                  <a:tcPr marL="72000" marR="72000" marT="36000" marB="36000" anchor="ctr"/>
                </a:tc>
                <a:tc>
                  <a:txBody>
                    <a:bodyPr/>
                    <a:lstStyle/>
                    <a:p>
                      <a:pPr marL="41910" algn="l">
                        <a:lnSpc>
                          <a:spcPct val="100000"/>
                        </a:lnSpc>
                        <a:spcBef>
                          <a:spcPts val="2135"/>
                        </a:spcBef>
                      </a:pPr>
                      <a:r>
                        <a:rPr sz="3200" spc="15" dirty="0">
                          <a:solidFill>
                            <a:srgbClr val="444444"/>
                          </a:solidFill>
                          <a:latin typeface="+mn-lt"/>
                          <a:cs typeface="Times New Roman" panose="02020603050405020304" pitchFamily="18" charset="0"/>
                        </a:rPr>
                        <a:t>International</a:t>
                      </a:r>
                      <a:r>
                        <a:rPr sz="3200" spc="-15" dirty="0">
                          <a:solidFill>
                            <a:srgbClr val="444444"/>
                          </a:solidFill>
                          <a:latin typeface="+mn-lt"/>
                          <a:cs typeface="Times New Roman" panose="02020603050405020304" pitchFamily="18" charset="0"/>
                        </a:rPr>
                        <a:t> </a:t>
                      </a:r>
                      <a:r>
                        <a:rPr sz="3200" spc="25" dirty="0">
                          <a:solidFill>
                            <a:srgbClr val="444444"/>
                          </a:solidFill>
                          <a:latin typeface="+mn-lt"/>
                          <a:cs typeface="Times New Roman" panose="02020603050405020304" pitchFamily="18" charset="0"/>
                        </a:rPr>
                        <a:t>PR</a:t>
                      </a:r>
                      <a:endParaRPr sz="3200" dirty="0">
                        <a:latin typeface="+mn-lt"/>
                        <a:cs typeface="Times New Roman" panose="02020603050405020304" pitchFamily="18" charset="0"/>
                      </a:endParaRPr>
                    </a:p>
                  </a:txBody>
                  <a:tcPr marL="72000" marR="72000" marT="36000" marB="36000" anchor="ctr"/>
                </a:tc>
                <a:tc>
                  <a:txBody>
                    <a:bodyPr/>
                    <a:lstStyle/>
                    <a:p>
                      <a:pPr algn="l">
                        <a:lnSpc>
                          <a:spcPct val="100000"/>
                        </a:lnSpc>
                      </a:pPr>
                      <a:endParaRPr sz="3200" dirty="0">
                        <a:latin typeface="+mn-lt"/>
                        <a:cs typeface="Times New Roman" panose="02020603050405020304" pitchFamily="18" charset="0"/>
                      </a:endParaRPr>
                    </a:p>
                  </a:txBody>
                  <a:tcPr marL="72000" marR="72000" marT="36000" marB="36000" anchor="ctr"/>
                </a:tc>
                <a:tc>
                  <a:txBody>
                    <a:bodyPr/>
                    <a:lstStyle/>
                    <a:p>
                      <a:pPr algn="l">
                        <a:lnSpc>
                          <a:spcPct val="100000"/>
                        </a:lnSpc>
                      </a:pPr>
                      <a:r>
                        <a:rPr lang="en-IN" sz="3200" dirty="0">
                          <a:solidFill>
                            <a:schemeClr val="tx1"/>
                          </a:solidFill>
                          <a:latin typeface="+mn-lt"/>
                          <a:cs typeface="Times New Roman" panose="02020603050405020304" pitchFamily="18" charset="0"/>
                        </a:rPr>
                        <a:t>G.O received for attending the International trade fair and business meeting in UAE, Korea, Israel, and Ireland.</a:t>
                      </a:r>
                      <a:endParaRPr sz="3200" dirty="0">
                        <a:solidFill>
                          <a:schemeClr val="tx1"/>
                        </a:solidFill>
                        <a:latin typeface="+mn-lt"/>
                        <a:cs typeface="Times New Roman" panose="02020603050405020304" pitchFamily="18" charset="0"/>
                      </a:endParaRPr>
                    </a:p>
                  </a:txBody>
                  <a:tcPr marL="108000" marR="108000" marT="36000" marB="108000" anchor="ctr">
                    <a:lnR w="12700">
                      <a:solidFill>
                        <a:srgbClr val="3C3C1D"/>
                      </a:solidFill>
                      <a:miter lim="400000"/>
                    </a:lnR>
                  </a:tcPr>
                </a:tc>
                <a:extLst>
                  <a:ext uri="{0D108BD9-81ED-4DB2-BD59-A6C34878D82A}">
                    <a16:rowId xmlns:a16="http://schemas.microsoft.com/office/drawing/2014/main" val="4119346948"/>
                  </a:ext>
                </a:extLst>
              </a:tr>
            </a:tbl>
          </a:graphicData>
        </a:graphic>
      </p:graphicFrame>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8. Action Plan for Branding Kerala (IP Strategy 1)"/>
          <p:cNvSpPr txBox="1">
            <a:spLocks noGrp="1"/>
          </p:cNvSpPr>
          <p:nvPr>
            <p:ph type="title"/>
          </p:nvPr>
        </p:nvSpPr>
        <p:spPr>
          <a:xfrm>
            <a:off x="1060450" y="451030"/>
            <a:ext cx="22237700" cy="1968501"/>
          </a:xfrm>
          <a:prstGeom prst="rect">
            <a:avLst/>
          </a:prstGeom>
        </p:spPr>
        <p:txBody>
          <a:bodyPr/>
          <a:lstStyle/>
          <a:p>
            <a:r>
              <a:rPr dirty="0"/>
              <a:t>8. </a:t>
            </a:r>
            <a:r>
              <a:rPr b="1" dirty="0">
                <a:latin typeface="Helvetica Neue"/>
                <a:ea typeface="Helvetica Neue"/>
                <a:cs typeface="Helvetica Neue"/>
                <a:sym typeface="Helvetica Neue"/>
              </a:rPr>
              <a:t>Action Plan for Branding Kerala </a:t>
            </a:r>
            <a:r>
              <a:rPr lang="en-IN" b="1" dirty="0">
                <a:latin typeface="Helvetica Neue"/>
                <a:ea typeface="Helvetica Neue"/>
                <a:cs typeface="Helvetica Neue"/>
                <a:sym typeface="Helvetica Neue"/>
              </a:rPr>
              <a:t>-</a:t>
            </a:r>
            <a:r>
              <a:rPr dirty="0"/>
              <a:t>IP Strategy</a:t>
            </a:r>
            <a:r>
              <a:rPr lang="en-IN" dirty="0"/>
              <a:t> 1</a:t>
            </a:r>
            <a:r>
              <a:rPr dirty="0"/>
              <a:t> </a:t>
            </a:r>
            <a:r>
              <a:rPr lang="en-IN" dirty="0"/>
              <a:t>(Cont.)</a:t>
            </a:r>
            <a:endParaRPr dirty="0"/>
          </a:p>
        </p:txBody>
      </p:sp>
      <p:graphicFrame>
        <p:nvGraphicFramePr>
          <p:cNvPr id="252" name="Table"/>
          <p:cNvGraphicFramePr/>
          <p:nvPr>
            <p:extLst>
              <p:ext uri="{D42A27DB-BD31-4B8C-83A1-F6EECF244321}">
                <p14:modId xmlns:p14="http://schemas.microsoft.com/office/powerpoint/2010/main" val="2684181048"/>
              </p:ext>
            </p:extLst>
          </p:nvPr>
        </p:nvGraphicFramePr>
        <p:xfrm>
          <a:off x="1060450" y="3023785"/>
          <a:ext cx="18933258" cy="9056846"/>
        </p:xfrm>
        <a:graphic>
          <a:graphicData uri="http://schemas.openxmlformats.org/drawingml/2006/table">
            <a:tbl>
              <a:tblPr firstRow="1" firstCol="1">
                <a:tableStyleId>{EEE7283C-3CF3-47DC-8721-378D4A62B228}</a:tableStyleId>
              </a:tblPr>
              <a:tblGrid>
                <a:gridCol w="1932129">
                  <a:extLst>
                    <a:ext uri="{9D8B030D-6E8A-4147-A177-3AD203B41FA5}">
                      <a16:colId xmlns:a16="http://schemas.microsoft.com/office/drawing/2014/main" val="20000"/>
                    </a:ext>
                  </a:extLst>
                </a:gridCol>
                <a:gridCol w="12638272">
                  <a:extLst>
                    <a:ext uri="{9D8B030D-6E8A-4147-A177-3AD203B41FA5}">
                      <a16:colId xmlns:a16="http://schemas.microsoft.com/office/drawing/2014/main" val="20001"/>
                    </a:ext>
                  </a:extLst>
                </a:gridCol>
                <a:gridCol w="4362857">
                  <a:extLst>
                    <a:ext uri="{9D8B030D-6E8A-4147-A177-3AD203B41FA5}">
                      <a16:colId xmlns:a16="http://schemas.microsoft.com/office/drawing/2014/main" val="20002"/>
                    </a:ext>
                  </a:extLst>
                </a:gridCol>
              </a:tblGrid>
              <a:tr h="1056973">
                <a:tc>
                  <a:txBody>
                    <a:bodyPr/>
                    <a:lstStyle/>
                    <a:p>
                      <a:pPr algn="ctr" defTabSz="647700">
                        <a:defRPr>
                          <a:solidFill>
                            <a:srgbClr val="000000"/>
                          </a:solidFill>
                        </a:defRPr>
                      </a:pPr>
                      <a:r>
                        <a:rPr sz="3200"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3200">
                          <a:solidFill>
                            <a:srgbClr val="FFFFFF"/>
                          </a:solidFill>
                          <a:latin typeface="+mn-lt"/>
                        </a:rPr>
                        <a:t>Timeline</a:t>
                      </a:r>
                    </a:p>
                  </a:txBody>
                  <a:tcPr marL="50800" marR="50800" marT="50800" marB="50800" anchor="ctr" horzOverflow="overflow"/>
                </a:tc>
                <a:extLst>
                  <a:ext uri="{0D108BD9-81ED-4DB2-BD59-A6C34878D82A}">
                    <a16:rowId xmlns:a16="http://schemas.microsoft.com/office/drawing/2014/main" val="10000"/>
                  </a:ext>
                </a:extLst>
              </a:tr>
              <a:tr h="1211647">
                <a:tc>
                  <a:txBody>
                    <a:bodyPr/>
                    <a:lstStyle/>
                    <a:p>
                      <a:pPr algn="ctr">
                        <a:lnSpc>
                          <a:spcPct val="100000"/>
                        </a:lnSpc>
                      </a:pPr>
                      <a:r>
                        <a:rPr sz="3200" dirty="0">
                          <a:solidFill>
                            <a:schemeClr val="tx1"/>
                          </a:solidFill>
                          <a:latin typeface="+mn-lt"/>
                          <a:cs typeface="Times New Roman" panose="02020603050405020304" pitchFamily="18" charset="0"/>
                        </a:rPr>
                        <a:t>1</a:t>
                      </a:r>
                    </a:p>
                  </a:txBody>
                  <a:tcPr marL="0" marR="0" marT="0" marB="0" anchor="ctr"/>
                </a:tc>
                <a:tc>
                  <a:txBody>
                    <a:bodyPr/>
                    <a:lstStyle/>
                    <a:p>
                      <a:pPr algn="l">
                        <a:lnSpc>
                          <a:spcPct val="100000"/>
                        </a:lnSpc>
                        <a:spcBef>
                          <a:spcPts val="30"/>
                        </a:spcBef>
                      </a:pPr>
                      <a:r>
                        <a:rPr lang="en-IN" sz="3200" dirty="0">
                          <a:solidFill>
                            <a:schemeClr val="tx1"/>
                          </a:solidFill>
                          <a:effectLst/>
                          <a:latin typeface="+mn-lt"/>
                          <a:ea typeface="+mn-ea"/>
                          <a:cs typeface="Times New Roman" panose="02020603050405020304" pitchFamily="18" charset="0"/>
                        </a:rPr>
                        <a:t>Meeting with Ambassadors of different countries</a:t>
                      </a:r>
                      <a:endParaRPr lang="en-IN" sz="3200" dirty="0">
                        <a:solidFill>
                          <a:schemeClr val="tx1"/>
                        </a:solidFill>
                        <a:latin typeface="+mn-lt"/>
                        <a:cs typeface="Times New Roman" panose="02020603050405020304" pitchFamily="18" charset="0"/>
                      </a:endParaRPr>
                    </a:p>
                  </a:txBody>
                  <a:tcPr marL="180000" marR="0" marT="72000" marB="72000" anchor="ctr"/>
                </a:tc>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en-IN" sz="3200" spc="10" dirty="0">
                          <a:solidFill>
                            <a:schemeClr val="tx1"/>
                          </a:solidFill>
                          <a:latin typeface="+mn-lt"/>
                          <a:cs typeface="Times New Roman" panose="02020603050405020304" pitchFamily="18" charset="0"/>
                        </a:rPr>
                        <a:t>18</a:t>
                      </a:r>
                      <a:r>
                        <a:rPr lang="en-IN" sz="3200" spc="10" baseline="30000" dirty="0">
                          <a:solidFill>
                            <a:schemeClr val="tx1"/>
                          </a:solidFill>
                          <a:latin typeface="+mn-lt"/>
                          <a:cs typeface="Times New Roman" panose="02020603050405020304" pitchFamily="18" charset="0"/>
                        </a:rPr>
                        <a:t>th</a:t>
                      </a:r>
                      <a:r>
                        <a:rPr lang="en-IN" sz="3200" spc="10" dirty="0">
                          <a:solidFill>
                            <a:schemeClr val="tx1"/>
                          </a:solidFill>
                          <a:latin typeface="+mn-lt"/>
                          <a:cs typeface="Times New Roman" panose="02020603050405020304" pitchFamily="18" charset="0"/>
                        </a:rPr>
                        <a:t> October 2022</a:t>
                      </a:r>
                      <a:endParaRPr lang="en-IN" sz="3200" dirty="0">
                        <a:solidFill>
                          <a:schemeClr val="tx1"/>
                        </a:solidFill>
                        <a:latin typeface="+mn-lt"/>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029128">
                <a:tc>
                  <a:txBody>
                    <a:bodyPr/>
                    <a:lstStyle/>
                    <a:p>
                      <a:pPr algn="ctr">
                        <a:lnSpc>
                          <a:spcPct val="100000"/>
                        </a:lnSpc>
                      </a:pPr>
                      <a:r>
                        <a:rPr lang="en-IN" sz="3200" dirty="0">
                          <a:solidFill>
                            <a:schemeClr val="tx1"/>
                          </a:solidFill>
                          <a:latin typeface="+mn-lt"/>
                          <a:cs typeface="Times New Roman" panose="02020603050405020304" pitchFamily="18" charset="0"/>
                        </a:rPr>
                        <a:t>2</a:t>
                      </a:r>
                      <a:endParaRPr sz="3200" dirty="0">
                        <a:solidFill>
                          <a:schemeClr val="tx1"/>
                        </a:solidFill>
                        <a:latin typeface="+mn-lt"/>
                        <a:cs typeface="Times New Roman" panose="02020603050405020304" pitchFamily="18" charset="0"/>
                      </a:endParaRPr>
                    </a:p>
                  </a:txBody>
                  <a:tcPr marL="0" marR="0" marT="0" marB="0" anchor="ctr"/>
                </a:tc>
                <a:tc>
                  <a:txBody>
                    <a:bodyPr/>
                    <a:lstStyle/>
                    <a:p>
                      <a:pPr algn="l">
                        <a:lnSpc>
                          <a:spcPct val="100000"/>
                        </a:lnSpc>
                        <a:spcBef>
                          <a:spcPts val="30"/>
                        </a:spcBef>
                      </a:pPr>
                      <a:r>
                        <a:rPr lang="en-IN" sz="3200" dirty="0">
                          <a:solidFill>
                            <a:schemeClr val="tx1"/>
                          </a:solidFill>
                          <a:effectLst/>
                          <a:latin typeface="+mn-lt"/>
                          <a:ea typeface="+mn-ea"/>
                          <a:cs typeface="Times New Roman" panose="02020603050405020304" pitchFamily="18" charset="0"/>
                        </a:rPr>
                        <a:t>Meet the Minister &amp; Interface with investors in Wayanad</a:t>
                      </a:r>
                      <a:endParaRPr lang="en-IN" sz="3200" dirty="0">
                        <a:solidFill>
                          <a:schemeClr val="tx1"/>
                        </a:solidFill>
                        <a:latin typeface="+mn-lt"/>
                        <a:cs typeface="Times New Roman" panose="02020603050405020304" pitchFamily="18" charset="0"/>
                      </a:endParaRPr>
                    </a:p>
                  </a:txBody>
                  <a:tcPr marL="180000" marR="0" marT="72000" marB="72000" anchor="ctr"/>
                </a:tc>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en-IN" sz="3200" spc="10" dirty="0">
                          <a:solidFill>
                            <a:schemeClr val="tx1"/>
                          </a:solidFill>
                          <a:latin typeface="+mn-lt"/>
                          <a:cs typeface="Times New Roman" panose="02020603050405020304" pitchFamily="18" charset="0"/>
                        </a:rPr>
                        <a:t>21</a:t>
                      </a:r>
                      <a:r>
                        <a:rPr lang="en-IN" sz="3200" spc="10" baseline="30000" dirty="0">
                          <a:solidFill>
                            <a:schemeClr val="tx1"/>
                          </a:solidFill>
                          <a:latin typeface="+mn-lt"/>
                          <a:cs typeface="Times New Roman" panose="02020603050405020304" pitchFamily="18" charset="0"/>
                        </a:rPr>
                        <a:t>st</a:t>
                      </a:r>
                      <a:r>
                        <a:rPr lang="en-IN" sz="3200" spc="10" dirty="0">
                          <a:solidFill>
                            <a:schemeClr val="tx1"/>
                          </a:solidFill>
                          <a:latin typeface="+mn-lt"/>
                          <a:cs typeface="Times New Roman" panose="02020603050405020304" pitchFamily="18" charset="0"/>
                        </a:rPr>
                        <a:t> November 2022</a:t>
                      </a:r>
                      <a:endParaRPr lang="en-IN" sz="3200" dirty="0">
                        <a:solidFill>
                          <a:schemeClr val="tx1"/>
                        </a:solidFill>
                        <a:latin typeface="+mn-lt"/>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1831491">
                <a:tc>
                  <a:txBody>
                    <a:bodyPr/>
                    <a:lstStyle/>
                    <a:p>
                      <a:pPr algn="ctr">
                        <a:lnSpc>
                          <a:spcPct val="100000"/>
                        </a:lnSpc>
                      </a:pPr>
                      <a:r>
                        <a:rPr lang="en-US" sz="3200" dirty="0">
                          <a:solidFill>
                            <a:schemeClr val="tx1"/>
                          </a:solidFill>
                          <a:latin typeface="+mn-lt"/>
                          <a:cs typeface="Times New Roman" panose="02020603050405020304" pitchFamily="18" charset="0"/>
                        </a:rPr>
                        <a:t>3</a:t>
                      </a:r>
                      <a:endParaRPr sz="3200" dirty="0">
                        <a:solidFill>
                          <a:schemeClr val="tx1"/>
                        </a:solidFill>
                        <a:latin typeface="+mn-lt"/>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US" sz="3200" spc="5" dirty="0">
                          <a:solidFill>
                            <a:schemeClr val="tx1"/>
                          </a:solidFill>
                          <a:latin typeface="+mn-lt"/>
                          <a:ea typeface="+mn-ea"/>
                          <a:cs typeface="Times New Roman" panose="02020603050405020304" pitchFamily="18" charset="0"/>
                        </a:rPr>
                        <a:t>Draft Industrial Policy- presented to the Stakeholders of KSSIA</a:t>
                      </a:r>
                    </a:p>
                  </a:txBody>
                  <a:tcPr marL="180000" marR="0" marT="72000" marB="72000" anchor="ctr"/>
                </a:tc>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en-IN" sz="3200" spc="10" dirty="0">
                          <a:solidFill>
                            <a:schemeClr val="tx1"/>
                          </a:solidFill>
                          <a:latin typeface="+mn-lt"/>
                          <a:cs typeface="Times New Roman" panose="02020603050405020304" pitchFamily="18" charset="0"/>
                        </a:rPr>
                        <a:t>24</a:t>
                      </a:r>
                      <a:r>
                        <a:rPr lang="en-IN" sz="3200" spc="10" baseline="30000" dirty="0">
                          <a:solidFill>
                            <a:schemeClr val="tx1"/>
                          </a:solidFill>
                          <a:latin typeface="+mn-lt"/>
                          <a:cs typeface="Times New Roman" panose="02020603050405020304" pitchFamily="18" charset="0"/>
                        </a:rPr>
                        <a:t>th</a:t>
                      </a:r>
                      <a:r>
                        <a:rPr lang="en-IN" sz="3200" spc="10" dirty="0">
                          <a:solidFill>
                            <a:schemeClr val="tx1"/>
                          </a:solidFill>
                          <a:latin typeface="+mn-lt"/>
                          <a:cs typeface="Times New Roman" panose="02020603050405020304" pitchFamily="18" charset="0"/>
                        </a:rPr>
                        <a:t> November 2022</a:t>
                      </a:r>
                    </a:p>
                  </a:txBody>
                  <a:tcPr marL="0" marR="0" marT="0" marB="0" anchor="ctr"/>
                </a:tc>
                <a:extLst>
                  <a:ext uri="{0D108BD9-81ED-4DB2-BD59-A6C34878D82A}">
                    <a16:rowId xmlns:a16="http://schemas.microsoft.com/office/drawing/2014/main" val="10003"/>
                  </a:ext>
                </a:extLst>
              </a:tr>
              <a:tr h="1379023">
                <a:tc>
                  <a:txBody>
                    <a:bodyPr/>
                    <a:lstStyle/>
                    <a:p>
                      <a:pPr algn="ctr">
                        <a:lnSpc>
                          <a:spcPct val="100000"/>
                        </a:lnSpc>
                      </a:pPr>
                      <a:r>
                        <a:rPr lang="en-US" sz="3200" dirty="0">
                          <a:solidFill>
                            <a:schemeClr val="tx1"/>
                          </a:solidFill>
                          <a:latin typeface="+mn-lt"/>
                          <a:cs typeface="Times New Roman" panose="02020603050405020304" pitchFamily="18" charset="0"/>
                        </a:rPr>
                        <a:t>4</a:t>
                      </a:r>
                      <a:endParaRPr sz="3200" dirty="0">
                        <a:solidFill>
                          <a:schemeClr val="tx1"/>
                        </a:solidFill>
                        <a:latin typeface="+mn-lt"/>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US" sz="3200" spc="5" dirty="0">
                          <a:solidFill>
                            <a:schemeClr val="tx1"/>
                          </a:solidFill>
                          <a:latin typeface="+mn-lt"/>
                          <a:ea typeface="+mn-ea"/>
                          <a:cs typeface="Times New Roman" panose="02020603050405020304" pitchFamily="18" charset="0"/>
                        </a:rPr>
                        <a:t>Meeting with Canada - India Business Council</a:t>
                      </a:r>
                    </a:p>
                  </a:txBody>
                  <a:tcPr marL="180000" marR="0" marT="72000" marB="72000" anchor="ctr"/>
                </a:tc>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en-IN" sz="3200" spc="10" dirty="0">
                          <a:solidFill>
                            <a:schemeClr val="tx1"/>
                          </a:solidFill>
                          <a:latin typeface="+mn-lt"/>
                          <a:cs typeface="Times New Roman" panose="02020603050405020304" pitchFamily="18" charset="0"/>
                        </a:rPr>
                        <a:t>24</a:t>
                      </a:r>
                      <a:r>
                        <a:rPr lang="en-IN" sz="3200" spc="10" baseline="30000" dirty="0">
                          <a:solidFill>
                            <a:schemeClr val="tx1"/>
                          </a:solidFill>
                          <a:latin typeface="+mn-lt"/>
                          <a:cs typeface="Times New Roman" panose="02020603050405020304" pitchFamily="18" charset="0"/>
                        </a:rPr>
                        <a:t>th</a:t>
                      </a:r>
                      <a:r>
                        <a:rPr lang="en-IN" sz="3200" spc="10" dirty="0">
                          <a:solidFill>
                            <a:schemeClr val="tx1"/>
                          </a:solidFill>
                          <a:latin typeface="+mn-lt"/>
                          <a:cs typeface="Times New Roman" panose="02020603050405020304" pitchFamily="18" charset="0"/>
                        </a:rPr>
                        <a:t> November 2022</a:t>
                      </a:r>
                      <a:endParaRPr lang="en-IN" sz="3200" dirty="0">
                        <a:solidFill>
                          <a:schemeClr val="tx1"/>
                        </a:solidFill>
                        <a:latin typeface="+mn-lt"/>
                        <a:cs typeface="Times New Roman" panose="02020603050405020304" pitchFamily="18" charset="0"/>
                      </a:endParaRPr>
                    </a:p>
                  </a:txBody>
                  <a:tcPr marL="0" marR="0" marT="0" marB="0" anchor="ctr"/>
                </a:tc>
                <a:extLst>
                  <a:ext uri="{0D108BD9-81ED-4DB2-BD59-A6C34878D82A}">
                    <a16:rowId xmlns:a16="http://schemas.microsoft.com/office/drawing/2014/main" val="2204423473"/>
                  </a:ext>
                </a:extLst>
              </a:tr>
              <a:tr h="1169561">
                <a:tc>
                  <a:txBody>
                    <a:bodyPr/>
                    <a:lstStyle/>
                    <a:p>
                      <a:pPr algn="ctr">
                        <a:lnSpc>
                          <a:spcPct val="100000"/>
                        </a:lnSpc>
                        <a:spcBef>
                          <a:spcPts val="1975"/>
                        </a:spcBef>
                      </a:pPr>
                      <a:r>
                        <a:rPr lang="en-US" sz="3200" dirty="0">
                          <a:solidFill>
                            <a:schemeClr val="tx1"/>
                          </a:solidFill>
                          <a:latin typeface="+mn-lt"/>
                          <a:cs typeface="Times New Roman" panose="02020603050405020304" pitchFamily="18" charset="0"/>
                        </a:rPr>
                        <a:t>5</a:t>
                      </a:r>
                      <a:endParaRPr sz="3200" dirty="0">
                        <a:solidFill>
                          <a:schemeClr val="tx1"/>
                        </a:solidFill>
                        <a:latin typeface="+mn-lt"/>
                        <a:cs typeface="Times New Roman" panose="02020603050405020304" pitchFamily="18" charset="0"/>
                      </a:endParaRPr>
                    </a:p>
                  </a:txBody>
                  <a:tcPr marL="0" marR="0" marT="0" marB="0" anchor="ctr"/>
                </a:tc>
                <a:tc>
                  <a:txBody>
                    <a:bodyPr/>
                    <a:lstStyle/>
                    <a:p>
                      <a:pPr marL="41910" algn="l">
                        <a:lnSpc>
                          <a:spcPct val="100000"/>
                        </a:lnSpc>
                      </a:pPr>
                      <a:r>
                        <a:rPr lang="en-US" sz="3200" dirty="0">
                          <a:solidFill>
                            <a:schemeClr val="tx1"/>
                          </a:solidFill>
                          <a:latin typeface="+mn-lt"/>
                          <a:cs typeface="Times New Roman" panose="02020603050405020304" pitchFamily="18" charset="0"/>
                        </a:rPr>
                        <a:t>Invest India Meeting at Delhi</a:t>
                      </a:r>
                      <a:endParaRPr lang="en-IN" sz="3200" dirty="0">
                        <a:solidFill>
                          <a:schemeClr val="tx1"/>
                        </a:solidFill>
                        <a:latin typeface="+mn-lt"/>
                        <a:cs typeface="Times New Roman" panose="02020603050405020304" pitchFamily="18" charset="0"/>
                      </a:endParaRPr>
                    </a:p>
                  </a:txBody>
                  <a:tcPr marL="180000" marR="0" marT="72000" marB="72000" anchor="ctr"/>
                </a:tc>
                <a:tc>
                  <a:txBody>
                    <a:bodyPr/>
                    <a:lstStyle/>
                    <a:p>
                      <a:pPr algn="l">
                        <a:lnSpc>
                          <a:spcPct val="100000"/>
                        </a:lnSpc>
                      </a:pPr>
                      <a:r>
                        <a:rPr lang="en-US" sz="3200" spc="10" dirty="0">
                          <a:solidFill>
                            <a:schemeClr val="tx1"/>
                          </a:solidFill>
                          <a:latin typeface="+mn-lt"/>
                          <a:cs typeface="Times New Roman" panose="02020603050405020304" pitchFamily="18" charset="0"/>
                        </a:rPr>
                        <a:t>23-24 December 2022</a:t>
                      </a:r>
                      <a:endParaRPr lang="en-IN" sz="3200" spc="10" dirty="0">
                        <a:solidFill>
                          <a:schemeClr val="tx1"/>
                        </a:solidFill>
                        <a:latin typeface="+mn-lt"/>
                        <a:cs typeface="Times New Roman" panose="02020603050405020304" pitchFamily="18" charset="0"/>
                      </a:endParaRPr>
                    </a:p>
                  </a:txBody>
                  <a:tcPr marL="0" marR="0" marT="0" marB="0" anchor="ctr"/>
                </a:tc>
                <a:extLst>
                  <a:ext uri="{0D108BD9-81ED-4DB2-BD59-A6C34878D82A}">
                    <a16:rowId xmlns:a16="http://schemas.microsoft.com/office/drawing/2014/main" val="1054813361"/>
                  </a:ext>
                </a:extLst>
              </a:tr>
              <a:tr h="1379023">
                <a:tc>
                  <a:txBody>
                    <a:bodyPr/>
                    <a:lstStyle/>
                    <a:p>
                      <a:pPr algn="ctr">
                        <a:lnSpc>
                          <a:spcPct val="100000"/>
                        </a:lnSpc>
                      </a:pPr>
                      <a:r>
                        <a:rPr lang="en-US" sz="3200" dirty="0">
                          <a:solidFill>
                            <a:schemeClr val="tx1"/>
                          </a:solidFill>
                          <a:latin typeface="+mn-lt"/>
                          <a:cs typeface="Times New Roman" panose="02020603050405020304" pitchFamily="18" charset="0"/>
                        </a:rPr>
                        <a:t>6</a:t>
                      </a:r>
                      <a:endParaRPr sz="3200" dirty="0">
                        <a:solidFill>
                          <a:schemeClr val="tx1"/>
                        </a:solidFill>
                        <a:latin typeface="+mn-lt"/>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US" sz="3200" spc="5" dirty="0">
                          <a:solidFill>
                            <a:schemeClr val="tx1"/>
                          </a:solidFill>
                          <a:latin typeface="+mn-lt"/>
                          <a:ea typeface="+mn-ea"/>
                          <a:cs typeface="Times New Roman" panose="02020603050405020304" pitchFamily="18" charset="0"/>
                        </a:rPr>
                        <a:t>Industry and Business Engagement Roundtable with AIBC</a:t>
                      </a:r>
                    </a:p>
                  </a:txBody>
                  <a:tcPr marL="180000" marR="0" marT="0" marB="0" anchor="ctr"/>
                </a:tc>
                <a:tc>
                  <a:txBody>
                    <a:bodyPr/>
                    <a:lstStyle/>
                    <a:p>
                      <a:pPr marL="0" marR="0" lvl="0" indent="0" algn="l" defTabSz="914400" eaLnBrk="1" fontAlgn="auto" latinLnBrk="0" hangingPunct="1">
                        <a:lnSpc>
                          <a:spcPct val="100000"/>
                        </a:lnSpc>
                        <a:spcBef>
                          <a:spcPts val="30"/>
                        </a:spcBef>
                        <a:spcAft>
                          <a:spcPts val="0"/>
                        </a:spcAft>
                        <a:buClrTx/>
                        <a:buSzTx/>
                        <a:buFontTx/>
                        <a:buNone/>
                        <a:tabLst/>
                        <a:defRPr/>
                      </a:pPr>
                      <a:r>
                        <a:rPr lang="en-US" sz="3200" spc="10" dirty="0">
                          <a:solidFill>
                            <a:schemeClr val="tx1"/>
                          </a:solidFill>
                          <a:latin typeface="+mn-lt"/>
                          <a:cs typeface="Times New Roman" panose="02020603050405020304" pitchFamily="18" charset="0"/>
                        </a:rPr>
                        <a:t>11</a:t>
                      </a:r>
                      <a:r>
                        <a:rPr lang="en-US" sz="3200" spc="10" baseline="30000" dirty="0">
                          <a:solidFill>
                            <a:schemeClr val="tx1"/>
                          </a:solidFill>
                          <a:latin typeface="+mn-lt"/>
                          <a:cs typeface="Times New Roman" panose="02020603050405020304" pitchFamily="18" charset="0"/>
                        </a:rPr>
                        <a:t>th</a:t>
                      </a:r>
                      <a:r>
                        <a:rPr lang="en-US" sz="3200" spc="10" dirty="0">
                          <a:solidFill>
                            <a:schemeClr val="tx1"/>
                          </a:solidFill>
                          <a:latin typeface="+mn-lt"/>
                          <a:cs typeface="Times New Roman" panose="02020603050405020304" pitchFamily="18" charset="0"/>
                        </a:rPr>
                        <a:t> January 2023 </a:t>
                      </a:r>
                    </a:p>
                  </a:txBody>
                  <a:tcPr marL="180000" marR="0" marT="0" marB="0" anchor="ctr"/>
                </a:tc>
                <a:extLst>
                  <a:ext uri="{0D108BD9-81ED-4DB2-BD59-A6C34878D82A}">
                    <a16:rowId xmlns:a16="http://schemas.microsoft.com/office/drawing/2014/main" val="4119346948"/>
                  </a:ext>
                </a:extLst>
              </a:tr>
            </a:tbl>
          </a:graphicData>
        </a:graphic>
      </p:graphicFrame>
    </p:spTree>
    <p:extLst>
      <p:ext uri="{BB962C8B-B14F-4D97-AF65-F5344CB8AC3E}">
        <p14:creationId xmlns:p14="http://schemas.microsoft.com/office/powerpoint/2010/main" val="1846263257"/>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8. Action Plan for Branding Kerala (IP Strategy 1)"/>
          <p:cNvSpPr txBox="1">
            <a:spLocks noGrp="1"/>
          </p:cNvSpPr>
          <p:nvPr>
            <p:ph type="title"/>
          </p:nvPr>
        </p:nvSpPr>
        <p:spPr>
          <a:xfrm>
            <a:off x="1060450" y="451030"/>
            <a:ext cx="22237700" cy="1968501"/>
          </a:xfrm>
          <a:prstGeom prst="rect">
            <a:avLst/>
          </a:prstGeom>
        </p:spPr>
        <p:txBody>
          <a:bodyPr/>
          <a:lstStyle/>
          <a:p>
            <a:r>
              <a:rPr dirty="0"/>
              <a:t> </a:t>
            </a:r>
            <a:r>
              <a:rPr lang="en-US" b="1" dirty="0">
                <a:latin typeface="Helvetica Neue"/>
                <a:ea typeface="Helvetica Neue"/>
                <a:cs typeface="Helvetica Neue"/>
                <a:sym typeface="Helvetica Neue"/>
              </a:rPr>
              <a:t>National Roadshows &amp; Trade Fairs Attended</a:t>
            </a:r>
            <a:endParaRPr dirty="0"/>
          </a:p>
        </p:txBody>
      </p:sp>
      <p:graphicFrame>
        <p:nvGraphicFramePr>
          <p:cNvPr id="252" name="Table"/>
          <p:cNvGraphicFramePr/>
          <p:nvPr>
            <p:extLst>
              <p:ext uri="{D42A27DB-BD31-4B8C-83A1-F6EECF244321}">
                <p14:modId xmlns:p14="http://schemas.microsoft.com/office/powerpoint/2010/main" val="4127751779"/>
              </p:ext>
            </p:extLst>
          </p:nvPr>
        </p:nvGraphicFramePr>
        <p:xfrm>
          <a:off x="1060450" y="2962497"/>
          <a:ext cx="22450180" cy="9936875"/>
        </p:xfrm>
        <a:graphic>
          <a:graphicData uri="http://schemas.openxmlformats.org/drawingml/2006/table">
            <a:tbl>
              <a:tblPr firstRow="1" firstCol="1">
                <a:tableStyleId>{EEE7283C-3CF3-47DC-8721-378D4A62B228}</a:tableStyleId>
              </a:tblPr>
              <a:tblGrid>
                <a:gridCol w="1574196">
                  <a:extLst>
                    <a:ext uri="{9D8B030D-6E8A-4147-A177-3AD203B41FA5}">
                      <a16:colId xmlns:a16="http://schemas.microsoft.com/office/drawing/2014/main" val="20000"/>
                    </a:ext>
                  </a:extLst>
                </a:gridCol>
                <a:gridCol w="6667616">
                  <a:extLst>
                    <a:ext uri="{9D8B030D-6E8A-4147-A177-3AD203B41FA5}">
                      <a16:colId xmlns:a16="http://schemas.microsoft.com/office/drawing/2014/main" val="3651785053"/>
                    </a:ext>
                  </a:extLst>
                </a:gridCol>
                <a:gridCol w="3200400">
                  <a:extLst>
                    <a:ext uri="{9D8B030D-6E8A-4147-A177-3AD203B41FA5}">
                      <a16:colId xmlns:a16="http://schemas.microsoft.com/office/drawing/2014/main" val="20001"/>
                    </a:ext>
                  </a:extLst>
                </a:gridCol>
                <a:gridCol w="4149969">
                  <a:extLst>
                    <a:ext uri="{9D8B030D-6E8A-4147-A177-3AD203B41FA5}">
                      <a16:colId xmlns:a16="http://schemas.microsoft.com/office/drawing/2014/main" val="20002"/>
                    </a:ext>
                  </a:extLst>
                </a:gridCol>
                <a:gridCol w="6857999">
                  <a:extLst>
                    <a:ext uri="{9D8B030D-6E8A-4147-A177-3AD203B41FA5}">
                      <a16:colId xmlns:a16="http://schemas.microsoft.com/office/drawing/2014/main" val="20003"/>
                    </a:ext>
                  </a:extLst>
                </a:gridCol>
              </a:tblGrid>
              <a:tr h="1434749">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Sl. No</a:t>
                      </a:r>
                    </a:p>
                  </a:txBody>
                  <a:tcPr anchor="ctr">
                    <a:lnL w="12700">
                      <a:solidFill>
                        <a:srgbClr val="3C3C1D"/>
                      </a:solidFill>
                      <a:miter lim="400000"/>
                    </a:lnL>
                  </a:tcP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Name of the Event</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Date</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Location</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KSIDC Role</a:t>
                      </a:r>
                    </a:p>
                  </a:txBody>
                  <a:tcPr anchor="ctr">
                    <a:lnR w="12700">
                      <a:solidFill>
                        <a:srgbClr val="3C3C1D"/>
                      </a:solidFill>
                      <a:miter lim="400000"/>
                    </a:lnR>
                  </a:tcPr>
                </a:tc>
                <a:extLst>
                  <a:ext uri="{0D108BD9-81ED-4DB2-BD59-A6C34878D82A}">
                    <a16:rowId xmlns:a16="http://schemas.microsoft.com/office/drawing/2014/main" val="10000"/>
                  </a:ext>
                </a:extLst>
              </a:tr>
              <a:tr h="1106739">
                <a:tc>
                  <a:txBody>
                    <a:bodyPr/>
                    <a:lstStyle/>
                    <a:p>
                      <a:pPr algn="ctr"/>
                      <a:r>
                        <a:rPr lang="en-IN" sz="3600" dirty="0">
                          <a:solidFill>
                            <a:schemeClr val="tx1"/>
                          </a:solidFill>
                          <a:latin typeface="+mn-lt"/>
                          <a:cs typeface="Times New Roman" panose="02020603050405020304" pitchFamily="18" charset="0"/>
                        </a:rPr>
                        <a:t>1</a:t>
                      </a:r>
                    </a:p>
                  </a:txBody>
                  <a:tcPr anchor="ctr"/>
                </a:tc>
                <a:tc>
                  <a:txBody>
                    <a:bodyPr/>
                    <a:lstStyle/>
                    <a:p>
                      <a:pPr algn="l"/>
                      <a:r>
                        <a:rPr lang="en-IN" sz="3600" dirty="0">
                          <a:solidFill>
                            <a:schemeClr val="tx1"/>
                          </a:solidFill>
                          <a:latin typeface="+mn-lt"/>
                          <a:cs typeface="Times New Roman" panose="02020603050405020304" pitchFamily="18" charset="0"/>
                        </a:rPr>
                        <a:t>Start-Up Conclave</a:t>
                      </a:r>
                    </a:p>
                  </a:txBody>
                  <a:tcPr anchor="ctr"/>
                </a:tc>
                <a:tc>
                  <a:txBody>
                    <a:bodyPr/>
                    <a:lstStyle/>
                    <a:p>
                      <a:pPr algn="ctr"/>
                      <a:r>
                        <a:rPr lang="en-IN" sz="3600" dirty="0">
                          <a:solidFill>
                            <a:schemeClr val="tx1"/>
                          </a:solidFill>
                          <a:latin typeface="+mn-lt"/>
                          <a:cs typeface="Times New Roman" panose="02020603050405020304" pitchFamily="18" charset="0"/>
                        </a:rPr>
                        <a:t>28</a:t>
                      </a:r>
                      <a:r>
                        <a:rPr lang="en-IN" sz="3600" baseline="30000" dirty="0">
                          <a:solidFill>
                            <a:schemeClr val="tx1"/>
                          </a:solidFill>
                          <a:latin typeface="+mn-lt"/>
                          <a:cs typeface="Times New Roman" panose="02020603050405020304" pitchFamily="18" charset="0"/>
                        </a:rPr>
                        <a:t>th</a:t>
                      </a:r>
                      <a:r>
                        <a:rPr lang="en-IN" sz="3600" dirty="0">
                          <a:solidFill>
                            <a:schemeClr val="tx1"/>
                          </a:solidFill>
                          <a:latin typeface="+mn-lt"/>
                          <a:cs typeface="Times New Roman" panose="02020603050405020304" pitchFamily="18" charset="0"/>
                        </a:rPr>
                        <a:t> Sept</a:t>
                      </a:r>
                    </a:p>
                  </a:txBody>
                  <a:tcPr anchor="ctr"/>
                </a:tc>
                <a:tc>
                  <a:txBody>
                    <a:bodyPr/>
                    <a:lstStyle/>
                    <a:p>
                      <a:pPr algn="ctr"/>
                      <a:r>
                        <a:rPr lang="en-IN" sz="3600" dirty="0">
                          <a:solidFill>
                            <a:schemeClr val="tx1"/>
                          </a:solidFill>
                          <a:latin typeface="+mn-lt"/>
                          <a:cs typeface="Times New Roman" panose="02020603050405020304" pitchFamily="18" charset="0"/>
                        </a:rPr>
                        <a:t>Trivandrum</a:t>
                      </a:r>
                    </a:p>
                  </a:txBody>
                  <a:tcPr anchor="ctr"/>
                </a:tc>
                <a:tc>
                  <a:txBody>
                    <a:bodyPr/>
                    <a:lstStyle/>
                    <a:p>
                      <a:pPr algn="ctr"/>
                      <a:r>
                        <a:rPr lang="en-IN" sz="3600" dirty="0">
                          <a:solidFill>
                            <a:schemeClr val="tx1"/>
                          </a:solidFill>
                          <a:latin typeface="+mn-lt"/>
                          <a:cs typeface="Times New Roman" panose="02020603050405020304" pitchFamily="18" charset="0"/>
                        </a:rPr>
                        <a:t>Organizer</a:t>
                      </a:r>
                    </a:p>
                  </a:txBody>
                  <a:tcPr anchor="ctr">
                    <a:lnR w="12700">
                      <a:solidFill>
                        <a:srgbClr val="3C3C1D"/>
                      </a:solidFill>
                      <a:miter lim="400000"/>
                    </a:lnR>
                  </a:tcPr>
                </a:tc>
                <a:extLst>
                  <a:ext uri="{0D108BD9-81ED-4DB2-BD59-A6C34878D82A}">
                    <a16:rowId xmlns:a16="http://schemas.microsoft.com/office/drawing/2014/main" val="10004"/>
                  </a:ext>
                </a:extLst>
              </a:tr>
              <a:tr h="1107831">
                <a:tc>
                  <a:txBody>
                    <a:bodyPr/>
                    <a:lstStyle/>
                    <a:p>
                      <a:pPr algn="ctr"/>
                      <a:r>
                        <a:rPr lang="en-IN" sz="3600" dirty="0">
                          <a:solidFill>
                            <a:schemeClr val="tx1"/>
                          </a:solidFill>
                          <a:latin typeface="+mn-lt"/>
                          <a:cs typeface="Times New Roman" panose="02020603050405020304" pitchFamily="18" charset="0"/>
                        </a:rPr>
                        <a:t>2</a:t>
                      </a:r>
                    </a:p>
                  </a:txBody>
                  <a:tcPr anchor="ctr"/>
                </a:tc>
                <a:tc>
                  <a:txBody>
                    <a:bodyPr/>
                    <a:lstStyle/>
                    <a:p>
                      <a:pPr algn="l"/>
                      <a:r>
                        <a:rPr lang="en-IN" sz="3600" dirty="0">
                          <a:solidFill>
                            <a:schemeClr val="tx1"/>
                          </a:solidFill>
                          <a:latin typeface="+mn-lt"/>
                          <a:cs typeface="Times New Roman" panose="02020603050405020304" pitchFamily="18" charset="0"/>
                        </a:rPr>
                        <a:t>CII Kerala Smart Mobility Summit </a:t>
                      </a:r>
                    </a:p>
                  </a:txBody>
                  <a:tcPr anchor="ctr"/>
                </a:tc>
                <a:tc>
                  <a:txBody>
                    <a:bodyPr/>
                    <a:lstStyle/>
                    <a:p>
                      <a:pPr algn="ctr"/>
                      <a:r>
                        <a:rPr lang="en-IN" sz="3600" dirty="0">
                          <a:solidFill>
                            <a:schemeClr val="tx1"/>
                          </a:solidFill>
                          <a:latin typeface="+mn-lt"/>
                          <a:cs typeface="Times New Roman" panose="02020603050405020304" pitchFamily="18" charset="0"/>
                        </a:rPr>
                        <a:t>19</a:t>
                      </a:r>
                      <a:r>
                        <a:rPr lang="en-IN" sz="3600" baseline="30000" dirty="0">
                          <a:solidFill>
                            <a:schemeClr val="tx1"/>
                          </a:solidFill>
                          <a:latin typeface="+mn-lt"/>
                          <a:cs typeface="Times New Roman" panose="02020603050405020304" pitchFamily="18" charset="0"/>
                        </a:rPr>
                        <a:t>th</a:t>
                      </a:r>
                      <a:r>
                        <a:rPr lang="en-IN" sz="3600" dirty="0">
                          <a:solidFill>
                            <a:schemeClr val="tx1"/>
                          </a:solidFill>
                          <a:latin typeface="+mn-lt"/>
                          <a:cs typeface="Times New Roman" panose="02020603050405020304" pitchFamily="18" charset="0"/>
                        </a:rPr>
                        <a:t> Oct</a:t>
                      </a:r>
                    </a:p>
                  </a:txBody>
                  <a:tcPr anchor="ctr"/>
                </a:tc>
                <a:tc>
                  <a:txBody>
                    <a:bodyPr/>
                    <a:lstStyle/>
                    <a:p>
                      <a:pPr algn="ctr"/>
                      <a:r>
                        <a:rPr lang="en-IN" sz="3600" dirty="0">
                          <a:solidFill>
                            <a:schemeClr val="tx1"/>
                          </a:solidFill>
                          <a:latin typeface="+mn-lt"/>
                          <a:cs typeface="Times New Roman" panose="02020603050405020304" pitchFamily="18" charset="0"/>
                        </a:rPr>
                        <a:t>Kochi</a:t>
                      </a:r>
                    </a:p>
                  </a:txBody>
                  <a:tcPr anchor="ctr"/>
                </a:tc>
                <a:tc>
                  <a:txBody>
                    <a:bodyPr/>
                    <a:lstStyle/>
                    <a:p>
                      <a:pPr algn="ctr"/>
                      <a:r>
                        <a:rPr lang="en-IN" sz="3600" dirty="0">
                          <a:solidFill>
                            <a:schemeClr val="tx1"/>
                          </a:solidFill>
                          <a:latin typeface="+mn-lt"/>
                          <a:cs typeface="Times New Roman" panose="02020603050405020304" pitchFamily="18" charset="0"/>
                        </a:rPr>
                        <a:t>Participant</a:t>
                      </a:r>
                    </a:p>
                  </a:txBody>
                  <a:tcPr anchor="ctr">
                    <a:lnR w="12700">
                      <a:solidFill>
                        <a:srgbClr val="3C3C1D"/>
                      </a:solidFill>
                      <a:miter lim="400000"/>
                    </a:lnR>
                  </a:tcPr>
                </a:tc>
                <a:extLst>
                  <a:ext uri="{0D108BD9-81ED-4DB2-BD59-A6C34878D82A}">
                    <a16:rowId xmlns:a16="http://schemas.microsoft.com/office/drawing/2014/main" val="10005"/>
                  </a:ext>
                </a:extLst>
              </a:tr>
              <a:tr h="1160584">
                <a:tc>
                  <a:txBody>
                    <a:bodyPr/>
                    <a:lstStyle/>
                    <a:p>
                      <a:pPr algn="ctr"/>
                      <a:r>
                        <a:rPr lang="en-IN" sz="3600" dirty="0">
                          <a:solidFill>
                            <a:schemeClr val="tx1"/>
                          </a:solidFill>
                          <a:latin typeface="+mn-lt"/>
                          <a:cs typeface="Times New Roman" panose="02020603050405020304" pitchFamily="18" charset="0"/>
                        </a:rPr>
                        <a:t>3</a:t>
                      </a:r>
                    </a:p>
                  </a:txBody>
                  <a:tcPr anchor="ctr"/>
                </a:tc>
                <a:tc>
                  <a:txBody>
                    <a:bodyPr/>
                    <a:lstStyle/>
                    <a:p>
                      <a:pPr algn="l"/>
                      <a:r>
                        <a:rPr lang="en-IN" sz="3600" dirty="0">
                          <a:solidFill>
                            <a:schemeClr val="tx1"/>
                          </a:solidFill>
                          <a:latin typeface="+mn-lt"/>
                          <a:cs typeface="Times New Roman" panose="02020603050405020304" pitchFamily="18" charset="0"/>
                        </a:rPr>
                        <a:t>FICCI Made in Kerala Award</a:t>
                      </a:r>
                    </a:p>
                  </a:txBody>
                  <a:tcPr anchor="ctr"/>
                </a:tc>
                <a:tc>
                  <a:txBody>
                    <a:bodyPr/>
                    <a:lstStyle/>
                    <a:p>
                      <a:pPr algn="ctr"/>
                      <a:r>
                        <a:rPr lang="en-IN" sz="3600" dirty="0">
                          <a:solidFill>
                            <a:schemeClr val="tx1"/>
                          </a:solidFill>
                          <a:latin typeface="+mn-lt"/>
                          <a:cs typeface="Times New Roman" panose="02020603050405020304" pitchFamily="18" charset="0"/>
                        </a:rPr>
                        <a:t>10</a:t>
                      </a:r>
                      <a:r>
                        <a:rPr lang="en-IN" sz="3600" baseline="30000" dirty="0">
                          <a:solidFill>
                            <a:schemeClr val="tx1"/>
                          </a:solidFill>
                          <a:latin typeface="+mn-lt"/>
                          <a:cs typeface="Times New Roman" panose="02020603050405020304" pitchFamily="18" charset="0"/>
                        </a:rPr>
                        <a:t>th</a:t>
                      </a:r>
                      <a:r>
                        <a:rPr lang="en-IN" sz="3600" dirty="0">
                          <a:solidFill>
                            <a:schemeClr val="tx1"/>
                          </a:solidFill>
                          <a:latin typeface="+mn-lt"/>
                          <a:cs typeface="Times New Roman" panose="02020603050405020304" pitchFamily="18" charset="0"/>
                        </a:rPr>
                        <a:t> Dec</a:t>
                      </a:r>
                    </a:p>
                  </a:txBody>
                  <a:tcPr anchor="ctr"/>
                </a:tc>
                <a:tc>
                  <a:txBody>
                    <a:bodyPr/>
                    <a:lstStyle/>
                    <a:p>
                      <a:pPr algn="ctr"/>
                      <a:r>
                        <a:rPr lang="en-IN" sz="3600" dirty="0">
                          <a:solidFill>
                            <a:schemeClr val="tx1"/>
                          </a:solidFill>
                          <a:latin typeface="+mn-lt"/>
                          <a:cs typeface="Times New Roman" panose="02020603050405020304" pitchFamily="18" charset="0"/>
                        </a:rPr>
                        <a:t>Kochi</a:t>
                      </a:r>
                    </a:p>
                  </a:txBody>
                  <a:tcPr anchor="ctr"/>
                </a:tc>
                <a:tc>
                  <a:txBody>
                    <a:bodyPr/>
                    <a:lstStyle/>
                    <a:p>
                      <a:pPr algn="ctr"/>
                      <a:r>
                        <a:rPr lang="en-IN" sz="3600" dirty="0">
                          <a:solidFill>
                            <a:schemeClr val="tx1"/>
                          </a:solidFill>
                          <a:latin typeface="+mn-lt"/>
                          <a:cs typeface="Times New Roman" panose="02020603050405020304" pitchFamily="18" charset="0"/>
                        </a:rPr>
                        <a:t>Provided sponsorship</a:t>
                      </a:r>
                    </a:p>
                  </a:txBody>
                  <a:tcPr anchor="ctr">
                    <a:lnR w="12700">
                      <a:solidFill>
                        <a:srgbClr val="3C3C1D"/>
                      </a:solidFill>
                      <a:miter lim="400000"/>
                    </a:lnR>
                  </a:tcPr>
                </a:tc>
                <a:extLst>
                  <a:ext uri="{0D108BD9-81ED-4DB2-BD59-A6C34878D82A}">
                    <a16:rowId xmlns:a16="http://schemas.microsoft.com/office/drawing/2014/main" val="10006"/>
                  </a:ext>
                </a:extLst>
              </a:tr>
              <a:tr h="1100446">
                <a:tc>
                  <a:txBody>
                    <a:bodyPr/>
                    <a:lstStyle/>
                    <a:p>
                      <a:pPr algn="ctr"/>
                      <a:r>
                        <a:rPr lang="en-IN" sz="3600" dirty="0">
                          <a:solidFill>
                            <a:schemeClr val="tx1"/>
                          </a:solidFill>
                          <a:latin typeface="+mn-lt"/>
                          <a:cs typeface="Times New Roman" panose="02020603050405020304" pitchFamily="18" charset="0"/>
                        </a:rPr>
                        <a:t>4</a:t>
                      </a:r>
                    </a:p>
                  </a:txBody>
                  <a:tcPr anchor="ctr"/>
                </a:tc>
                <a:tc>
                  <a:txBody>
                    <a:bodyPr/>
                    <a:lstStyle/>
                    <a:p>
                      <a:pPr algn="l"/>
                      <a:r>
                        <a:rPr lang="en-IN" sz="3600" dirty="0">
                          <a:solidFill>
                            <a:schemeClr val="tx1"/>
                          </a:solidFill>
                          <a:latin typeface="+mn-lt"/>
                          <a:cs typeface="Times New Roman" panose="02020603050405020304" pitchFamily="18" charset="0"/>
                        </a:rPr>
                        <a:t>Kochi Design Week</a:t>
                      </a:r>
                    </a:p>
                  </a:txBody>
                  <a:tcPr anchor="ctr"/>
                </a:tc>
                <a:tc>
                  <a:txBody>
                    <a:bodyPr/>
                    <a:lstStyle/>
                    <a:p>
                      <a:pPr algn="ctr"/>
                      <a:r>
                        <a:rPr lang="en-IN" sz="3600" dirty="0">
                          <a:solidFill>
                            <a:schemeClr val="tx1"/>
                          </a:solidFill>
                          <a:latin typeface="+mn-lt"/>
                          <a:cs typeface="Times New Roman" panose="02020603050405020304" pitchFamily="18" charset="0"/>
                        </a:rPr>
                        <a:t>16-17 Dec</a:t>
                      </a:r>
                    </a:p>
                  </a:txBody>
                  <a:tcPr anchor="ctr"/>
                </a:tc>
                <a:tc>
                  <a:txBody>
                    <a:bodyPr/>
                    <a:lstStyle/>
                    <a:p>
                      <a:pPr algn="ctr"/>
                      <a:r>
                        <a:rPr lang="en-IN" sz="3600" dirty="0">
                          <a:solidFill>
                            <a:schemeClr val="tx1"/>
                          </a:solidFill>
                          <a:latin typeface="+mn-lt"/>
                          <a:cs typeface="Times New Roman" panose="02020603050405020304" pitchFamily="18" charset="0"/>
                        </a:rPr>
                        <a:t>Kochi</a:t>
                      </a:r>
                    </a:p>
                  </a:txBody>
                  <a:tcPr anchor="ctr"/>
                </a:tc>
                <a:tc>
                  <a:txBody>
                    <a:bodyPr/>
                    <a:lstStyle/>
                    <a:p>
                      <a:pPr algn="ctr"/>
                      <a:r>
                        <a:rPr lang="en-IN" sz="3600" dirty="0">
                          <a:solidFill>
                            <a:schemeClr val="tx1"/>
                          </a:solidFill>
                          <a:latin typeface="+mn-lt"/>
                          <a:cs typeface="Times New Roman" panose="02020603050405020304" pitchFamily="18" charset="0"/>
                        </a:rPr>
                        <a:t>KSIDC Stall</a:t>
                      </a:r>
                    </a:p>
                  </a:txBody>
                  <a:tcPr anchor="ctr">
                    <a:lnR w="12700">
                      <a:solidFill>
                        <a:srgbClr val="3C3C1D"/>
                      </a:solidFill>
                      <a:miter lim="400000"/>
                    </a:lnR>
                  </a:tcPr>
                </a:tc>
                <a:extLst>
                  <a:ext uri="{0D108BD9-81ED-4DB2-BD59-A6C34878D82A}">
                    <a16:rowId xmlns:a16="http://schemas.microsoft.com/office/drawing/2014/main" val="3224096939"/>
                  </a:ext>
                </a:extLst>
              </a:tr>
              <a:tr h="1100446">
                <a:tc>
                  <a:txBody>
                    <a:bodyPr/>
                    <a:lstStyle/>
                    <a:p>
                      <a:pPr algn="ctr"/>
                      <a:r>
                        <a:rPr lang="en-IN" sz="3600" dirty="0">
                          <a:solidFill>
                            <a:schemeClr val="tx1"/>
                          </a:solidFill>
                          <a:latin typeface="+mn-lt"/>
                          <a:cs typeface="Times New Roman" panose="02020603050405020304" pitchFamily="18" charset="0"/>
                        </a:rPr>
                        <a:t>5</a:t>
                      </a:r>
                    </a:p>
                  </a:txBody>
                  <a:tcPr anchor="ctr"/>
                </a:tc>
                <a:tc>
                  <a:txBody>
                    <a:bodyPr/>
                    <a:lstStyle/>
                    <a:p>
                      <a:pPr algn="l"/>
                      <a:r>
                        <a:rPr lang="en-US" sz="3600" dirty="0">
                          <a:solidFill>
                            <a:schemeClr val="tx1"/>
                          </a:solidFill>
                          <a:latin typeface="+mn-lt"/>
                          <a:cs typeface="Times New Roman" panose="02020603050405020304" pitchFamily="18" charset="0"/>
                        </a:rPr>
                        <a:t>Evolve (International Conference and Expo on E-Mobility and Alternative Fuels)</a:t>
                      </a:r>
                      <a:endParaRPr lang="en-IN" sz="3600" dirty="0">
                        <a:solidFill>
                          <a:schemeClr val="tx1"/>
                        </a:solidFill>
                        <a:latin typeface="+mn-lt"/>
                        <a:cs typeface="Times New Roman" panose="02020603050405020304" pitchFamily="18" charset="0"/>
                      </a:endParaRPr>
                    </a:p>
                  </a:txBody>
                  <a:tcPr anchor="ctr"/>
                </a:tc>
                <a:tc>
                  <a:txBody>
                    <a:bodyPr/>
                    <a:lstStyle/>
                    <a:p>
                      <a:pPr algn="ctr"/>
                      <a:r>
                        <a:rPr lang="en-IN" sz="3600" dirty="0">
                          <a:solidFill>
                            <a:schemeClr val="tx1"/>
                          </a:solidFill>
                          <a:latin typeface="+mn-lt"/>
                          <a:cs typeface="Times New Roman" panose="02020603050405020304" pitchFamily="18" charset="0"/>
                        </a:rPr>
                        <a:t>19-22 Jan 2023</a:t>
                      </a:r>
                    </a:p>
                  </a:txBody>
                  <a:tcPr marL="0" marR="0" marT="0" marB="0" anchor="ctr"/>
                </a:tc>
                <a:tc>
                  <a:txBody>
                    <a:bodyPr/>
                    <a:lstStyle/>
                    <a:p>
                      <a:pPr algn="ctr"/>
                      <a:r>
                        <a:rPr lang="en-IN" sz="3600" dirty="0">
                          <a:solidFill>
                            <a:schemeClr val="tx1"/>
                          </a:solidFill>
                          <a:latin typeface="+mn-lt"/>
                          <a:cs typeface="Times New Roman" panose="02020603050405020304" pitchFamily="18" charset="0"/>
                        </a:rPr>
                        <a:t>Trivandrum</a:t>
                      </a:r>
                    </a:p>
                  </a:txBody>
                  <a:tcPr marL="0" marR="0" marT="0" marB="0" anchor="ctr"/>
                </a:tc>
                <a:tc>
                  <a:txBody>
                    <a:bodyPr/>
                    <a:lstStyle/>
                    <a:p>
                      <a:pPr algn="ctr"/>
                      <a:r>
                        <a:rPr lang="en-IN" sz="3600" dirty="0">
                          <a:solidFill>
                            <a:schemeClr val="tx1"/>
                          </a:solidFill>
                          <a:latin typeface="+mn-lt"/>
                          <a:cs typeface="Times New Roman" panose="02020603050405020304" pitchFamily="18" charset="0"/>
                        </a:rPr>
                        <a:t>Participant</a:t>
                      </a:r>
                    </a:p>
                  </a:txBody>
                  <a:tcPr marL="0" marR="0" marT="0" marB="0" anchor="ctr">
                    <a:lnR w="12700">
                      <a:solidFill>
                        <a:srgbClr val="3C3C1D"/>
                      </a:solidFill>
                      <a:miter lim="400000"/>
                    </a:lnR>
                  </a:tcPr>
                </a:tc>
                <a:extLst>
                  <a:ext uri="{0D108BD9-81ED-4DB2-BD59-A6C34878D82A}">
                    <a16:rowId xmlns:a16="http://schemas.microsoft.com/office/drawing/2014/main" val="1384293381"/>
                  </a:ext>
                </a:extLst>
              </a:tr>
              <a:tr h="1100446">
                <a:tc>
                  <a:txBody>
                    <a:bodyPr/>
                    <a:lstStyle/>
                    <a:p>
                      <a:pPr algn="ctr"/>
                      <a:r>
                        <a:rPr lang="en-IN" sz="3600" dirty="0">
                          <a:solidFill>
                            <a:schemeClr val="tx1"/>
                          </a:solidFill>
                          <a:latin typeface="+mn-lt"/>
                          <a:cs typeface="Times New Roman" panose="02020603050405020304" pitchFamily="18" charset="0"/>
                        </a:rPr>
                        <a:t>6</a:t>
                      </a:r>
                    </a:p>
                  </a:txBody>
                  <a:tcPr anchor="ctr"/>
                </a:tc>
                <a:tc>
                  <a:txBody>
                    <a:bodyPr/>
                    <a:lstStyle/>
                    <a:p>
                      <a:pPr algn="l"/>
                      <a:r>
                        <a:rPr lang="en-IN" sz="3600" dirty="0" err="1">
                          <a:solidFill>
                            <a:schemeClr val="tx1"/>
                          </a:solidFill>
                          <a:latin typeface="+mn-lt"/>
                          <a:cs typeface="Times New Roman" panose="02020603050405020304" pitchFamily="18" charset="0"/>
                        </a:rPr>
                        <a:t>Samrambhaka</a:t>
                      </a:r>
                      <a:r>
                        <a:rPr lang="en-IN" sz="3600" dirty="0">
                          <a:solidFill>
                            <a:schemeClr val="tx1"/>
                          </a:solidFill>
                          <a:latin typeface="+mn-lt"/>
                          <a:cs typeface="Times New Roman" panose="02020603050405020304" pitchFamily="18" charset="0"/>
                        </a:rPr>
                        <a:t> </a:t>
                      </a:r>
                      <a:r>
                        <a:rPr lang="en-IN" sz="3600" dirty="0" err="1">
                          <a:solidFill>
                            <a:schemeClr val="tx1"/>
                          </a:solidFill>
                          <a:latin typeface="+mn-lt"/>
                          <a:cs typeface="Times New Roman" panose="02020603050405020304" pitchFamily="18" charset="0"/>
                        </a:rPr>
                        <a:t>Mahasangamam</a:t>
                      </a:r>
                      <a:endParaRPr lang="en-IN" sz="3600" dirty="0">
                        <a:solidFill>
                          <a:schemeClr val="tx1"/>
                        </a:solidFill>
                        <a:latin typeface="+mn-lt"/>
                        <a:cs typeface="Times New Roman" panose="02020603050405020304" pitchFamily="18" charset="0"/>
                      </a:endParaRPr>
                    </a:p>
                  </a:txBody>
                  <a:tcPr anchor="ctr"/>
                </a:tc>
                <a:tc>
                  <a:txBody>
                    <a:bodyPr/>
                    <a:lstStyle/>
                    <a:p>
                      <a:pPr algn="ctr"/>
                      <a:r>
                        <a:rPr lang="en-IN" sz="3600" dirty="0">
                          <a:solidFill>
                            <a:schemeClr val="tx1"/>
                          </a:solidFill>
                          <a:latin typeface="+mn-lt"/>
                          <a:cs typeface="Times New Roman" panose="02020603050405020304" pitchFamily="18" charset="0"/>
                        </a:rPr>
                        <a:t>21</a:t>
                      </a:r>
                      <a:r>
                        <a:rPr lang="en-IN" sz="3600" baseline="30000" dirty="0">
                          <a:solidFill>
                            <a:schemeClr val="tx1"/>
                          </a:solidFill>
                          <a:latin typeface="+mn-lt"/>
                          <a:cs typeface="Times New Roman" panose="02020603050405020304" pitchFamily="18" charset="0"/>
                        </a:rPr>
                        <a:t>st</a:t>
                      </a:r>
                      <a:r>
                        <a:rPr lang="en-IN" sz="3600" dirty="0">
                          <a:solidFill>
                            <a:schemeClr val="tx1"/>
                          </a:solidFill>
                          <a:latin typeface="+mn-lt"/>
                          <a:cs typeface="Times New Roman" panose="02020603050405020304" pitchFamily="18" charset="0"/>
                        </a:rPr>
                        <a:t> Jan 2023</a:t>
                      </a:r>
                    </a:p>
                  </a:txBody>
                  <a:tcPr marL="0" marR="0" marT="0" marB="0" anchor="ctr"/>
                </a:tc>
                <a:tc>
                  <a:txBody>
                    <a:bodyPr/>
                    <a:lstStyle/>
                    <a:p>
                      <a:pPr algn="ctr"/>
                      <a:r>
                        <a:rPr lang="en-IN" sz="3600" dirty="0">
                          <a:solidFill>
                            <a:schemeClr val="tx1"/>
                          </a:solidFill>
                          <a:latin typeface="+mn-lt"/>
                          <a:cs typeface="Times New Roman" panose="02020603050405020304" pitchFamily="18" charset="0"/>
                        </a:rPr>
                        <a:t>Kochi</a:t>
                      </a:r>
                    </a:p>
                  </a:txBody>
                  <a:tcPr marL="0" marR="0" marT="0" marB="0" anchor="ctr"/>
                </a:tc>
                <a:tc>
                  <a:txBody>
                    <a:bodyPr/>
                    <a:lstStyle/>
                    <a:p>
                      <a:pPr algn="ctr"/>
                      <a:r>
                        <a:rPr lang="en-IN" sz="3600" dirty="0">
                          <a:solidFill>
                            <a:schemeClr val="tx1"/>
                          </a:solidFill>
                          <a:latin typeface="+mn-lt"/>
                          <a:cs typeface="Times New Roman" panose="02020603050405020304" pitchFamily="18" charset="0"/>
                        </a:rPr>
                        <a:t>Participant &amp; KSIDC Stall</a:t>
                      </a:r>
                    </a:p>
                  </a:txBody>
                  <a:tcPr marL="0" marR="0" marT="0" marB="0" anchor="ctr">
                    <a:lnR w="12700">
                      <a:solidFill>
                        <a:srgbClr val="3C3C1D"/>
                      </a:solidFill>
                      <a:miter lim="400000"/>
                    </a:lnR>
                  </a:tcPr>
                </a:tc>
                <a:extLst>
                  <a:ext uri="{0D108BD9-81ED-4DB2-BD59-A6C34878D82A}">
                    <a16:rowId xmlns:a16="http://schemas.microsoft.com/office/drawing/2014/main" val="3641931460"/>
                  </a:ext>
                </a:extLst>
              </a:tr>
              <a:tr h="1100446">
                <a:tc>
                  <a:txBody>
                    <a:bodyPr/>
                    <a:lstStyle/>
                    <a:p>
                      <a:pPr algn="ctr"/>
                      <a:r>
                        <a:rPr lang="en-IN" sz="3600" dirty="0">
                          <a:solidFill>
                            <a:schemeClr val="tx1"/>
                          </a:solidFill>
                          <a:latin typeface="+mn-lt"/>
                          <a:cs typeface="Times New Roman" panose="02020603050405020304" pitchFamily="18" charset="0"/>
                        </a:rPr>
                        <a:t>7</a:t>
                      </a:r>
                    </a:p>
                  </a:txBody>
                  <a:tcPr anchor="ctr">
                    <a:lnB w="12700">
                      <a:solidFill>
                        <a:srgbClr val="3C3C1D"/>
                      </a:solidFill>
                      <a:miter lim="400000"/>
                    </a:lnB>
                  </a:tcPr>
                </a:tc>
                <a:tc>
                  <a:txBody>
                    <a:bodyPr/>
                    <a:lstStyle/>
                    <a:p>
                      <a:pPr algn="l"/>
                      <a:r>
                        <a:rPr lang="en-IN" sz="3600" dirty="0">
                          <a:solidFill>
                            <a:schemeClr val="tx1"/>
                          </a:solidFill>
                          <a:latin typeface="+mn-lt"/>
                          <a:cs typeface="Times New Roman" panose="02020603050405020304" pitchFamily="18" charset="0"/>
                        </a:rPr>
                        <a:t>India Boat and Marine Show 2023</a:t>
                      </a:r>
                    </a:p>
                  </a:txBody>
                  <a:tcPr anchor="ctr">
                    <a:lnB w="12700">
                      <a:solidFill>
                        <a:srgbClr val="3C3C1D"/>
                      </a:solidFill>
                      <a:miter lim="400000"/>
                    </a:lnB>
                  </a:tcPr>
                </a:tc>
                <a:tc>
                  <a:txBody>
                    <a:bodyPr/>
                    <a:lstStyle/>
                    <a:p>
                      <a:pPr algn="ctr"/>
                      <a:r>
                        <a:rPr lang="en-IN" sz="3600" dirty="0">
                          <a:solidFill>
                            <a:schemeClr val="tx1"/>
                          </a:solidFill>
                          <a:latin typeface="+mn-lt"/>
                          <a:cs typeface="Times New Roman" panose="02020603050405020304" pitchFamily="18" charset="0"/>
                        </a:rPr>
                        <a:t>27-29 Jan 2023</a:t>
                      </a:r>
                    </a:p>
                  </a:txBody>
                  <a:tcPr anchor="ctr">
                    <a:lnB w="12700">
                      <a:solidFill>
                        <a:srgbClr val="3C3C1D"/>
                      </a:solidFill>
                      <a:miter lim="400000"/>
                    </a:lnB>
                  </a:tcPr>
                </a:tc>
                <a:tc>
                  <a:txBody>
                    <a:bodyPr/>
                    <a:lstStyle/>
                    <a:p>
                      <a:pPr algn="ctr"/>
                      <a:r>
                        <a:rPr lang="en-IN" sz="3600" dirty="0">
                          <a:solidFill>
                            <a:schemeClr val="tx1"/>
                          </a:solidFill>
                          <a:latin typeface="+mn-lt"/>
                          <a:cs typeface="Times New Roman" panose="02020603050405020304" pitchFamily="18" charset="0"/>
                        </a:rPr>
                        <a:t>Kochi</a:t>
                      </a:r>
                    </a:p>
                  </a:txBody>
                  <a:tcPr anchor="ctr">
                    <a:lnB w="12700">
                      <a:solidFill>
                        <a:srgbClr val="3C3C1D"/>
                      </a:solidFill>
                      <a:miter lim="400000"/>
                    </a:lnB>
                  </a:tcPr>
                </a:tc>
                <a:tc>
                  <a:txBody>
                    <a:bodyPr/>
                    <a:lstStyle/>
                    <a:p>
                      <a:pPr algn="ctr"/>
                      <a:r>
                        <a:rPr lang="en-IN" sz="3600" dirty="0">
                          <a:solidFill>
                            <a:schemeClr val="tx1"/>
                          </a:solidFill>
                          <a:latin typeface="+mn-lt"/>
                          <a:cs typeface="Times New Roman" panose="02020603050405020304" pitchFamily="18" charset="0"/>
                        </a:rPr>
                        <a:t>KSIDC Stall</a:t>
                      </a:r>
                    </a:p>
                  </a:txBody>
                  <a:tcPr anchor="ctr">
                    <a:lnR w="12700">
                      <a:solidFill>
                        <a:srgbClr val="3C3C1D"/>
                      </a:solidFill>
                      <a:miter lim="400000"/>
                    </a:lnR>
                    <a:lnB w="12700">
                      <a:solidFill>
                        <a:srgbClr val="3C3C1D"/>
                      </a:solidFill>
                      <a:miter lim="400000"/>
                    </a:lnB>
                  </a:tcPr>
                </a:tc>
                <a:extLst>
                  <a:ext uri="{0D108BD9-81ED-4DB2-BD59-A6C34878D82A}">
                    <a16:rowId xmlns:a16="http://schemas.microsoft.com/office/drawing/2014/main" val="3734140594"/>
                  </a:ext>
                </a:extLst>
              </a:tr>
            </a:tbl>
          </a:graphicData>
        </a:graphic>
      </p:graphicFrame>
    </p:spTree>
    <p:extLst>
      <p:ext uri="{BB962C8B-B14F-4D97-AF65-F5344CB8AC3E}">
        <p14:creationId xmlns:p14="http://schemas.microsoft.com/office/powerpoint/2010/main" val="2734848193"/>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9. Action Plan for Sectorial Approach (IP Strategy 2)"/>
          <p:cNvSpPr txBox="1">
            <a:spLocks noGrp="1"/>
          </p:cNvSpPr>
          <p:nvPr>
            <p:ph type="title"/>
          </p:nvPr>
        </p:nvSpPr>
        <p:spPr>
          <a:xfrm>
            <a:off x="853528" y="451030"/>
            <a:ext cx="22237701" cy="1968501"/>
          </a:xfrm>
          <a:prstGeom prst="rect">
            <a:avLst/>
          </a:prstGeom>
        </p:spPr>
        <p:txBody>
          <a:bodyPr/>
          <a:lstStyle/>
          <a:p>
            <a:r>
              <a:rPr dirty="0"/>
              <a:t>9. </a:t>
            </a:r>
            <a:r>
              <a:rPr b="1" dirty="0">
                <a:latin typeface="Helvetica Neue"/>
                <a:ea typeface="Helvetica Neue"/>
                <a:cs typeface="Helvetica Neue"/>
                <a:sym typeface="Helvetica Neue"/>
              </a:rPr>
              <a:t>Action Plan for Sectorial Approach </a:t>
            </a:r>
            <a:r>
              <a:rPr lang="en-IN" b="1" dirty="0">
                <a:latin typeface="Helvetica Neue"/>
                <a:ea typeface="Helvetica Neue"/>
                <a:cs typeface="Helvetica Neue"/>
                <a:sym typeface="Helvetica Neue"/>
              </a:rPr>
              <a:t>-</a:t>
            </a:r>
            <a:r>
              <a:rPr dirty="0"/>
              <a:t>IP Strategy 2</a:t>
            </a:r>
          </a:p>
        </p:txBody>
      </p:sp>
      <p:graphicFrame>
        <p:nvGraphicFramePr>
          <p:cNvPr id="255" name="Table"/>
          <p:cNvGraphicFramePr/>
          <p:nvPr>
            <p:extLst>
              <p:ext uri="{D42A27DB-BD31-4B8C-83A1-F6EECF244321}">
                <p14:modId xmlns:p14="http://schemas.microsoft.com/office/powerpoint/2010/main" val="3610195669"/>
              </p:ext>
            </p:extLst>
          </p:nvPr>
        </p:nvGraphicFramePr>
        <p:xfrm>
          <a:off x="859878" y="2925188"/>
          <a:ext cx="22713354" cy="10298443"/>
        </p:xfrm>
        <a:graphic>
          <a:graphicData uri="http://schemas.openxmlformats.org/drawingml/2006/table">
            <a:tbl>
              <a:tblPr firstRow="1" firstCol="1">
                <a:tableStyleId>{EEE7283C-3CF3-47DC-8721-378D4A62B228}</a:tableStyleId>
              </a:tblPr>
              <a:tblGrid>
                <a:gridCol w="1742645">
                  <a:extLst>
                    <a:ext uri="{9D8B030D-6E8A-4147-A177-3AD203B41FA5}">
                      <a16:colId xmlns:a16="http://schemas.microsoft.com/office/drawing/2014/main" val="20000"/>
                    </a:ext>
                  </a:extLst>
                </a:gridCol>
                <a:gridCol w="6260123">
                  <a:extLst>
                    <a:ext uri="{9D8B030D-6E8A-4147-A177-3AD203B41FA5}">
                      <a16:colId xmlns:a16="http://schemas.microsoft.com/office/drawing/2014/main" val="20001"/>
                    </a:ext>
                  </a:extLst>
                </a:gridCol>
                <a:gridCol w="6817930">
                  <a:extLst>
                    <a:ext uri="{9D8B030D-6E8A-4147-A177-3AD203B41FA5}">
                      <a16:colId xmlns:a16="http://schemas.microsoft.com/office/drawing/2014/main" val="20002"/>
                    </a:ext>
                  </a:extLst>
                </a:gridCol>
                <a:gridCol w="7892656">
                  <a:extLst>
                    <a:ext uri="{9D8B030D-6E8A-4147-A177-3AD203B41FA5}">
                      <a16:colId xmlns:a16="http://schemas.microsoft.com/office/drawing/2014/main" val="20003"/>
                    </a:ext>
                  </a:extLst>
                </a:gridCol>
              </a:tblGrid>
              <a:tr h="1295120">
                <a:tc>
                  <a:txBody>
                    <a:bodyPr/>
                    <a:lstStyle/>
                    <a:p>
                      <a:pPr algn="ctr" defTabSz="647700">
                        <a:defRPr>
                          <a:solidFill>
                            <a:srgbClr val="000000"/>
                          </a:solidFill>
                        </a:defRPr>
                      </a:pPr>
                      <a:r>
                        <a:rPr sz="3200" b="1"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78572">
                <a:tc>
                  <a:txBody>
                    <a:bodyPr/>
                    <a:lstStyle/>
                    <a:p>
                      <a:pPr algn="ctr" defTabSz="647700">
                        <a:defRPr>
                          <a:solidFill>
                            <a:srgbClr val="000000"/>
                          </a:solidFill>
                        </a:defRPr>
                      </a:pPr>
                      <a:r>
                        <a:rPr sz="3200" dirty="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Conducting 6 sectorial discussions</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rPr>
                        <a:t>Sep</a:t>
                      </a:r>
                      <a:r>
                        <a:rPr lang="en-IN" sz="3200" dirty="0">
                          <a:solidFill>
                            <a:srgbClr val="444444"/>
                          </a:solidFill>
                        </a:rPr>
                        <a:t> 22</a:t>
                      </a:r>
                      <a:r>
                        <a:rPr sz="3200" dirty="0">
                          <a:solidFill>
                            <a:srgbClr val="444444"/>
                          </a:solidFill>
                        </a:rPr>
                        <a:t> to Oct</a:t>
                      </a:r>
                      <a:r>
                        <a:rPr lang="en-IN" sz="3200" dirty="0">
                          <a:solidFill>
                            <a:srgbClr val="444444"/>
                          </a:solidFill>
                        </a:rPr>
                        <a:t> 22</a:t>
                      </a:r>
                      <a:endParaRPr sz="3200" dirty="0">
                        <a:solidFill>
                          <a:srgbClr val="444444"/>
                        </a:solidFill>
                      </a:endParaRPr>
                    </a:p>
                  </a:txBody>
                  <a:tcPr marL="50800" marR="50800" marT="50800" marB="50800" anchor="ctr" horzOverflow="overflow"/>
                </a:tc>
                <a:tc>
                  <a:txBody>
                    <a:bodyPr/>
                    <a:lstStyle/>
                    <a:p>
                      <a:pPr algn="l" defTabSz="647700">
                        <a:defRPr sz="5000"/>
                      </a:pPr>
                      <a:r>
                        <a:rPr lang="en-US" sz="3200" dirty="0"/>
                        <a:t>Completed 6 Sectoral meetings by 29th Nov 2022</a:t>
                      </a:r>
                    </a:p>
                    <a:p>
                      <a:pPr algn="l" defTabSz="647700">
                        <a:defRPr sz="5000"/>
                      </a:pPr>
                      <a:r>
                        <a:rPr lang="en-US" sz="3200" dirty="0"/>
                        <a:t>(See the next slide)</a:t>
                      </a:r>
                    </a:p>
                    <a:p>
                      <a:pPr algn="l" defTabSz="647700">
                        <a:defRPr sz="50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221030">
                <a:tc>
                  <a:txBody>
                    <a:bodyPr/>
                    <a:lstStyle/>
                    <a:p>
                      <a:pPr algn="ctr" defTabSz="647700">
                        <a:defRPr>
                          <a:solidFill>
                            <a:srgbClr val="000000"/>
                          </a:solidFill>
                        </a:defRPr>
                      </a:pPr>
                      <a:r>
                        <a:rPr sz="32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3200" dirty="0">
                          <a:solidFill>
                            <a:srgbClr val="444444"/>
                          </a:solidFill>
                        </a:rPr>
                        <a:t>Data research for each sector</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rPr>
                        <a:t>Oct</a:t>
                      </a:r>
                      <a:r>
                        <a:rPr lang="en-IN" sz="3200" dirty="0">
                          <a:solidFill>
                            <a:srgbClr val="444444"/>
                          </a:solidFill>
                        </a:rPr>
                        <a:t> 22</a:t>
                      </a:r>
                      <a:r>
                        <a:rPr sz="3200" dirty="0">
                          <a:solidFill>
                            <a:srgbClr val="444444"/>
                          </a:solidFill>
                        </a:rPr>
                        <a:t> to Nov</a:t>
                      </a:r>
                      <a:r>
                        <a:rPr lang="en-IN" sz="3200" dirty="0">
                          <a:solidFill>
                            <a:srgbClr val="444444"/>
                          </a:solidFill>
                        </a:rPr>
                        <a:t> 22</a:t>
                      </a:r>
                      <a:endParaRPr sz="3200" dirty="0">
                        <a:solidFill>
                          <a:srgbClr val="444444"/>
                        </a:solidFill>
                      </a:endParaRPr>
                    </a:p>
                  </a:txBody>
                  <a:tcPr marL="50800" marR="50800" marT="50800" marB="50800" anchor="ctr" horzOverflow="overflow"/>
                </a:tc>
                <a:tc>
                  <a:txBody>
                    <a:bodyPr/>
                    <a:lstStyle/>
                    <a:p>
                      <a:pPr algn="l" defTabSz="647700">
                        <a:defRPr sz="5000"/>
                      </a:pPr>
                      <a:r>
                        <a:rPr lang="en-US" sz="3200" dirty="0"/>
                        <a:t>Initiated &amp; KSIDC officers made ppt on 15.10.2022 and detailed sectoral report is being compiled by the respective officers; to be ready before 31.12.2022</a:t>
                      </a:r>
                    </a:p>
                    <a:p>
                      <a:pPr algn="l" defTabSz="647700">
                        <a:defRPr sz="50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620889">
                <a:tc>
                  <a:txBody>
                    <a:bodyPr/>
                    <a:lstStyle/>
                    <a:p>
                      <a:pPr algn="ctr" defTabSz="647700">
                        <a:defRPr>
                          <a:solidFill>
                            <a:srgbClr val="000000"/>
                          </a:solidFill>
                        </a:defRPr>
                      </a:pPr>
                      <a:r>
                        <a:rPr sz="32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3200">
                          <a:solidFill>
                            <a:srgbClr val="444444"/>
                          </a:solidFill>
                        </a:rPr>
                        <a:t>Developing sectorial strategy for long term</a:t>
                      </a:r>
                    </a:p>
                  </a:txBody>
                  <a:tcPr marL="50800" marR="50800" marT="50800" marB="50800" anchor="ctr" horzOverflow="overflow"/>
                </a:tc>
                <a:tc>
                  <a:txBody>
                    <a:bodyPr/>
                    <a:lstStyle/>
                    <a:p>
                      <a:pPr algn="ctr" defTabSz="647700">
                        <a:defRPr>
                          <a:solidFill>
                            <a:srgbClr val="000000"/>
                          </a:solidFill>
                        </a:defRPr>
                      </a:pPr>
                      <a:r>
                        <a:rPr sz="3200" dirty="0">
                          <a:solidFill>
                            <a:srgbClr val="444444"/>
                          </a:solidFill>
                        </a:rPr>
                        <a:t>Dec</a:t>
                      </a:r>
                      <a:r>
                        <a:rPr lang="en-IN" sz="3200" dirty="0">
                          <a:solidFill>
                            <a:srgbClr val="444444"/>
                          </a:solidFill>
                        </a:rPr>
                        <a:t> 22</a:t>
                      </a:r>
                      <a:r>
                        <a:rPr sz="3200" dirty="0">
                          <a:solidFill>
                            <a:srgbClr val="444444"/>
                          </a:solidFill>
                        </a:rPr>
                        <a:t> to Jan</a:t>
                      </a:r>
                      <a:r>
                        <a:rPr lang="en-IN" sz="3200" dirty="0">
                          <a:solidFill>
                            <a:srgbClr val="444444"/>
                          </a:solidFill>
                        </a:rPr>
                        <a:t> 23</a:t>
                      </a:r>
                      <a:endParaRPr sz="3200" dirty="0">
                        <a:solidFill>
                          <a:srgbClr val="444444"/>
                        </a:solidFill>
                      </a:endParaRPr>
                    </a:p>
                  </a:txBody>
                  <a:tcPr marL="50800" marR="50800" marT="50800" marB="50800" anchor="ctr" horzOverflow="overflow"/>
                </a:tc>
                <a:tc>
                  <a:txBody>
                    <a:bodyPr/>
                    <a:lstStyle/>
                    <a:p>
                      <a:pPr algn="l" defTabSz="647700">
                        <a:defRPr sz="5000"/>
                      </a:pPr>
                      <a:r>
                        <a:rPr lang="en-US" sz="3200" dirty="0"/>
                        <a:t>RFP to be floated to find a suitable agency.</a:t>
                      </a:r>
                    </a:p>
                    <a:p>
                      <a:pPr algn="l" defTabSz="647700">
                        <a:defRPr sz="5000"/>
                      </a:pPr>
                      <a:endParaRPr sz="32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790114">
                <a:tc>
                  <a:txBody>
                    <a:bodyPr/>
                    <a:lstStyle/>
                    <a:p>
                      <a:pPr algn="ctr" defTabSz="647700">
                        <a:defRPr>
                          <a:solidFill>
                            <a:srgbClr val="000000"/>
                          </a:solidFill>
                        </a:defRPr>
                      </a:pPr>
                      <a:r>
                        <a:rPr sz="32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200">
                          <a:solidFill>
                            <a:srgbClr val="444444"/>
                          </a:solidFill>
                        </a:rPr>
                        <a:t>Implementing </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200" dirty="0">
                          <a:solidFill>
                            <a:srgbClr val="444444"/>
                          </a:solidFill>
                        </a:rPr>
                        <a:t>Feb</a:t>
                      </a:r>
                      <a:r>
                        <a:rPr lang="en-IN" sz="3200" dirty="0">
                          <a:solidFill>
                            <a:srgbClr val="444444"/>
                          </a:solidFill>
                        </a:rPr>
                        <a:t> 23 </a:t>
                      </a:r>
                      <a:r>
                        <a:rPr sz="3200" dirty="0">
                          <a:solidFill>
                            <a:srgbClr val="444444"/>
                          </a:solidFill>
                        </a:rPr>
                        <a:t> onwards</a:t>
                      </a:r>
                    </a:p>
                  </a:txBody>
                  <a:tcPr marL="50800" marR="50800" marT="50800" marB="50800" anchor="ctr" horzOverflow="overflow">
                    <a:lnB w="12700">
                      <a:solidFill>
                        <a:srgbClr val="3C3C1D"/>
                      </a:solidFill>
                      <a:miter lim="400000"/>
                    </a:lnB>
                  </a:tcPr>
                </a:tc>
                <a:tc>
                  <a:txBody>
                    <a:bodyPr/>
                    <a:lstStyle/>
                    <a:p>
                      <a:pPr algn="l" defTabSz="647700">
                        <a:defRPr sz="5000"/>
                      </a:pPr>
                      <a:r>
                        <a:rPr lang="en-IN" sz="3200" dirty="0"/>
                        <a:t>TBD</a:t>
                      </a:r>
                    </a:p>
                    <a:p>
                      <a:pPr algn="l" defTabSz="647700">
                        <a:defRPr sz="5000"/>
                      </a:pPr>
                      <a:endParaRPr sz="32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9. Action Plan for Sectorial Approach (IP Strategy 2)"/>
          <p:cNvSpPr txBox="1">
            <a:spLocks noGrp="1"/>
          </p:cNvSpPr>
          <p:nvPr>
            <p:ph type="title"/>
          </p:nvPr>
        </p:nvSpPr>
        <p:spPr>
          <a:xfrm>
            <a:off x="853528" y="451030"/>
            <a:ext cx="22237701" cy="1968501"/>
          </a:xfrm>
          <a:prstGeom prst="rect">
            <a:avLst/>
          </a:prstGeom>
        </p:spPr>
        <p:txBody>
          <a:bodyPr/>
          <a:lstStyle/>
          <a:p>
            <a:r>
              <a:rPr dirty="0"/>
              <a:t>9. </a:t>
            </a:r>
            <a:r>
              <a:rPr b="1" dirty="0">
                <a:latin typeface="Helvetica Neue"/>
                <a:ea typeface="Helvetica Neue"/>
                <a:cs typeface="Helvetica Neue"/>
                <a:sym typeface="Helvetica Neue"/>
              </a:rPr>
              <a:t>Action Plan for Sectorial Approach </a:t>
            </a:r>
            <a:r>
              <a:rPr lang="en-IN" b="1" dirty="0">
                <a:latin typeface="Helvetica Neue"/>
                <a:ea typeface="Helvetica Neue"/>
                <a:cs typeface="Helvetica Neue"/>
                <a:sym typeface="Helvetica Neue"/>
              </a:rPr>
              <a:t>-</a:t>
            </a:r>
            <a:r>
              <a:rPr dirty="0"/>
              <a:t>IP Strategy 2</a:t>
            </a:r>
            <a:r>
              <a:rPr lang="en-IN" dirty="0"/>
              <a:t>( Cont.)</a:t>
            </a:r>
            <a:endParaRPr dirty="0"/>
          </a:p>
        </p:txBody>
      </p:sp>
      <p:graphicFrame>
        <p:nvGraphicFramePr>
          <p:cNvPr id="255" name="Table"/>
          <p:cNvGraphicFramePr/>
          <p:nvPr>
            <p:extLst>
              <p:ext uri="{D42A27DB-BD31-4B8C-83A1-F6EECF244321}">
                <p14:modId xmlns:p14="http://schemas.microsoft.com/office/powerpoint/2010/main" val="3861153919"/>
              </p:ext>
            </p:extLst>
          </p:nvPr>
        </p:nvGraphicFramePr>
        <p:xfrm>
          <a:off x="853528" y="3170162"/>
          <a:ext cx="21736353" cy="9598689"/>
        </p:xfrm>
        <a:graphic>
          <a:graphicData uri="http://schemas.openxmlformats.org/drawingml/2006/table">
            <a:tbl>
              <a:tblPr firstRow="1" firstCol="1">
                <a:tableStyleId>{EEE7283C-3CF3-47DC-8721-378D4A62B228}</a:tableStyleId>
              </a:tblPr>
              <a:tblGrid>
                <a:gridCol w="2555800">
                  <a:extLst>
                    <a:ext uri="{9D8B030D-6E8A-4147-A177-3AD203B41FA5}">
                      <a16:colId xmlns:a16="http://schemas.microsoft.com/office/drawing/2014/main" val="20000"/>
                    </a:ext>
                  </a:extLst>
                </a:gridCol>
                <a:gridCol w="11669958">
                  <a:extLst>
                    <a:ext uri="{9D8B030D-6E8A-4147-A177-3AD203B41FA5}">
                      <a16:colId xmlns:a16="http://schemas.microsoft.com/office/drawing/2014/main" val="20001"/>
                    </a:ext>
                  </a:extLst>
                </a:gridCol>
                <a:gridCol w="7510595">
                  <a:extLst>
                    <a:ext uri="{9D8B030D-6E8A-4147-A177-3AD203B41FA5}">
                      <a16:colId xmlns:a16="http://schemas.microsoft.com/office/drawing/2014/main" val="20002"/>
                    </a:ext>
                  </a:extLst>
                </a:gridCol>
              </a:tblGrid>
              <a:tr h="1295120">
                <a:tc>
                  <a:txBody>
                    <a:bodyPr/>
                    <a:lstStyle/>
                    <a:p>
                      <a:pPr algn="ctr" defTabSz="647700">
                        <a:defRPr>
                          <a:solidFill>
                            <a:srgbClr val="000000"/>
                          </a:solidFill>
                        </a:defRPr>
                      </a:pPr>
                      <a:r>
                        <a:rPr sz="3200" b="1"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3200" b="1"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3200" b="1" dirty="0">
                          <a:solidFill>
                            <a:srgbClr val="FFFFFF"/>
                          </a:solidFill>
                        </a:rPr>
                        <a:t>Timeline</a:t>
                      </a:r>
                    </a:p>
                  </a:txBody>
                  <a:tcPr marL="50800" marR="50800" marT="50800" marB="50800" anchor="ctr" horzOverflow="overflow"/>
                </a:tc>
                <a:extLst>
                  <a:ext uri="{0D108BD9-81ED-4DB2-BD59-A6C34878D82A}">
                    <a16:rowId xmlns:a16="http://schemas.microsoft.com/office/drawing/2014/main" val="10000"/>
                  </a:ext>
                </a:extLst>
              </a:tr>
              <a:tr h="1195754">
                <a:tc>
                  <a:txBody>
                    <a:bodyPr/>
                    <a:lstStyle/>
                    <a:p>
                      <a:pPr algn="ctr">
                        <a:lnSpc>
                          <a:spcPct val="100000"/>
                        </a:lnSpc>
                      </a:pPr>
                      <a:r>
                        <a:rPr sz="3600" dirty="0">
                          <a:solidFill>
                            <a:srgbClr val="444444"/>
                          </a:solidFill>
                          <a:latin typeface="Times New Roman" panose="02020603050405020304" pitchFamily="18" charset="0"/>
                          <a:cs typeface="Times New Roman" panose="02020603050405020304" pitchFamily="18" charset="0"/>
                        </a:rPr>
                        <a:t>1</a:t>
                      </a:r>
                    </a:p>
                  </a:txBody>
                  <a:tcPr marL="0" marR="0" marT="0" marB="0" anchor="ctr"/>
                </a:tc>
                <a:tc>
                  <a:txBody>
                    <a:bodyPr/>
                    <a:lstStyle/>
                    <a:p>
                      <a:pPr algn="l">
                        <a:lnSpc>
                          <a:spcPct val="100000"/>
                        </a:lnSpc>
                        <a:spcBef>
                          <a:spcPts val="0"/>
                        </a:spcBef>
                      </a:pPr>
                      <a:r>
                        <a:rPr lang="en-IN" sz="3600" dirty="0">
                          <a:solidFill>
                            <a:schemeClr val="tx1"/>
                          </a:solidFill>
                          <a:effectLst/>
                          <a:latin typeface="Times New Roman" panose="02020603050405020304" pitchFamily="18" charset="0"/>
                          <a:ea typeface="+mn-ea"/>
                          <a:cs typeface="Times New Roman" panose="02020603050405020304" pitchFamily="18" charset="0"/>
                        </a:rPr>
                        <a:t>Graphene Sectoral Meeting</a:t>
                      </a:r>
                      <a:endParaRPr lang="en-IN" sz="3600" dirty="0">
                        <a:latin typeface="Times New Roman" panose="02020603050405020304" pitchFamily="18" charset="0"/>
                        <a:cs typeface="Times New Roman" panose="02020603050405020304" pitchFamily="18" charset="0"/>
                      </a:endParaRPr>
                    </a:p>
                  </a:txBody>
                  <a:tcPr marL="18000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3600" spc="10" dirty="0">
                          <a:solidFill>
                            <a:srgbClr val="444444"/>
                          </a:solidFill>
                          <a:latin typeface="Times New Roman" panose="02020603050405020304" pitchFamily="18" charset="0"/>
                          <a:cs typeface="Times New Roman" panose="02020603050405020304" pitchFamily="18" charset="0"/>
                        </a:rPr>
                        <a:t>26</a:t>
                      </a:r>
                      <a:r>
                        <a:rPr lang="en-IN" sz="3600" spc="10" baseline="30000" dirty="0">
                          <a:solidFill>
                            <a:srgbClr val="444444"/>
                          </a:solidFill>
                          <a:latin typeface="Times New Roman" panose="02020603050405020304" pitchFamily="18" charset="0"/>
                          <a:cs typeface="Times New Roman" panose="02020603050405020304" pitchFamily="18" charset="0"/>
                        </a:rPr>
                        <a:t>th</a:t>
                      </a:r>
                      <a:r>
                        <a:rPr lang="en-IN" sz="3600" spc="10" dirty="0">
                          <a:solidFill>
                            <a:srgbClr val="444444"/>
                          </a:solidFill>
                          <a:latin typeface="Times New Roman" panose="02020603050405020304" pitchFamily="18" charset="0"/>
                          <a:cs typeface="Times New Roman" panose="02020603050405020304" pitchFamily="18" charset="0"/>
                        </a:rPr>
                        <a:t> September 2022</a:t>
                      </a:r>
                      <a:endParaRPr lang="en-IN" sz="3600" dirty="0">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230923">
                <a:tc>
                  <a:txBody>
                    <a:bodyPr/>
                    <a:lstStyle/>
                    <a:p>
                      <a:pPr algn="ctr">
                        <a:lnSpc>
                          <a:spcPct val="100000"/>
                        </a:lnSpc>
                        <a:spcBef>
                          <a:spcPts val="1975"/>
                        </a:spcBef>
                      </a:pPr>
                      <a:r>
                        <a:rPr lang="en-US" sz="3600" strike="noStrike" dirty="0">
                          <a:solidFill>
                            <a:schemeClr val="tx1"/>
                          </a:solidFill>
                          <a:latin typeface="Times New Roman" panose="02020603050405020304" pitchFamily="18" charset="0"/>
                          <a:cs typeface="Times New Roman" panose="02020603050405020304" pitchFamily="18" charset="0"/>
                        </a:rPr>
                        <a:t>2</a:t>
                      </a:r>
                      <a:endParaRPr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tc>
                  <a:txBody>
                    <a:bodyPr/>
                    <a:lstStyle/>
                    <a:p>
                      <a:pPr marL="0" algn="l">
                        <a:lnSpc>
                          <a:spcPct val="100000"/>
                        </a:lnSpc>
                      </a:pPr>
                      <a:r>
                        <a:rPr lang="en-US" sz="3600" strike="noStrike" dirty="0">
                          <a:solidFill>
                            <a:schemeClr val="tx1"/>
                          </a:solidFill>
                          <a:latin typeface="Times New Roman" panose="02020603050405020304" pitchFamily="18" charset="0"/>
                          <a:cs typeface="Times New Roman" panose="02020603050405020304" pitchFamily="18" charset="0"/>
                        </a:rPr>
                        <a:t>Medical </a:t>
                      </a:r>
                      <a:r>
                        <a:rPr lang="en-IN" sz="3600" strike="noStrike" dirty="0">
                          <a:solidFill>
                            <a:schemeClr val="tx1"/>
                          </a:solidFill>
                          <a:latin typeface="Times New Roman" panose="02020603050405020304" pitchFamily="18" charset="0"/>
                          <a:cs typeface="Times New Roman" panose="02020603050405020304" pitchFamily="18" charset="0"/>
                        </a:rPr>
                        <a:t>Devices Sectoral Meeting</a:t>
                      </a:r>
                    </a:p>
                  </a:txBody>
                  <a:tcPr marL="180000" marR="0" marT="0" marB="0" anchor="ctr"/>
                </a:tc>
                <a:tc>
                  <a:txBody>
                    <a:bodyPr/>
                    <a:lstStyle/>
                    <a:p>
                      <a:pPr algn="ctr">
                        <a:lnSpc>
                          <a:spcPct val="100000"/>
                        </a:lnSpc>
                        <a:spcBef>
                          <a:spcPts val="0"/>
                        </a:spcBef>
                      </a:pPr>
                      <a:r>
                        <a:rPr lang="en-IN" sz="3600" strike="noStrike" spc="10" dirty="0">
                          <a:solidFill>
                            <a:schemeClr val="tx1"/>
                          </a:solidFill>
                          <a:latin typeface="Times New Roman" panose="02020603050405020304" pitchFamily="18" charset="0"/>
                          <a:cs typeface="Times New Roman" panose="02020603050405020304" pitchFamily="18" charset="0"/>
                        </a:rPr>
                        <a:t>27</a:t>
                      </a:r>
                      <a:r>
                        <a:rPr lang="en-IN" sz="3600" strike="noStrike" spc="10" baseline="30000" dirty="0">
                          <a:solidFill>
                            <a:schemeClr val="tx1"/>
                          </a:solidFill>
                          <a:latin typeface="Times New Roman" panose="02020603050405020304" pitchFamily="18" charset="0"/>
                          <a:cs typeface="Times New Roman" panose="02020603050405020304" pitchFamily="18" charset="0"/>
                        </a:rPr>
                        <a:t>th</a:t>
                      </a:r>
                      <a:r>
                        <a:rPr lang="en-IN" sz="3600" strike="noStrike" spc="10" dirty="0">
                          <a:solidFill>
                            <a:schemeClr val="tx1"/>
                          </a:solidFill>
                          <a:latin typeface="Times New Roman" panose="02020603050405020304" pitchFamily="18" charset="0"/>
                          <a:cs typeface="Times New Roman" panose="02020603050405020304" pitchFamily="18" charset="0"/>
                        </a:rPr>
                        <a:t> October 2022</a:t>
                      </a:r>
                    </a:p>
                  </a:txBody>
                  <a:tcPr marL="0" marR="0" marT="0" marB="0" anchor="ctr"/>
                </a:tc>
                <a:extLst>
                  <a:ext uri="{0D108BD9-81ED-4DB2-BD59-A6C34878D82A}">
                    <a16:rowId xmlns:a16="http://schemas.microsoft.com/office/drawing/2014/main" val="10002"/>
                  </a:ext>
                </a:extLst>
              </a:tr>
              <a:tr h="1441938">
                <a:tc>
                  <a:txBody>
                    <a:bodyPr/>
                    <a:lstStyle/>
                    <a:p>
                      <a:pPr marL="36000" algn="ctr">
                        <a:lnSpc>
                          <a:spcPct val="100000"/>
                        </a:lnSpc>
                        <a:spcBef>
                          <a:spcPts val="0"/>
                        </a:spcBef>
                      </a:pPr>
                      <a:r>
                        <a:rPr lang="en-US" sz="3600" strike="noStrike" dirty="0">
                          <a:solidFill>
                            <a:schemeClr val="tx1"/>
                          </a:solidFill>
                          <a:latin typeface="Times New Roman" panose="02020603050405020304" pitchFamily="18" charset="0"/>
                          <a:cs typeface="Times New Roman" panose="02020603050405020304" pitchFamily="18" charset="0"/>
                        </a:rPr>
                        <a:t>3</a:t>
                      </a:r>
                      <a:endParaRPr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tc>
                  <a:txBody>
                    <a:bodyPr/>
                    <a:lstStyle/>
                    <a:p>
                      <a:pPr marL="0" algn="l">
                        <a:lnSpc>
                          <a:spcPct val="100000"/>
                        </a:lnSpc>
                      </a:pPr>
                      <a:r>
                        <a:rPr lang="en-IN" sz="3600" strike="noStrike" dirty="0">
                          <a:solidFill>
                            <a:schemeClr val="tx1"/>
                          </a:solidFill>
                          <a:latin typeface="Times New Roman" panose="02020603050405020304" pitchFamily="18" charset="0"/>
                          <a:cs typeface="Times New Roman" panose="02020603050405020304" pitchFamily="18" charset="0"/>
                        </a:rPr>
                        <a:t>Electronics Sectoral Meeting</a:t>
                      </a:r>
                    </a:p>
                  </a:txBody>
                  <a:tcPr marL="180000" marR="0" marT="0" marB="0" anchor="ctr"/>
                </a:tc>
                <a:tc>
                  <a:txBody>
                    <a:bodyPr/>
                    <a:lstStyle/>
                    <a:p>
                      <a:pPr algn="ctr">
                        <a:lnSpc>
                          <a:spcPct val="100000"/>
                        </a:lnSpc>
                        <a:spcBef>
                          <a:spcPts val="0"/>
                        </a:spcBef>
                      </a:pPr>
                      <a:r>
                        <a:rPr lang="en-IN" sz="3600" strike="noStrike" spc="10" dirty="0">
                          <a:solidFill>
                            <a:schemeClr val="tx1"/>
                          </a:solidFill>
                          <a:latin typeface="Times New Roman" panose="02020603050405020304" pitchFamily="18" charset="0"/>
                          <a:cs typeface="Times New Roman" panose="02020603050405020304" pitchFamily="18" charset="0"/>
                        </a:rPr>
                        <a:t>23</a:t>
                      </a:r>
                      <a:r>
                        <a:rPr lang="en-IN" sz="3600" strike="noStrike" spc="10" baseline="30000" dirty="0">
                          <a:solidFill>
                            <a:schemeClr val="tx1"/>
                          </a:solidFill>
                          <a:latin typeface="Times New Roman" panose="02020603050405020304" pitchFamily="18" charset="0"/>
                          <a:cs typeface="Times New Roman" panose="02020603050405020304" pitchFamily="18" charset="0"/>
                        </a:rPr>
                        <a:t>rd</a:t>
                      </a:r>
                      <a:r>
                        <a:rPr lang="en-IN" sz="3600" strike="noStrike" spc="10" dirty="0">
                          <a:solidFill>
                            <a:schemeClr val="tx1"/>
                          </a:solidFill>
                          <a:latin typeface="Times New Roman" panose="02020603050405020304" pitchFamily="18" charset="0"/>
                          <a:cs typeface="Times New Roman" panose="02020603050405020304" pitchFamily="18" charset="0"/>
                        </a:rPr>
                        <a:t> November 2022</a:t>
                      </a:r>
                    </a:p>
                  </a:txBody>
                  <a:tcPr marL="0" marR="0" marT="0" marB="0" anchor="ctr"/>
                </a:tc>
                <a:extLst>
                  <a:ext uri="{0D108BD9-81ED-4DB2-BD59-A6C34878D82A}">
                    <a16:rowId xmlns:a16="http://schemas.microsoft.com/office/drawing/2014/main" val="10003"/>
                  </a:ext>
                </a:extLst>
              </a:tr>
              <a:tr h="1478318">
                <a:tc>
                  <a:txBody>
                    <a:bodyPr/>
                    <a:lstStyle/>
                    <a:p>
                      <a:pPr algn="ctr">
                        <a:lnSpc>
                          <a:spcPct val="100000"/>
                        </a:lnSpc>
                        <a:spcBef>
                          <a:spcPts val="3050"/>
                        </a:spcBef>
                      </a:pPr>
                      <a:r>
                        <a:rPr lang="en-US" sz="3600" strike="noStrike" spc="5" dirty="0">
                          <a:solidFill>
                            <a:schemeClr val="tx1"/>
                          </a:solidFill>
                          <a:latin typeface="Times New Roman" panose="02020603050405020304" pitchFamily="18" charset="0"/>
                          <a:ea typeface="+mn-ea"/>
                          <a:cs typeface="Times New Roman" panose="02020603050405020304" pitchFamily="18" charset="0"/>
                        </a:rPr>
                        <a:t>4</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3600" strike="noStrike" spc="5" dirty="0">
                          <a:solidFill>
                            <a:schemeClr val="tx1"/>
                          </a:solidFill>
                          <a:latin typeface="Times New Roman" panose="02020603050405020304" pitchFamily="18" charset="0"/>
                          <a:ea typeface="+mn-ea"/>
                          <a:cs typeface="Times New Roman" panose="02020603050405020304" pitchFamily="18" charset="0"/>
                        </a:rPr>
                        <a:t>Aerospace and Defense Sectoral Meeting</a:t>
                      </a:r>
                    </a:p>
                  </a:txBody>
                  <a:tcPr marL="18000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IN" sz="3600" strike="noStrike" spc="10" dirty="0">
                          <a:solidFill>
                            <a:schemeClr val="tx1"/>
                          </a:solidFill>
                          <a:latin typeface="Times New Roman" panose="02020603050405020304" pitchFamily="18" charset="0"/>
                          <a:cs typeface="Times New Roman" panose="02020603050405020304" pitchFamily="18" charset="0"/>
                        </a:rPr>
                        <a:t>24</a:t>
                      </a:r>
                      <a:r>
                        <a:rPr lang="en-IN" sz="3600" strike="noStrike" spc="10" baseline="30000" dirty="0">
                          <a:solidFill>
                            <a:schemeClr val="tx1"/>
                          </a:solidFill>
                          <a:latin typeface="Times New Roman" panose="02020603050405020304" pitchFamily="18" charset="0"/>
                          <a:cs typeface="Times New Roman" panose="02020603050405020304" pitchFamily="18" charset="0"/>
                        </a:rPr>
                        <a:t>th</a:t>
                      </a:r>
                      <a:r>
                        <a:rPr lang="en-IN" sz="3600" strike="noStrike" spc="10" dirty="0">
                          <a:solidFill>
                            <a:schemeClr val="tx1"/>
                          </a:solidFill>
                          <a:latin typeface="Times New Roman" panose="02020603050405020304" pitchFamily="18" charset="0"/>
                          <a:cs typeface="Times New Roman" panose="02020603050405020304" pitchFamily="18" charset="0"/>
                        </a:rPr>
                        <a:t> November 2022</a:t>
                      </a:r>
                      <a:endParaRPr lang="en-IN"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1478318">
                <a:tc>
                  <a:txBody>
                    <a:bodyPr/>
                    <a:lstStyle/>
                    <a:p>
                      <a:pPr algn="ctr">
                        <a:lnSpc>
                          <a:spcPct val="100000"/>
                        </a:lnSpc>
                        <a:spcBef>
                          <a:spcPts val="3050"/>
                        </a:spcBef>
                      </a:pPr>
                      <a:r>
                        <a:rPr lang="en-IN" sz="3600" strike="noStrike" spc="5" dirty="0">
                          <a:solidFill>
                            <a:schemeClr val="tx1"/>
                          </a:solidFill>
                          <a:latin typeface="Times New Roman" panose="02020603050405020304" pitchFamily="18" charset="0"/>
                          <a:ea typeface="+mn-ea"/>
                          <a:cs typeface="Times New Roman" panose="02020603050405020304" pitchFamily="18" charset="0"/>
                        </a:rPr>
                        <a:t>5</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l">
                        <a:lnSpc>
                          <a:spcPct val="100000"/>
                        </a:lnSpc>
                        <a:spcBef>
                          <a:spcPts val="0"/>
                        </a:spcBef>
                      </a:pPr>
                      <a:r>
                        <a:rPr lang="en-IN" sz="3600" strike="noStrike" spc="5" dirty="0">
                          <a:solidFill>
                            <a:schemeClr val="tx1"/>
                          </a:solidFill>
                          <a:latin typeface="Times New Roman" panose="02020603050405020304" pitchFamily="18" charset="0"/>
                          <a:ea typeface="+mn-ea"/>
                          <a:cs typeface="Times New Roman" panose="02020603050405020304" pitchFamily="18" charset="0"/>
                        </a:rPr>
                        <a:t>Food Sector Meeting</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180000" marR="0" marT="0" marB="0"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600" strike="noStrike" spc="10" dirty="0">
                          <a:solidFill>
                            <a:schemeClr val="tx1"/>
                          </a:solidFill>
                          <a:latin typeface="Times New Roman" panose="02020603050405020304" pitchFamily="18" charset="0"/>
                          <a:ea typeface="+mn-ea"/>
                          <a:cs typeface="Times New Roman" panose="02020603050405020304" pitchFamily="18" charset="0"/>
                        </a:rPr>
                        <a:t>28</a:t>
                      </a:r>
                      <a:r>
                        <a:rPr lang="en-US" sz="3600" strike="noStrike" spc="10" baseline="30000" dirty="0">
                          <a:solidFill>
                            <a:schemeClr val="tx1"/>
                          </a:solidFill>
                          <a:latin typeface="Times New Roman" panose="02020603050405020304" pitchFamily="18" charset="0"/>
                          <a:ea typeface="+mn-ea"/>
                          <a:cs typeface="Times New Roman" panose="02020603050405020304" pitchFamily="18" charset="0"/>
                        </a:rPr>
                        <a:t>th</a:t>
                      </a:r>
                      <a:r>
                        <a:rPr lang="en-US" sz="3600" strike="noStrike" spc="10" dirty="0">
                          <a:solidFill>
                            <a:schemeClr val="tx1"/>
                          </a:solidFill>
                          <a:latin typeface="Times New Roman" panose="02020603050405020304" pitchFamily="18" charset="0"/>
                          <a:ea typeface="+mn-ea"/>
                          <a:cs typeface="Times New Roman" panose="02020603050405020304" pitchFamily="18" charset="0"/>
                        </a:rPr>
                        <a:t> November 2022</a:t>
                      </a:r>
                      <a:endParaRPr sz="3600" strike="noStrike" spc="10"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2501776169"/>
                  </a:ext>
                </a:extLst>
              </a:tr>
              <a:tr h="1478318">
                <a:tc>
                  <a:txBody>
                    <a:bodyPr/>
                    <a:lstStyle/>
                    <a:p>
                      <a:pPr algn="ctr">
                        <a:lnSpc>
                          <a:spcPct val="100000"/>
                        </a:lnSpc>
                        <a:spcBef>
                          <a:spcPts val="3050"/>
                        </a:spcBef>
                      </a:pPr>
                      <a:r>
                        <a:rPr lang="en-US" sz="3600" strike="noStrike" spc="5" dirty="0">
                          <a:solidFill>
                            <a:schemeClr val="tx1"/>
                          </a:solidFill>
                          <a:latin typeface="Times New Roman" panose="02020603050405020304" pitchFamily="18" charset="0"/>
                          <a:ea typeface="+mn-ea"/>
                          <a:cs typeface="Times New Roman" panose="02020603050405020304" pitchFamily="18" charset="0"/>
                        </a:rPr>
                        <a:t>6</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lnB w="12700">
                      <a:solidFill>
                        <a:srgbClr val="3C3C1D"/>
                      </a:solidFill>
                      <a:miter lim="400000"/>
                    </a:lnB>
                  </a:tcPr>
                </a:tc>
                <a:tc>
                  <a:txBody>
                    <a:bodyPr/>
                    <a:lstStyle/>
                    <a:p>
                      <a:pPr marL="0" algn="l">
                        <a:lnSpc>
                          <a:spcPct val="100000"/>
                        </a:lnSpc>
                        <a:spcBef>
                          <a:spcPts val="0"/>
                        </a:spcBef>
                      </a:pPr>
                      <a:r>
                        <a:rPr lang="en-IN" sz="3600" strike="noStrike" spc="5" dirty="0">
                          <a:solidFill>
                            <a:schemeClr val="tx1"/>
                          </a:solidFill>
                          <a:latin typeface="Times New Roman" panose="02020603050405020304" pitchFamily="18" charset="0"/>
                          <a:ea typeface="+mn-ea"/>
                          <a:cs typeface="Times New Roman" panose="02020603050405020304" pitchFamily="18" charset="0"/>
                        </a:rPr>
                        <a:t>Maritime Sector Meeting</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180000" marR="0" marT="0" marB="0" anchor="ctr">
                    <a:lnB w="12700">
                      <a:solidFill>
                        <a:srgbClr val="3C3C1D"/>
                      </a:solidFill>
                      <a:miter lim="400000"/>
                    </a:lnB>
                  </a:tcPr>
                </a:tc>
                <a:tc>
                  <a:txBody>
                    <a:bodyPr/>
                    <a:lstStyle/>
                    <a:p>
                      <a:pPr marL="0" algn="ctr">
                        <a:lnSpc>
                          <a:spcPct val="100000"/>
                        </a:lnSpc>
                        <a:spcBef>
                          <a:spcPts val="0"/>
                        </a:spcBef>
                      </a:pPr>
                      <a:r>
                        <a:rPr lang="en-IN" sz="3600" strike="noStrike" spc="10" dirty="0">
                          <a:solidFill>
                            <a:schemeClr val="tx1"/>
                          </a:solidFill>
                          <a:latin typeface="Times New Roman" panose="02020603050405020304" pitchFamily="18" charset="0"/>
                          <a:ea typeface="+mn-ea"/>
                          <a:cs typeface="Times New Roman" panose="02020603050405020304" pitchFamily="18" charset="0"/>
                        </a:rPr>
                        <a:t>29</a:t>
                      </a:r>
                      <a:r>
                        <a:rPr lang="en-IN" sz="3600" strike="noStrike" spc="10" baseline="30000" dirty="0">
                          <a:solidFill>
                            <a:schemeClr val="tx1"/>
                          </a:solidFill>
                          <a:latin typeface="Times New Roman" panose="02020603050405020304" pitchFamily="18" charset="0"/>
                          <a:ea typeface="+mn-ea"/>
                          <a:cs typeface="Times New Roman" panose="02020603050405020304" pitchFamily="18" charset="0"/>
                        </a:rPr>
                        <a:t>th</a:t>
                      </a:r>
                      <a:r>
                        <a:rPr lang="en-IN" sz="3600" strike="noStrike" spc="10" dirty="0">
                          <a:solidFill>
                            <a:schemeClr val="tx1"/>
                          </a:solidFill>
                          <a:latin typeface="Times New Roman" panose="02020603050405020304" pitchFamily="18" charset="0"/>
                          <a:ea typeface="+mn-ea"/>
                          <a:cs typeface="Times New Roman" panose="02020603050405020304" pitchFamily="18" charset="0"/>
                        </a:rPr>
                        <a:t> November 2022</a:t>
                      </a:r>
                      <a:endParaRPr sz="3600" strike="noStrike" spc="10"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lnB w="12700">
                      <a:solidFill>
                        <a:srgbClr val="3C3C1D"/>
                      </a:solidFill>
                      <a:miter lim="400000"/>
                    </a:lnB>
                  </a:tcPr>
                </a:tc>
                <a:extLst>
                  <a:ext uri="{0D108BD9-81ED-4DB2-BD59-A6C34878D82A}">
                    <a16:rowId xmlns:a16="http://schemas.microsoft.com/office/drawing/2014/main" val="2410530250"/>
                  </a:ext>
                </a:extLst>
              </a:tr>
            </a:tbl>
          </a:graphicData>
        </a:graphic>
      </p:graphicFrame>
    </p:spTree>
    <p:extLst>
      <p:ext uri="{BB962C8B-B14F-4D97-AF65-F5344CB8AC3E}">
        <p14:creationId xmlns:p14="http://schemas.microsoft.com/office/powerpoint/2010/main" val="528813408"/>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10. Action Plan for Attracting Foreign Investments -IP Strategy 3"/>
          <p:cNvSpPr txBox="1">
            <a:spLocks noGrp="1"/>
          </p:cNvSpPr>
          <p:nvPr>
            <p:ph type="title"/>
          </p:nvPr>
        </p:nvSpPr>
        <p:spPr>
          <a:xfrm>
            <a:off x="853528" y="209716"/>
            <a:ext cx="22237701" cy="1968501"/>
          </a:xfrm>
          <a:prstGeom prst="rect">
            <a:avLst/>
          </a:prstGeom>
        </p:spPr>
        <p:txBody>
          <a:bodyPr/>
          <a:lstStyle/>
          <a:p>
            <a:r>
              <a:t>10. </a:t>
            </a:r>
            <a:r>
              <a:rPr b="1">
                <a:latin typeface="Helvetica Neue"/>
                <a:ea typeface="Helvetica Neue"/>
                <a:cs typeface="Helvetica Neue"/>
                <a:sym typeface="Helvetica Neue"/>
              </a:rPr>
              <a:t>Action Plan for Attracting Foreign Investments -</a:t>
            </a:r>
            <a:r>
              <a:t>IP Strategy 3</a:t>
            </a:r>
          </a:p>
        </p:txBody>
      </p:sp>
      <p:graphicFrame>
        <p:nvGraphicFramePr>
          <p:cNvPr id="258" name="Table"/>
          <p:cNvGraphicFramePr/>
          <p:nvPr>
            <p:extLst>
              <p:ext uri="{D42A27DB-BD31-4B8C-83A1-F6EECF244321}">
                <p14:modId xmlns:p14="http://schemas.microsoft.com/office/powerpoint/2010/main" val="3593036231"/>
              </p:ext>
            </p:extLst>
          </p:nvPr>
        </p:nvGraphicFramePr>
        <p:xfrm>
          <a:off x="1079500" y="2879421"/>
          <a:ext cx="22225000" cy="10122405"/>
        </p:xfrm>
        <a:graphic>
          <a:graphicData uri="http://schemas.openxmlformats.org/drawingml/2006/table">
            <a:tbl>
              <a:tblPr firstRow="1" firstCol="1">
                <a:tableStyleId>{EEE7283C-3CF3-47DC-8721-378D4A62B228}</a:tableStyleId>
              </a:tblPr>
              <a:tblGrid>
                <a:gridCol w="2031722">
                  <a:extLst>
                    <a:ext uri="{9D8B030D-6E8A-4147-A177-3AD203B41FA5}">
                      <a16:colId xmlns:a16="http://schemas.microsoft.com/office/drawing/2014/main" val="20000"/>
                    </a:ext>
                  </a:extLst>
                </a:gridCol>
                <a:gridCol w="6437224">
                  <a:extLst>
                    <a:ext uri="{9D8B030D-6E8A-4147-A177-3AD203B41FA5}">
                      <a16:colId xmlns:a16="http://schemas.microsoft.com/office/drawing/2014/main" val="20001"/>
                    </a:ext>
                  </a:extLst>
                </a:gridCol>
                <a:gridCol w="4097216">
                  <a:extLst>
                    <a:ext uri="{9D8B030D-6E8A-4147-A177-3AD203B41FA5}">
                      <a16:colId xmlns:a16="http://schemas.microsoft.com/office/drawing/2014/main" val="20002"/>
                    </a:ext>
                  </a:extLst>
                </a:gridCol>
                <a:gridCol w="9658838">
                  <a:extLst>
                    <a:ext uri="{9D8B030D-6E8A-4147-A177-3AD203B41FA5}">
                      <a16:colId xmlns:a16="http://schemas.microsoft.com/office/drawing/2014/main" val="20003"/>
                    </a:ext>
                  </a:extLst>
                </a:gridCol>
              </a:tblGrid>
              <a:tr h="1815671">
                <a:tc>
                  <a:txBody>
                    <a:bodyPr/>
                    <a:lstStyle/>
                    <a:p>
                      <a:pPr algn="ctr" defTabSz="647700">
                        <a:defRPr>
                          <a:solidFill>
                            <a:srgbClr val="000000"/>
                          </a:solidFill>
                        </a:defRPr>
                      </a:pPr>
                      <a:r>
                        <a:rPr sz="4000" b="1" dirty="0">
                          <a:solidFill>
                            <a:srgbClr val="FFFFFF"/>
                          </a:solidFill>
                          <a:latin typeface="+mn-lt"/>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b="1" dirty="0">
                          <a:solidFill>
                            <a:srgbClr val="FFFFFF"/>
                          </a:solidFill>
                          <a:latin typeface="+mn-lt"/>
                        </a:rPr>
                        <a:t>Action Plan</a:t>
                      </a:r>
                    </a:p>
                  </a:txBody>
                  <a:tcPr marL="50800" marR="50800" marT="50800" marB="50800" anchor="ctr" horzOverflow="overflow"/>
                </a:tc>
                <a:tc>
                  <a:txBody>
                    <a:bodyPr/>
                    <a:lstStyle/>
                    <a:p>
                      <a:pPr algn="ctr" defTabSz="647700">
                        <a:defRPr>
                          <a:solidFill>
                            <a:srgbClr val="000000"/>
                          </a:solidFill>
                        </a:defRPr>
                      </a:pPr>
                      <a:r>
                        <a:rPr sz="4000" b="1">
                          <a:solidFill>
                            <a:srgbClr val="FFFFFF"/>
                          </a:solidFill>
                          <a:latin typeface="+mn-lt"/>
                        </a:rPr>
                        <a:t>Timeline</a:t>
                      </a:r>
                    </a:p>
                  </a:txBody>
                  <a:tcPr marL="50800" marR="50800" marT="50800" marB="50800" anchor="ctr" horzOverflow="overflow"/>
                </a:tc>
                <a:tc>
                  <a:txBody>
                    <a:bodyPr/>
                    <a:lstStyle/>
                    <a:p>
                      <a:pPr algn="ctr" defTabSz="647700">
                        <a:defRPr>
                          <a:solidFill>
                            <a:srgbClr val="000000"/>
                          </a:solidFill>
                        </a:defRPr>
                      </a:pPr>
                      <a:r>
                        <a:rPr sz="4000" b="1" dirty="0">
                          <a:solidFill>
                            <a:srgbClr val="FFFFFF"/>
                          </a:solidFill>
                          <a:latin typeface="+mn-lt"/>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060806">
                <a:tc>
                  <a:txBody>
                    <a:bodyPr/>
                    <a:lstStyle/>
                    <a:p>
                      <a:pPr algn="ctr" defTabSz="647700">
                        <a:defRPr>
                          <a:solidFill>
                            <a:srgbClr val="000000"/>
                          </a:solidFill>
                        </a:defRPr>
                      </a:pPr>
                      <a:r>
                        <a:rPr sz="3600" dirty="0">
                          <a:solidFill>
                            <a:schemeClr val="tx1"/>
                          </a:solidFill>
                          <a:latin typeface="+mn-lt"/>
                        </a:rPr>
                        <a:t>1</a:t>
                      </a:r>
                    </a:p>
                  </a:txBody>
                  <a:tcPr marL="50800" marR="50800" marT="50800" marB="50800" anchor="ctr" horzOverflow="overflow"/>
                </a:tc>
                <a:tc>
                  <a:txBody>
                    <a:bodyPr/>
                    <a:lstStyle/>
                    <a:p>
                      <a:pPr algn="l" defTabSz="647700">
                        <a:defRPr>
                          <a:solidFill>
                            <a:srgbClr val="000000"/>
                          </a:solidFill>
                        </a:defRPr>
                      </a:pPr>
                      <a:r>
                        <a:rPr sz="3600" dirty="0">
                          <a:solidFill>
                            <a:schemeClr val="tx1"/>
                          </a:solidFill>
                          <a:latin typeface="+mn-lt"/>
                        </a:rPr>
                        <a:t>Initial planning/database of anchor investors</a:t>
                      </a:r>
                    </a:p>
                  </a:txBody>
                  <a:tcPr marL="50800" marR="50800" marT="50800" marB="50800" anchor="ctr" horzOverflow="overflow"/>
                </a:tc>
                <a:tc>
                  <a:txBody>
                    <a:bodyPr/>
                    <a:lstStyle/>
                    <a:p>
                      <a:pPr algn="ctr" defTabSz="647700">
                        <a:defRPr sz="4900"/>
                      </a:pPr>
                      <a:endParaRPr sz="3600" dirty="0">
                        <a:solidFill>
                          <a:schemeClr val="tx1"/>
                        </a:solidFill>
                        <a:latin typeface="+mn-lt"/>
                      </a:endParaRPr>
                    </a:p>
                  </a:txBody>
                  <a:tcPr marL="50800" marR="50800" marT="50800" marB="50800" anchor="ctr" horzOverflow="overflow"/>
                </a:tc>
                <a:tc>
                  <a:txBody>
                    <a:bodyPr/>
                    <a:lstStyle/>
                    <a:p>
                      <a:pPr algn="ctr" defTabSz="647700">
                        <a:defRPr sz="4900"/>
                      </a:pPr>
                      <a:r>
                        <a:rPr lang="en-IN" sz="3600" dirty="0">
                          <a:solidFill>
                            <a:schemeClr val="tx1"/>
                          </a:solidFill>
                          <a:latin typeface="+mn-lt"/>
                        </a:rPr>
                        <a:t>To be initiated</a:t>
                      </a:r>
                    </a:p>
                    <a:p>
                      <a:pPr algn="ctr" defTabSz="647700">
                        <a:defRPr sz="4900"/>
                      </a:pPr>
                      <a:endParaRPr sz="3600" dirty="0">
                        <a:solidFill>
                          <a:schemeClr val="tx1"/>
                        </a:solidFill>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755208">
                <a:tc>
                  <a:txBody>
                    <a:bodyPr/>
                    <a:lstStyle/>
                    <a:p>
                      <a:pPr algn="ctr" defTabSz="647700">
                        <a:defRPr>
                          <a:solidFill>
                            <a:srgbClr val="000000"/>
                          </a:solidFill>
                        </a:defRPr>
                      </a:pPr>
                      <a:r>
                        <a:rPr sz="3600">
                          <a:solidFill>
                            <a:schemeClr val="tx1"/>
                          </a:solidFill>
                          <a:latin typeface="+mn-lt"/>
                        </a:rPr>
                        <a:t>2</a:t>
                      </a:r>
                    </a:p>
                  </a:txBody>
                  <a:tcPr marL="50800" marR="50800" marT="50800" marB="50800" anchor="ctr" horzOverflow="overflow"/>
                </a:tc>
                <a:tc>
                  <a:txBody>
                    <a:bodyPr/>
                    <a:lstStyle/>
                    <a:p>
                      <a:pPr algn="l" defTabSz="647700">
                        <a:defRPr>
                          <a:solidFill>
                            <a:srgbClr val="000000"/>
                          </a:solidFill>
                        </a:defRPr>
                      </a:pPr>
                      <a:r>
                        <a:rPr sz="3600" dirty="0">
                          <a:solidFill>
                            <a:schemeClr val="tx1"/>
                          </a:solidFill>
                          <a:latin typeface="+mn-lt"/>
                        </a:rPr>
                        <a:t>Scheduling one to one meeting(at least 10 this year)</a:t>
                      </a:r>
                    </a:p>
                  </a:txBody>
                  <a:tcPr marL="50800" marR="50800" marT="50800" marB="50800" anchor="ctr" horzOverflow="overflow"/>
                </a:tc>
                <a:tc>
                  <a:txBody>
                    <a:bodyPr/>
                    <a:lstStyle/>
                    <a:p>
                      <a:pPr algn="ctr" defTabSz="647700">
                        <a:defRPr sz="4900"/>
                      </a:pPr>
                      <a:endParaRPr sz="3600" dirty="0">
                        <a:solidFill>
                          <a:schemeClr val="tx1"/>
                        </a:solidFill>
                        <a:latin typeface="+mn-lt"/>
                      </a:endParaRPr>
                    </a:p>
                  </a:txBody>
                  <a:tcPr marL="50800" marR="50800" marT="50800" marB="50800" anchor="ctr" horzOverflow="overflow"/>
                </a:tc>
                <a:tc>
                  <a:txBody>
                    <a:bodyPr/>
                    <a:lstStyle/>
                    <a:p>
                      <a:pPr algn="ctr" defTabSz="647700">
                        <a:defRPr sz="4900"/>
                      </a:pPr>
                      <a:r>
                        <a:rPr lang="en-IN" sz="3600" dirty="0">
                          <a:solidFill>
                            <a:schemeClr val="tx1"/>
                          </a:solidFill>
                          <a:latin typeface="+mn-lt"/>
                        </a:rPr>
                        <a:t>TBD</a:t>
                      </a:r>
                    </a:p>
                    <a:p>
                      <a:pPr algn="ctr" defTabSz="647700">
                        <a:defRPr sz="4900"/>
                      </a:pPr>
                      <a:endParaRPr sz="3600" dirty="0">
                        <a:solidFill>
                          <a:schemeClr val="tx1"/>
                        </a:solidFill>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085517">
                <a:tc>
                  <a:txBody>
                    <a:bodyPr/>
                    <a:lstStyle/>
                    <a:p>
                      <a:pPr algn="ctr" defTabSz="647700">
                        <a:defRPr>
                          <a:solidFill>
                            <a:srgbClr val="000000"/>
                          </a:solidFill>
                        </a:defRPr>
                      </a:pPr>
                      <a:r>
                        <a:rPr sz="3600">
                          <a:solidFill>
                            <a:schemeClr val="tx1"/>
                          </a:solidFill>
                          <a:latin typeface="+mn-lt"/>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3600" dirty="0">
                          <a:solidFill>
                            <a:schemeClr val="tx1"/>
                          </a:solidFill>
                          <a:latin typeface="+mn-lt"/>
                        </a:rPr>
                        <a:t>Participating in international events(at least 5)</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3600" dirty="0">
                          <a:solidFill>
                            <a:schemeClr val="tx1"/>
                          </a:solidFill>
                          <a:latin typeface="+mn-lt"/>
                        </a:rPr>
                        <a:t>Dec to Jan</a:t>
                      </a:r>
                    </a:p>
                  </a:txBody>
                  <a:tcPr marL="50800" marR="50800" marT="50800" marB="50800" anchor="ctr" horzOverflow="overflow">
                    <a:lnB w="12700">
                      <a:solidFill>
                        <a:srgbClr val="3C3C1D"/>
                      </a:solidFill>
                      <a:miter lim="400000"/>
                    </a:lnB>
                  </a:tcPr>
                </a:tc>
                <a:tc>
                  <a:txBody>
                    <a:bodyPr/>
                    <a:lstStyle/>
                    <a:p>
                      <a:pPr marL="571500" marR="0" lvl="0" indent="-5715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0" cap="none" spc="0" normalizeH="0" baseline="0" noProof="0" dirty="0">
                          <a:ln>
                            <a:noFill/>
                          </a:ln>
                          <a:solidFill>
                            <a:schemeClr val="tx1"/>
                          </a:solidFill>
                          <a:effectLst/>
                          <a:uLnTx/>
                          <a:uFillTx/>
                          <a:latin typeface="+mn-lt"/>
                          <a:ea typeface="Helvetica Neue"/>
                          <a:cs typeface="Times New Roman" panose="02020603050405020304" pitchFamily="18" charset="0"/>
                          <a:sym typeface="Helvetica Neue"/>
                        </a:rPr>
                        <a:t>Attended Medica 2022 from 13-16 November 2022 in Dusseldorf, Germany.</a:t>
                      </a:r>
                    </a:p>
                    <a:p>
                      <a:pPr marL="571500" marR="0" lvl="0" indent="-5715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solidFill>
                            <a:schemeClr val="tx1"/>
                          </a:solidFill>
                          <a:latin typeface="+mn-lt"/>
                          <a:cs typeface="Times New Roman" panose="02020603050405020304" pitchFamily="18" charset="0"/>
                        </a:rPr>
                        <a:t>Attended Arab Health from 30th Jan 2023 to 1st Feb 2023 in Dubai.</a:t>
                      </a:r>
                    </a:p>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3600" dirty="0">
                        <a:solidFill>
                          <a:schemeClr val="tx1"/>
                        </a:solidFill>
                        <a:latin typeface="+mn-lt"/>
                        <a:cs typeface="Times New Roman" panose="02020603050405020304" pitchFamily="18" charset="0"/>
                      </a:endParaRPr>
                    </a:p>
                    <a:p>
                      <a:pPr marL="571500" marR="0" lvl="0" indent="-571500" algn="l"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solidFill>
                            <a:schemeClr val="tx1"/>
                          </a:solidFill>
                          <a:latin typeface="+mn-lt"/>
                          <a:cs typeface="Times New Roman" panose="02020603050405020304" pitchFamily="18" charset="0"/>
                        </a:rPr>
                        <a:t>(G.O obtained for participation in 4 events till 31.03.2023, as per the list in the next slide)</a:t>
                      </a:r>
                    </a:p>
                    <a:p>
                      <a:pPr algn="ctr" defTabSz="647700">
                        <a:defRPr sz="4900"/>
                      </a:pPr>
                      <a:endParaRPr sz="3600" dirty="0">
                        <a:solidFill>
                          <a:schemeClr val="tx1"/>
                        </a:solidFill>
                        <a:latin typeface="+mn-lt"/>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10. Action Plan for Attracting Foreign Investments -IP Strategy 3"/>
          <p:cNvSpPr txBox="1">
            <a:spLocks noGrp="1"/>
          </p:cNvSpPr>
          <p:nvPr>
            <p:ph type="title"/>
          </p:nvPr>
        </p:nvSpPr>
        <p:spPr>
          <a:xfrm>
            <a:off x="853528" y="209716"/>
            <a:ext cx="22237701" cy="1968501"/>
          </a:xfrm>
          <a:prstGeom prst="rect">
            <a:avLst/>
          </a:prstGeom>
        </p:spPr>
        <p:txBody>
          <a:bodyPr/>
          <a:lstStyle/>
          <a:p>
            <a:r>
              <a:rPr lang="en-US" b="1" dirty="0">
                <a:latin typeface="Helvetica Neue"/>
                <a:ea typeface="Helvetica Neue"/>
                <a:cs typeface="Helvetica Neue"/>
                <a:sym typeface="Helvetica Neue"/>
              </a:rPr>
              <a:t>G.O. Obtained International Events in 2022-2023</a:t>
            </a:r>
            <a:endParaRPr dirty="0"/>
          </a:p>
        </p:txBody>
      </p:sp>
      <p:graphicFrame>
        <p:nvGraphicFramePr>
          <p:cNvPr id="258" name="Table"/>
          <p:cNvGraphicFramePr/>
          <p:nvPr>
            <p:extLst>
              <p:ext uri="{D42A27DB-BD31-4B8C-83A1-F6EECF244321}">
                <p14:modId xmlns:p14="http://schemas.microsoft.com/office/powerpoint/2010/main" val="1535448691"/>
              </p:ext>
            </p:extLst>
          </p:nvPr>
        </p:nvGraphicFramePr>
        <p:xfrm>
          <a:off x="1079500" y="2879421"/>
          <a:ext cx="22225000" cy="9936473"/>
        </p:xfrm>
        <a:graphic>
          <a:graphicData uri="http://schemas.openxmlformats.org/drawingml/2006/table">
            <a:tbl>
              <a:tblPr firstRow="1" firstCol="1">
                <a:tableStyleId>{EEE7283C-3CF3-47DC-8721-378D4A62B228}</a:tableStyleId>
              </a:tblPr>
              <a:tblGrid>
                <a:gridCol w="1486071">
                  <a:extLst>
                    <a:ext uri="{9D8B030D-6E8A-4147-A177-3AD203B41FA5}">
                      <a16:colId xmlns:a16="http://schemas.microsoft.com/office/drawing/2014/main" val="20000"/>
                    </a:ext>
                  </a:extLst>
                </a:gridCol>
                <a:gridCol w="5968879">
                  <a:extLst>
                    <a:ext uri="{9D8B030D-6E8A-4147-A177-3AD203B41FA5}">
                      <a16:colId xmlns:a16="http://schemas.microsoft.com/office/drawing/2014/main" val="20001"/>
                    </a:ext>
                  </a:extLst>
                </a:gridCol>
                <a:gridCol w="5968879">
                  <a:extLst>
                    <a:ext uri="{9D8B030D-6E8A-4147-A177-3AD203B41FA5}">
                      <a16:colId xmlns:a16="http://schemas.microsoft.com/office/drawing/2014/main" val="147568361"/>
                    </a:ext>
                  </a:extLst>
                </a:gridCol>
                <a:gridCol w="2881085">
                  <a:extLst>
                    <a:ext uri="{9D8B030D-6E8A-4147-A177-3AD203B41FA5}">
                      <a16:colId xmlns:a16="http://schemas.microsoft.com/office/drawing/2014/main" val="20002"/>
                    </a:ext>
                  </a:extLst>
                </a:gridCol>
                <a:gridCol w="5920086">
                  <a:extLst>
                    <a:ext uri="{9D8B030D-6E8A-4147-A177-3AD203B41FA5}">
                      <a16:colId xmlns:a16="http://schemas.microsoft.com/office/drawing/2014/main" val="20003"/>
                    </a:ext>
                  </a:extLst>
                </a:gridCol>
              </a:tblGrid>
              <a:tr h="1815671">
                <a:tc>
                  <a:txBody>
                    <a:bodyPr/>
                    <a:lstStyle/>
                    <a:p>
                      <a:pPr algn="ctr"/>
                      <a:r>
                        <a:rPr lang="en-IN" sz="4000" b="1" dirty="0">
                          <a:solidFill>
                            <a:schemeClr val="bg1"/>
                          </a:solidFill>
                          <a:effectLst/>
                          <a:latin typeface="Times New Roman" panose="02020603050405020304" pitchFamily="18" charset="0"/>
                          <a:cs typeface="Times New Roman" panose="02020603050405020304" pitchFamily="18" charset="0"/>
                        </a:rPr>
                        <a:t>Sl. No</a:t>
                      </a:r>
                      <a:endParaRPr lang="en-IN"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a:solidFill>
                        <a:srgbClr val="3C3C1D"/>
                      </a:solidFill>
                      <a:miter lim="400000"/>
                    </a:lnL>
                  </a:tcPr>
                </a:tc>
                <a:tc>
                  <a:txBody>
                    <a:bodyPr/>
                    <a:lstStyle/>
                    <a:p>
                      <a:pPr algn="ctr"/>
                      <a:r>
                        <a:rPr lang="en-IN" sz="4000" b="1" dirty="0">
                          <a:solidFill>
                            <a:schemeClr val="bg1"/>
                          </a:solidFill>
                          <a:effectLst/>
                          <a:latin typeface="Times New Roman" panose="02020603050405020304" pitchFamily="18" charset="0"/>
                          <a:cs typeface="Times New Roman" panose="02020603050405020304" pitchFamily="18" charset="0"/>
                        </a:rPr>
                        <a:t>Event </a:t>
                      </a:r>
                      <a:endParaRPr lang="en-IN"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4000" b="1" dirty="0">
                          <a:solidFill>
                            <a:schemeClr val="bg1"/>
                          </a:solidFill>
                          <a:effectLst/>
                          <a:latin typeface="Times New Roman" panose="02020603050405020304" pitchFamily="18" charset="0"/>
                          <a:cs typeface="Times New Roman" panose="02020603050405020304" pitchFamily="18" charset="0"/>
                        </a:rPr>
                        <a:t>Location </a:t>
                      </a:r>
                      <a:endParaRPr lang="en-IN"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4000" b="1" dirty="0">
                          <a:solidFill>
                            <a:schemeClr val="bg1"/>
                          </a:solidFill>
                          <a:effectLst/>
                          <a:latin typeface="Times New Roman" panose="02020603050405020304" pitchFamily="18" charset="0"/>
                          <a:cs typeface="Times New Roman" panose="02020603050405020304" pitchFamily="18" charset="0"/>
                        </a:rPr>
                        <a:t>Tentative Travel Date</a:t>
                      </a:r>
                      <a:endParaRPr lang="en-IN"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4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Status</a:t>
                      </a:r>
                    </a:p>
                  </a:txBody>
                  <a:tcPr marL="68580" marR="68580" marT="0" marB="0" anchor="ctr">
                    <a:lnR w="12700">
                      <a:solidFill>
                        <a:srgbClr val="3C3C1D"/>
                      </a:solidFill>
                      <a:miter lim="400000"/>
                    </a:lnR>
                  </a:tcPr>
                </a:tc>
                <a:extLst>
                  <a:ext uri="{0D108BD9-81ED-4DB2-BD59-A6C34878D82A}">
                    <a16:rowId xmlns:a16="http://schemas.microsoft.com/office/drawing/2014/main" val="10000"/>
                  </a:ext>
                </a:extLst>
              </a:tr>
              <a:tr h="2060806">
                <a:tc>
                  <a:txBody>
                    <a:bodyPr/>
                    <a:lstStyle/>
                    <a:p>
                      <a:pPr algn="ctr"/>
                      <a:r>
                        <a:rPr lang="en-IN" sz="3200" b="0" dirty="0">
                          <a:effectLst/>
                          <a:latin typeface="Times New Roman" panose="02020603050405020304" pitchFamily="18" charset="0"/>
                          <a:cs typeface="Times New Roman" panose="02020603050405020304" pitchFamily="18" charset="0"/>
                        </a:rPr>
                        <a:t>1.</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l"/>
                      <a:r>
                        <a:rPr lang="en-IN" sz="3600" b="0" dirty="0">
                          <a:effectLst/>
                          <a:latin typeface="Times New Roman" panose="02020603050405020304" pitchFamily="18" charset="0"/>
                          <a:cs typeface="Times New Roman" panose="02020603050405020304" pitchFamily="18" charset="0"/>
                        </a:rPr>
                        <a:t>ARAB HEALTH EXPO 2023 &amp; Roadshow  </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Dubai</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30</a:t>
                      </a:r>
                      <a:r>
                        <a:rPr lang="en-IN" sz="3600" baseline="30000" dirty="0">
                          <a:effectLst/>
                          <a:latin typeface="Times New Roman" panose="02020603050405020304" pitchFamily="18" charset="0"/>
                          <a:cs typeface="Times New Roman" panose="02020603050405020304" pitchFamily="18" charset="0"/>
                        </a:rPr>
                        <a:t>th</a:t>
                      </a:r>
                      <a:r>
                        <a:rPr lang="en-IN" sz="3600" dirty="0">
                          <a:effectLst/>
                          <a:latin typeface="Times New Roman" panose="02020603050405020304" pitchFamily="18" charset="0"/>
                          <a:cs typeface="Times New Roman" panose="02020603050405020304" pitchFamily="18" charset="0"/>
                        </a:rPr>
                        <a:t> January 2023 to</a:t>
                      </a:r>
                    </a:p>
                    <a:p>
                      <a:pPr algn="ctr"/>
                      <a:r>
                        <a:rPr lang="en-IN" sz="3600" dirty="0">
                          <a:effectLst/>
                          <a:latin typeface="Times New Roman" panose="02020603050405020304" pitchFamily="18" charset="0"/>
                          <a:cs typeface="Times New Roman" panose="02020603050405020304" pitchFamily="18" charset="0"/>
                        </a:rPr>
                        <a:t> 2</a:t>
                      </a:r>
                      <a:r>
                        <a:rPr lang="en-IN" sz="3600" baseline="30000" dirty="0">
                          <a:effectLst/>
                          <a:latin typeface="Times New Roman" panose="02020603050405020304" pitchFamily="18" charset="0"/>
                          <a:cs typeface="Times New Roman" panose="02020603050405020304" pitchFamily="18" charset="0"/>
                        </a:rPr>
                        <a:t>nd</a:t>
                      </a:r>
                      <a:r>
                        <a:rPr lang="en-IN" sz="3600" dirty="0">
                          <a:effectLst/>
                          <a:latin typeface="Times New Roman" panose="02020603050405020304" pitchFamily="18" charset="0"/>
                          <a:cs typeface="Times New Roman" panose="02020603050405020304" pitchFamily="18" charset="0"/>
                        </a:rPr>
                        <a:t> February 2023</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571500" indent="-571500" algn="l">
                        <a:buFont typeface="Arial" panose="020B0604020202020204" pitchFamily="34" charset="0"/>
                        <a:buChar char="•"/>
                      </a:pPr>
                      <a:r>
                        <a:rPr lang="en-IN" sz="3600" dirty="0">
                          <a:effectLst/>
                          <a:latin typeface="Times New Roman" panose="02020603050405020304" pitchFamily="18" charset="0"/>
                          <a:ea typeface="Times New Roman" panose="02020603050405020304" pitchFamily="18" charset="0"/>
                          <a:cs typeface="Times New Roman" panose="02020603050405020304" pitchFamily="18" charset="0"/>
                        </a:rPr>
                        <a:t>Arab Health attended. </a:t>
                      </a:r>
                    </a:p>
                    <a:p>
                      <a:pPr marL="571500" indent="-571500" algn="l">
                        <a:buFont typeface="Arial" panose="020B0604020202020204" pitchFamily="34" charset="0"/>
                        <a:buChar char="•"/>
                      </a:pPr>
                      <a:r>
                        <a:rPr lang="en-IN" sz="3600" dirty="0">
                          <a:effectLst/>
                          <a:latin typeface="Times New Roman" panose="02020603050405020304" pitchFamily="18" charset="0"/>
                          <a:ea typeface="Times New Roman" panose="02020603050405020304" pitchFamily="18" charset="0"/>
                          <a:cs typeface="Times New Roman" panose="02020603050405020304" pitchFamily="18" charset="0"/>
                        </a:rPr>
                        <a:t>Travel permission yet to be received</a:t>
                      </a:r>
                    </a:p>
                  </a:txBody>
                  <a:tcPr marL="72000" marR="72000" marT="0" marB="0" anchor="ctr">
                    <a:lnR w="12700">
                      <a:solidFill>
                        <a:srgbClr val="3C3C1D"/>
                      </a:solidFill>
                      <a:miter lim="400000"/>
                    </a:lnR>
                  </a:tcPr>
                </a:tc>
                <a:extLst>
                  <a:ext uri="{0D108BD9-81ED-4DB2-BD59-A6C34878D82A}">
                    <a16:rowId xmlns:a16="http://schemas.microsoft.com/office/drawing/2014/main" val="10001"/>
                  </a:ext>
                </a:extLst>
              </a:tr>
              <a:tr h="1755208">
                <a:tc>
                  <a:txBody>
                    <a:bodyPr/>
                    <a:lstStyle/>
                    <a:p>
                      <a:pPr algn="ctr"/>
                      <a:r>
                        <a:rPr lang="en-IN" sz="3200" b="0" dirty="0">
                          <a:effectLst/>
                          <a:latin typeface="Times New Roman" panose="02020603050405020304" pitchFamily="18" charset="0"/>
                          <a:cs typeface="Times New Roman" panose="02020603050405020304" pitchFamily="18" charset="0"/>
                        </a:rPr>
                        <a:t>2.</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l"/>
                      <a:r>
                        <a:rPr lang="en-IN" sz="3600" b="0" dirty="0">
                          <a:effectLst/>
                          <a:latin typeface="Times New Roman" panose="02020603050405020304" pitchFamily="18" charset="0"/>
                          <a:cs typeface="Times New Roman" panose="02020603050405020304" pitchFamily="18" charset="0"/>
                        </a:rPr>
                        <a:t>SEMICON 2023</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Seoul, South Korea </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1-3</a:t>
                      </a:r>
                      <a:r>
                        <a:rPr lang="en-IN" sz="3600" baseline="30000" dirty="0">
                          <a:effectLst/>
                          <a:latin typeface="Times New Roman" panose="02020603050405020304" pitchFamily="18" charset="0"/>
                          <a:cs typeface="Times New Roman" panose="02020603050405020304" pitchFamily="18" charset="0"/>
                        </a:rPr>
                        <a:t>rd</a:t>
                      </a:r>
                      <a:r>
                        <a:rPr lang="en-IN" sz="3600" dirty="0">
                          <a:effectLst/>
                          <a:latin typeface="Times New Roman" panose="02020603050405020304" pitchFamily="18" charset="0"/>
                          <a:cs typeface="Times New Roman" panose="02020603050405020304" pitchFamily="18" charset="0"/>
                        </a:rPr>
                        <a:t> Feb 2023  </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pPr algn="ct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R w="12700">
                      <a:solidFill>
                        <a:srgbClr val="3C3C1D"/>
                      </a:solidFill>
                      <a:miter lim="400000"/>
                    </a:lnR>
                  </a:tcPr>
                </a:tc>
                <a:extLst>
                  <a:ext uri="{0D108BD9-81ED-4DB2-BD59-A6C34878D82A}">
                    <a16:rowId xmlns:a16="http://schemas.microsoft.com/office/drawing/2014/main" val="10002"/>
                  </a:ext>
                </a:extLst>
              </a:tr>
              <a:tr h="2085517">
                <a:tc>
                  <a:txBody>
                    <a:bodyPr/>
                    <a:lstStyle/>
                    <a:p>
                      <a:pPr algn="ctr"/>
                      <a:r>
                        <a:rPr lang="en-IN" sz="3200" b="0" dirty="0">
                          <a:effectLst/>
                          <a:latin typeface="Times New Roman" panose="02020603050405020304" pitchFamily="18" charset="0"/>
                          <a:cs typeface="Times New Roman" panose="02020603050405020304" pitchFamily="18" charset="0"/>
                        </a:rPr>
                        <a:t>3.</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l"/>
                      <a:r>
                        <a:rPr lang="en-IN" sz="3600" b="0" dirty="0">
                          <a:effectLst/>
                          <a:latin typeface="Times New Roman" panose="02020603050405020304" pitchFamily="18" charset="0"/>
                          <a:cs typeface="Times New Roman" panose="02020603050405020304" pitchFamily="18" charset="0"/>
                        </a:rPr>
                        <a:t>Agri Tech 2023 &amp; Roadshows </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Israel</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IN" sz="3600" dirty="0">
                          <a:effectLst/>
                          <a:latin typeface="Times New Roman" panose="02020603050405020304" pitchFamily="18" charset="0"/>
                          <a:cs typeface="Times New Roman" panose="02020603050405020304" pitchFamily="18" charset="0"/>
                        </a:rPr>
                        <a:t>2-5</a:t>
                      </a:r>
                      <a:r>
                        <a:rPr lang="en-IN" sz="3600" baseline="30000" dirty="0">
                          <a:effectLst/>
                          <a:latin typeface="Times New Roman" panose="02020603050405020304" pitchFamily="18" charset="0"/>
                          <a:cs typeface="Times New Roman" panose="02020603050405020304" pitchFamily="18" charset="0"/>
                        </a:rPr>
                        <a:t>th</a:t>
                      </a:r>
                      <a:r>
                        <a:rPr lang="en-IN" sz="3600" dirty="0">
                          <a:effectLst/>
                          <a:latin typeface="Times New Roman" panose="02020603050405020304" pitchFamily="18" charset="0"/>
                          <a:cs typeface="Times New Roman" panose="02020603050405020304" pitchFamily="18" charset="0"/>
                        </a:rPr>
                        <a:t> May 2023</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algn="ctr"/>
                      <a:r>
                        <a:rPr lang="en-IN" sz="3600" dirty="0">
                          <a:effectLst/>
                          <a:latin typeface="Times New Roman" panose="02020603050405020304" pitchFamily="18" charset="0"/>
                          <a:ea typeface="Times New Roman" panose="02020603050405020304" pitchFamily="18" charset="0"/>
                          <a:cs typeface="Times New Roman" panose="02020603050405020304" pitchFamily="18" charset="0"/>
                        </a:rPr>
                        <a:t>Letter to be sent for travel permission</a:t>
                      </a:r>
                    </a:p>
                  </a:txBody>
                  <a:tcPr marL="0" marR="0" marT="0" marB="0" anchor="ctr">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r h="2085517">
                <a:tc>
                  <a:txBody>
                    <a:bodyPr/>
                    <a:lstStyle/>
                    <a:p>
                      <a:pPr algn="ctr"/>
                      <a:r>
                        <a:rPr lang="en-IN" sz="3200" b="0" dirty="0">
                          <a:effectLst/>
                          <a:latin typeface="Times New Roman" panose="02020603050405020304" pitchFamily="18" charset="0"/>
                          <a:cs typeface="Times New Roman" panose="02020603050405020304" pitchFamily="18" charset="0"/>
                        </a:rPr>
                        <a:t>4.</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lnB w="12700">
                      <a:solidFill>
                        <a:srgbClr val="3C3C1D"/>
                      </a:solidFill>
                      <a:miter lim="400000"/>
                    </a:lnB>
                  </a:tcPr>
                </a:tc>
                <a:tc>
                  <a:txBody>
                    <a:bodyPr/>
                    <a:lstStyle/>
                    <a:p>
                      <a:pPr algn="l"/>
                      <a:r>
                        <a:rPr lang="en-IN" sz="3600" b="0" dirty="0">
                          <a:effectLst/>
                          <a:latin typeface="Times New Roman" panose="02020603050405020304" pitchFamily="18" charset="0"/>
                          <a:cs typeface="Times New Roman" panose="02020603050405020304" pitchFamily="18" charset="0"/>
                        </a:rPr>
                        <a:t>Roadshow</a:t>
                      </a:r>
                      <a:endParaRPr lang="en-IN" sz="3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80000" marR="0" marT="0" marB="0" anchor="ctr">
                    <a:lnB w="12700">
                      <a:solidFill>
                        <a:srgbClr val="3C3C1D"/>
                      </a:solidFill>
                      <a:miter lim="400000"/>
                    </a:lnB>
                  </a:tcPr>
                </a:tc>
                <a:tc>
                  <a:txBody>
                    <a:bodyPr/>
                    <a:lstStyle/>
                    <a:p>
                      <a:pPr algn="ctr"/>
                      <a:r>
                        <a:rPr lang="en-IN" sz="3600" dirty="0">
                          <a:effectLst/>
                          <a:latin typeface="Times New Roman" panose="02020603050405020304" pitchFamily="18" charset="0"/>
                          <a:cs typeface="Times New Roman" panose="02020603050405020304" pitchFamily="18" charset="0"/>
                        </a:rPr>
                        <a:t>Ireland</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a:solidFill>
                        <a:srgbClr val="3C3C1D"/>
                      </a:solidFill>
                      <a:miter lim="400000"/>
                    </a:lnB>
                  </a:tcPr>
                </a:tc>
                <a:tc>
                  <a:txBody>
                    <a:bodyPr/>
                    <a:lstStyle/>
                    <a:p>
                      <a:pPr algn="ctr"/>
                      <a:r>
                        <a:rPr lang="en-IN" sz="3600" dirty="0">
                          <a:effectLst/>
                          <a:latin typeface="Times New Roman" panose="02020603050405020304" pitchFamily="18" charset="0"/>
                          <a:cs typeface="Times New Roman" panose="02020603050405020304" pitchFamily="18" charset="0"/>
                        </a:rPr>
                        <a:t>8-11</a:t>
                      </a:r>
                      <a:r>
                        <a:rPr lang="en-IN" sz="3600" baseline="30000" dirty="0">
                          <a:effectLst/>
                          <a:latin typeface="Times New Roman" panose="02020603050405020304" pitchFamily="18" charset="0"/>
                          <a:cs typeface="Times New Roman" panose="02020603050405020304" pitchFamily="18" charset="0"/>
                        </a:rPr>
                        <a:t>th</a:t>
                      </a:r>
                      <a:r>
                        <a:rPr lang="en-IN" sz="3600" dirty="0">
                          <a:effectLst/>
                          <a:latin typeface="Times New Roman" panose="02020603050405020304" pitchFamily="18" charset="0"/>
                          <a:cs typeface="Times New Roman" panose="02020603050405020304" pitchFamily="18" charset="0"/>
                        </a:rPr>
                        <a:t> June 2023</a:t>
                      </a:r>
                      <a:endParaRPr lang="en-IN"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B w="12700">
                      <a:solidFill>
                        <a:srgbClr val="3C3C1D"/>
                      </a:solidFill>
                      <a:miter lim="400000"/>
                    </a:lnB>
                  </a:tcPr>
                </a:tc>
                <a:tc vMerge="1">
                  <a:txBody>
                    <a:bodyPr/>
                    <a:lstStyle/>
                    <a:p>
                      <a:pPr algn="ctr"/>
                      <a:endParaRPr lang="en-IN" sz="3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R w="12700">
                      <a:solidFill>
                        <a:srgbClr val="3C3C1D"/>
                      </a:solidFill>
                      <a:miter lim="400000"/>
                    </a:lnR>
                    <a:lnB w="12700">
                      <a:solidFill>
                        <a:srgbClr val="3C3C1D"/>
                      </a:solidFill>
                      <a:miter lim="400000"/>
                    </a:lnB>
                  </a:tcPr>
                </a:tc>
                <a:extLst>
                  <a:ext uri="{0D108BD9-81ED-4DB2-BD59-A6C34878D82A}">
                    <a16:rowId xmlns:a16="http://schemas.microsoft.com/office/drawing/2014/main" val="2974278330"/>
                  </a:ext>
                </a:extLst>
              </a:tr>
            </a:tbl>
          </a:graphicData>
        </a:graphic>
      </p:graphicFrame>
    </p:spTree>
    <p:extLst>
      <p:ext uri="{BB962C8B-B14F-4D97-AF65-F5344CB8AC3E}">
        <p14:creationId xmlns:p14="http://schemas.microsoft.com/office/powerpoint/2010/main" val="3185987357"/>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11. Action Plan for Targeting NRK Investments- IP Strategy 4"/>
          <p:cNvSpPr txBox="1">
            <a:spLocks noGrp="1"/>
          </p:cNvSpPr>
          <p:nvPr>
            <p:ph type="title"/>
          </p:nvPr>
        </p:nvSpPr>
        <p:spPr>
          <a:xfrm>
            <a:off x="1060450" y="451030"/>
            <a:ext cx="22237700" cy="1968501"/>
          </a:xfrm>
          <a:prstGeom prst="rect">
            <a:avLst/>
          </a:prstGeom>
        </p:spPr>
        <p:txBody>
          <a:bodyPr/>
          <a:lstStyle/>
          <a:p>
            <a:r>
              <a:t>11. </a:t>
            </a:r>
            <a:r>
              <a:rPr b="1">
                <a:latin typeface="Helvetica Neue"/>
                <a:ea typeface="Helvetica Neue"/>
                <a:cs typeface="Helvetica Neue"/>
                <a:sym typeface="Helvetica Neue"/>
              </a:rPr>
              <a:t>Action Plan for Targeting NRK Investments</a:t>
            </a:r>
            <a:r>
              <a:t>- IP Strategy 4</a:t>
            </a:r>
          </a:p>
        </p:txBody>
      </p:sp>
      <p:graphicFrame>
        <p:nvGraphicFramePr>
          <p:cNvPr id="261" name="Table"/>
          <p:cNvGraphicFramePr/>
          <p:nvPr>
            <p:extLst>
              <p:ext uri="{D42A27DB-BD31-4B8C-83A1-F6EECF244321}">
                <p14:modId xmlns:p14="http://schemas.microsoft.com/office/powerpoint/2010/main" val="1966804161"/>
              </p:ext>
            </p:extLst>
          </p:nvPr>
        </p:nvGraphicFramePr>
        <p:xfrm>
          <a:off x="865632" y="3169339"/>
          <a:ext cx="22225000" cy="10268450"/>
        </p:xfrm>
        <a:graphic>
          <a:graphicData uri="http://schemas.openxmlformats.org/drawingml/2006/table">
            <a:tbl>
              <a:tblPr firstRow="1" firstCol="1">
                <a:tableStyleId>{EEE7283C-3CF3-47DC-8721-378D4A62B228}</a:tableStyleId>
              </a:tblPr>
              <a:tblGrid>
                <a:gridCol w="1893522">
                  <a:extLst>
                    <a:ext uri="{9D8B030D-6E8A-4147-A177-3AD203B41FA5}">
                      <a16:colId xmlns:a16="http://schemas.microsoft.com/office/drawing/2014/main" val="20000"/>
                    </a:ext>
                  </a:extLst>
                </a:gridCol>
                <a:gridCol w="7665006">
                  <a:extLst>
                    <a:ext uri="{9D8B030D-6E8A-4147-A177-3AD203B41FA5}">
                      <a16:colId xmlns:a16="http://schemas.microsoft.com/office/drawing/2014/main" val="20001"/>
                    </a:ext>
                  </a:extLst>
                </a:gridCol>
                <a:gridCol w="5193792">
                  <a:extLst>
                    <a:ext uri="{9D8B030D-6E8A-4147-A177-3AD203B41FA5}">
                      <a16:colId xmlns:a16="http://schemas.microsoft.com/office/drawing/2014/main" val="20002"/>
                    </a:ext>
                  </a:extLst>
                </a:gridCol>
                <a:gridCol w="7472680">
                  <a:extLst>
                    <a:ext uri="{9D8B030D-6E8A-4147-A177-3AD203B41FA5}">
                      <a16:colId xmlns:a16="http://schemas.microsoft.com/office/drawing/2014/main" val="20003"/>
                    </a:ext>
                  </a:extLst>
                </a:gridCol>
              </a:tblGrid>
              <a:tr h="1472999">
                <a:tc>
                  <a:txBody>
                    <a:bodyPr/>
                    <a:lstStyle/>
                    <a:p>
                      <a:pPr algn="ctr" defTabSz="647700">
                        <a:defRPr>
                          <a:solidFill>
                            <a:srgbClr val="000000"/>
                          </a:solidFill>
                        </a:defRPr>
                      </a:pPr>
                      <a:r>
                        <a:rPr sz="4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773288">
                <a:tc>
                  <a:txBody>
                    <a:bodyPr/>
                    <a:lstStyle/>
                    <a:p>
                      <a:pPr algn="ctr" defTabSz="647700">
                        <a:defRPr>
                          <a:solidFill>
                            <a:srgbClr val="000000"/>
                          </a:solidFill>
                        </a:defRPr>
                      </a:pPr>
                      <a:r>
                        <a:rPr sz="4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rPr>
                        <a:t>Creation of NRK data base</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rPr>
                        <a:t>Nov</a:t>
                      </a:r>
                      <a:r>
                        <a:rPr lang="en-IN" sz="4000" dirty="0">
                          <a:solidFill>
                            <a:srgbClr val="444444"/>
                          </a:solidFill>
                        </a:rPr>
                        <a:t> 22</a:t>
                      </a:r>
                      <a:r>
                        <a:rPr sz="4000" dirty="0">
                          <a:solidFill>
                            <a:srgbClr val="444444"/>
                          </a:solidFill>
                        </a:rPr>
                        <a:t> to Dec</a:t>
                      </a:r>
                      <a:r>
                        <a:rPr lang="en-IN" sz="4000" dirty="0">
                          <a:solidFill>
                            <a:srgbClr val="444444"/>
                          </a:solidFill>
                        </a:rPr>
                        <a:t> 22</a:t>
                      </a:r>
                      <a:endParaRPr sz="4000" dirty="0">
                        <a:solidFill>
                          <a:srgbClr val="444444"/>
                        </a:solidFill>
                      </a:endParaRPr>
                    </a:p>
                  </a:txBody>
                  <a:tcPr marL="50800" marR="50800" marT="50800" marB="50800" anchor="ctr" horzOverflow="overflow"/>
                </a:tc>
                <a:tc>
                  <a:txBody>
                    <a:bodyPr/>
                    <a:lstStyle/>
                    <a:p>
                      <a:pPr algn="ctr" defTabSz="647700">
                        <a:defRPr sz="5000"/>
                      </a:pPr>
                      <a:r>
                        <a:rPr lang="en-IN" sz="4000" dirty="0"/>
                        <a:t>Initial List Ready</a:t>
                      </a:r>
                      <a:endParaRPr sz="40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942163">
                <a:tc>
                  <a:txBody>
                    <a:bodyPr/>
                    <a:lstStyle/>
                    <a:p>
                      <a:pPr algn="ctr" defTabSz="647700">
                        <a:defRPr>
                          <a:solidFill>
                            <a:srgbClr val="000000"/>
                          </a:solidFill>
                        </a:defRPr>
                      </a:pPr>
                      <a:r>
                        <a:rPr sz="4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000">
                          <a:solidFill>
                            <a:srgbClr val="444444"/>
                          </a:solidFill>
                        </a:rPr>
                        <a:t>Events in all GCC(5 road shows)</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rPr>
                        <a:t>Jan</a:t>
                      </a:r>
                      <a:r>
                        <a:rPr lang="en-IN" sz="4000" dirty="0">
                          <a:solidFill>
                            <a:srgbClr val="444444"/>
                          </a:solidFill>
                        </a:rPr>
                        <a:t> 23</a:t>
                      </a:r>
                      <a:r>
                        <a:rPr sz="4000" dirty="0">
                          <a:solidFill>
                            <a:srgbClr val="444444"/>
                          </a:solidFill>
                        </a:rPr>
                        <a:t> to Feb</a:t>
                      </a:r>
                      <a:r>
                        <a:rPr lang="en-IN" sz="4000" dirty="0">
                          <a:solidFill>
                            <a:srgbClr val="444444"/>
                          </a:solidFill>
                        </a:rPr>
                        <a:t> 23</a:t>
                      </a:r>
                      <a:endParaRPr sz="4000" dirty="0">
                        <a:solidFill>
                          <a:srgbClr val="444444"/>
                        </a:solidFill>
                      </a:endParaRPr>
                    </a:p>
                  </a:txBody>
                  <a:tcPr marL="50800" marR="50800" marT="50800" marB="50800" anchor="ctr" horzOverflow="overflow"/>
                </a:tc>
                <a:tc>
                  <a:txBody>
                    <a:bodyPr/>
                    <a:lstStyle/>
                    <a:p>
                      <a:pPr algn="ctr" defTabSz="647700">
                        <a:defRPr sz="5000"/>
                      </a:pPr>
                      <a:r>
                        <a:rPr lang="en-US" sz="4000" dirty="0"/>
                        <a:t>Proposal to be submitted to </a:t>
                      </a:r>
                      <a:r>
                        <a:rPr lang="en-US" sz="4000" dirty="0" err="1"/>
                        <a:t>GoK</a:t>
                      </a:r>
                      <a:endParaRPr lang="en-US" sz="4000" dirty="0"/>
                    </a:p>
                    <a:p>
                      <a:pPr algn="ctr" defTabSz="647700">
                        <a:defRPr sz="5000"/>
                      </a:pPr>
                      <a:endParaRPr sz="40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160326">
                <a:tc>
                  <a:txBody>
                    <a:bodyPr/>
                    <a:lstStyle/>
                    <a:p>
                      <a:pPr algn="ctr" defTabSz="647700">
                        <a:defRPr>
                          <a:solidFill>
                            <a:srgbClr val="000000"/>
                          </a:solidFill>
                        </a:defRPr>
                      </a:pPr>
                      <a:r>
                        <a:rPr sz="4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000">
                          <a:solidFill>
                            <a:srgbClr val="444444"/>
                          </a:solidFill>
                        </a:rPr>
                        <a:t>Special Communication campaigns</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rPr>
                        <a:t>Jan</a:t>
                      </a:r>
                      <a:r>
                        <a:rPr lang="en-IN" sz="4000" dirty="0">
                          <a:solidFill>
                            <a:srgbClr val="444444"/>
                          </a:solidFill>
                        </a:rPr>
                        <a:t>23 </a:t>
                      </a:r>
                      <a:r>
                        <a:rPr sz="4000" dirty="0">
                          <a:solidFill>
                            <a:srgbClr val="444444"/>
                          </a:solidFill>
                        </a:rPr>
                        <a:t>to Feb</a:t>
                      </a:r>
                      <a:r>
                        <a:rPr lang="en-IN" sz="4000" dirty="0">
                          <a:solidFill>
                            <a:srgbClr val="444444"/>
                          </a:solidFill>
                        </a:rPr>
                        <a:t> 23</a:t>
                      </a:r>
                      <a:endParaRPr sz="4000" dirty="0">
                        <a:solidFill>
                          <a:srgbClr val="444444"/>
                        </a:solidFill>
                      </a:endParaRPr>
                    </a:p>
                  </a:txBody>
                  <a:tcPr marL="50800" marR="50800" marT="50800" marB="50800" anchor="ctr" horzOverflow="overflow"/>
                </a:tc>
                <a:tc>
                  <a:txBody>
                    <a:bodyPr/>
                    <a:lstStyle/>
                    <a:p>
                      <a:pPr algn="ctr" defTabSz="647700">
                        <a:defRPr sz="5000"/>
                      </a:pPr>
                      <a:r>
                        <a:rPr lang="en-US" sz="4000" dirty="0"/>
                        <a:t>(TBD) </a:t>
                      </a:r>
                    </a:p>
                    <a:p>
                      <a:pPr algn="ctr" defTabSz="647700">
                        <a:defRPr sz="5000"/>
                      </a:pPr>
                      <a:r>
                        <a:rPr lang="en-US" sz="4000" dirty="0"/>
                        <a:t>Investor Meet scheduled on 30th January 2023</a:t>
                      </a:r>
                    </a:p>
                    <a:p>
                      <a:pPr algn="ctr" defTabSz="647700">
                        <a:defRPr sz="5000"/>
                      </a:pPr>
                      <a:endParaRPr sz="40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554021">
                <a:tc>
                  <a:txBody>
                    <a:bodyPr/>
                    <a:lstStyle/>
                    <a:p>
                      <a:pPr algn="ctr" defTabSz="647700">
                        <a:defRPr>
                          <a:solidFill>
                            <a:srgbClr val="000000"/>
                          </a:solidFill>
                        </a:defRPr>
                      </a:pPr>
                      <a:r>
                        <a:rPr sz="40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000">
                          <a:solidFill>
                            <a:srgbClr val="444444"/>
                          </a:solidFill>
                        </a:rPr>
                        <a:t>IP desk in Dubai</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dirty="0">
                          <a:solidFill>
                            <a:srgbClr val="444444"/>
                          </a:solidFill>
                        </a:rPr>
                        <a:t>March/April</a:t>
                      </a:r>
                      <a:r>
                        <a:rPr lang="en-IN" sz="4000" dirty="0">
                          <a:solidFill>
                            <a:srgbClr val="444444"/>
                          </a:solidFill>
                        </a:rPr>
                        <a:t> 23</a:t>
                      </a:r>
                      <a:endParaRPr sz="4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5000"/>
                      </a:pPr>
                      <a:r>
                        <a:rPr lang="en-US" sz="4000" dirty="0"/>
                        <a:t>Will be taken up during the Investor Meet scheduled on 30th January 2023</a:t>
                      </a:r>
                    </a:p>
                    <a:p>
                      <a:pPr algn="ctr" defTabSz="647700">
                        <a:defRPr sz="5000"/>
                      </a:pPr>
                      <a:endParaRPr sz="40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12. Action Plan for Leveraging Invest India -IP Strategy 5"/>
          <p:cNvSpPr txBox="1">
            <a:spLocks noGrp="1"/>
          </p:cNvSpPr>
          <p:nvPr>
            <p:ph type="title"/>
          </p:nvPr>
        </p:nvSpPr>
        <p:spPr>
          <a:xfrm>
            <a:off x="1060450" y="451030"/>
            <a:ext cx="22237700" cy="1968501"/>
          </a:xfrm>
          <a:prstGeom prst="rect">
            <a:avLst/>
          </a:prstGeom>
        </p:spPr>
        <p:txBody>
          <a:bodyPr/>
          <a:lstStyle/>
          <a:p>
            <a:r>
              <a:rPr dirty="0"/>
              <a:t>12. </a:t>
            </a:r>
            <a:r>
              <a:rPr b="1" dirty="0">
                <a:latin typeface="Helvetica Neue"/>
                <a:ea typeface="Helvetica Neue"/>
                <a:cs typeface="Helvetica Neue"/>
                <a:sym typeface="Helvetica Neue"/>
              </a:rPr>
              <a:t>Action Plan for Leveraging Invest India -</a:t>
            </a:r>
            <a:r>
              <a:rPr dirty="0"/>
              <a:t>IP Strategy 5 </a:t>
            </a:r>
          </a:p>
        </p:txBody>
      </p:sp>
      <p:graphicFrame>
        <p:nvGraphicFramePr>
          <p:cNvPr id="264" name="Table"/>
          <p:cNvGraphicFramePr/>
          <p:nvPr>
            <p:extLst>
              <p:ext uri="{D42A27DB-BD31-4B8C-83A1-F6EECF244321}">
                <p14:modId xmlns:p14="http://schemas.microsoft.com/office/powerpoint/2010/main" val="2495385776"/>
              </p:ext>
            </p:extLst>
          </p:nvPr>
        </p:nvGraphicFramePr>
        <p:xfrm>
          <a:off x="1066800" y="3124200"/>
          <a:ext cx="22225000" cy="9686225"/>
        </p:xfrm>
        <a:graphic>
          <a:graphicData uri="http://schemas.openxmlformats.org/drawingml/2006/table">
            <a:tbl>
              <a:tblPr firstRow="1" firstCol="1">
                <a:tableStyleId>{EEE7283C-3CF3-47DC-8721-378D4A62B228}</a:tableStyleId>
              </a:tblPr>
              <a:tblGrid>
                <a:gridCol w="1999972">
                  <a:extLst>
                    <a:ext uri="{9D8B030D-6E8A-4147-A177-3AD203B41FA5}">
                      <a16:colId xmlns:a16="http://schemas.microsoft.com/office/drawing/2014/main" val="20000"/>
                    </a:ext>
                  </a:extLst>
                </a:gridCol>
                <a:gridCol w="8436380">
                  <a:extLst>
                    <a:ext uri="{9D8B030D-6E8A-4147-A177-3AD203B41FA5}">
                      <a16:colId xmlns:a16="http://schemas.microsoft.com/office/drawing/2014/main" val="20001"/>
                    </a:ext>
                  </a:extLst>
                </a:gridCol>
                <a:gridCol w="4700016">
                  <a:extLst>
                    <a:ext uri="{9D8B030D-6E8A-4147-A177-3AD203B41FA5}">
                      <a16:colId xmlns:a16="http://schemas.microsoft.com/office/drawing/2014/main" val="20002"/>
                    </a:ext>
                  </a:extLst>
                </a:gridCol>
                <a:gridCol w="7088632">
                  <a:extLst>
                    <a:ext uri="{9D8B030D-6E8A-4147-A177-3AD203B41FA5}">
                      <a16:colId xmlns:a16="http://schemas.microsoft.com/office/drawing/2014/main" val="20003"/>
                    </a:ext>
                  </a:extLst>
                </a:gridCol>
              </a:tblGrid>
              <a:tr h="1507849">
                <a:tc>
                  <a:txBody>
                    <a:bodyPr/>
                    <a:lstStyle/>
                    <a:p>
                      <a:pPr algn="ctr" defTabSz="647700">
                        <a:defRPr>
                          <a:solidFill>
                            <a:srgbClr val="000000"/>
                          </a:solidFill>
                        </a:defRPr>
                      </a:pPr>
                      <a:r>
                        <a:rPr sz="4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181040">
                <a:tc>
                  <a:txBody>
                    <a:bodyPr/>
                    <a:lstStyle/>
                    <a:p>
                      <a:pPr algn="ctr" defTabSz="647700">
                        <a:defRPr>
                          <a:solidFill>
                            <a:srgbClr val="000000"/>
                          </a:solidFill>
                        </a:defRPr>
                      </a:pPr>
                      <a:r>
                        <a:rPr sz="4000" dirty="0">
                          <a:solidFill>
                            <a:srgbClr val="444444"/>
                          </a:solidFill>
                          <a:latin typeface="+mn-lt"/>
                        </a:rPr>
                        <a:t>1</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latin typeface="+mn-lt"/>
                        </a:rPr>
                        <a:t>Visit to Invest India</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latin typeface="+mn-lt"/>
                        </a:rPr>
                        <a:t>Oct 22</a:t>
                      </a:r>
                    </a:p>
                  </a:txBody>
                  <a:tcPr marL="50800" marR="50800" marT="50800" marB="50800" anchor="ctr" horzOverflow="overflow"/>
                </a:tc>
                <a:tc>
                  <a:txBody>
                    <a:bodyPr/>
                    <a:lstStyle/>
                    <a:p>
                      <a:pPr algn="ctr" defTabSz="647700">
                        <a:defRPr sz="5000"/>
                      </a:pPr>
                      <a:r>
                        <a:rPr lang="en-US" sz="4000" dirty="0">
                          <a:latin typeface="+mn-lt"/>
                        </a:rPr>
                        <a:t>Invest India team visited on Oct 2022 and 21st December 2022</a:t>
                      </a:r>
                    </a:p>
                    <a:p>
                      <a:pPr algn="ctr" defTabSz="647700">
                        <a:defRPr sz="5000"/>
                      </a:pPr>
                      <a:endParaRPr sz="40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728668">
                <a:tc>
                  <a:txBody>
                    <a:bodyPr/>
                    <a:lstStyle/>
                    <a:p>
                      <a:pPr algn="ctr" defTabSz="647700">
                        <a:defRPr>
                          <a:solidFill>
                            <a:srgbClr val="000000"/>
                          </a:solidFill>
                        </a:defRPr>
                      </a:pPr>
                      <a:r>
                        <a:rPr sz="4000">
                          <a:solidFill>
                            <a:srgbClr val="444444"/>
                          </a:solidFill>
                          <a:latin typeface="+mn-lt"/>
                        </a:rPr>
                        <a:t>3</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latin typeface="+mn-lt"/>
                        </a:rPr>
                        <a:t>Participating Invest India shows</a:t>
                      </a:r>
                    </a:p>
                  </a:txBody>
                  <a:tcPr marL="50800" marR="50800" marT="50800" marB="50800" anchor="ctr" horzOverflow="overflow"/>
                </a:tc>
                <a:tc>
                  <a:txBody>
                    <a:bodyPr/>
                    <a:lstStyle/>
                    <a:p>
                      <a:pPr algn="ctr">
                        <a:lnSpc>
                          <a:spcPct val="100000"/>
                        </a:lnSpc>
                        <a:spcBef>
                          <a:spcPts val="3050"/>
                        </a:spcBef>
                      </a:pPr>
                      <a:r>
                        <a:rPr sz="4000" spc="10" dirty="0">
                          <a:solidFill>
                            <a:srgbClr val="444444"/>
                          </a:solidFill>
                          <a:latin typeface="+mn-lt"/>
                          <a:cs typeface="Times New Roman" panose="02020603050405020304" pitchFamily="18" charset="0"/>
                        </a:rPr>
                        <a:t>March</a:t>
                      </a:r>
                      <a:r>
                        <a:rPr lang="en-IN" sz="4000" spc="10" dirty="0">
                          <a:solidFill>
                            <a:srgbClr val="444444"/>
                          </a:solidFill>
                          <a:latin typeface="+mn-lt"/>
                          <a:cs typeface="Times New Roman" panose="02020603050405020304" pitchFamily="18" charset="0"/>
                        </a:rPr>
                        <a:t> 2023</a:t>
                      </a:r>
                      <a:endParaRPr sz="4000" dirty="0">
                        <a:latin typeface="+mn-lt"/>
                        <a:cs typeface="Times New Roman" panose="02020603050405020304" pitchFamily="18" charset="0"/>
                      </a:endParaRPr>
                    </a:p>
                  </a:txBody>
                  <a:tcPr marL="0" marR="0" marT="0" marB="0" anchor="ctr"/>
                </a:tc>
                <a:tc>
                  <a:txBody>
                    <a:bodyPr/>
                    <a:lstStyle/>
                    <a:p>
                      <a:pPr algn="ctr">
                        <a:lnSpc>
                          <a:spcPct val="100000"/>
                        </a:lnSpc>
                      </a:pPr>
                      <a:r>
                        <a:rPr lang="en-US" sz="4000" dirty="0">
                          <a:latin typeface="+mn-lt"/>
                          <a:cs typeface="Times New Roman" panose="02020603050405020304" pitchFamily="18" charset="0"/>
                        </a:rPr>
                        <a:t>Being collected </a:t>
                      </a:r>
                      <a:endParaRPr sz="4000" dirty="0">
                        <a:latin typeface="+mn-lt"/>
                        <a:cs typeface="Times New Roman" panose="02020603050405020304" pitchFamily="18" charset="0"/>
                      </a:endParaRPr>
                    </a:p>
                  </a:txBody>
                  <a:tcPr marL="0" marR="0" marT="0" marB="0" anchor="ctr">
                    <a:lnR w="12700">
                      <a:solidFill>
                        <a:srgbClr val="3C3C1D"/>
                      </a:solidFill>
                      <a:miter lim="400000"/>
                    </a:lnR>
                  </a:tcPr>
                </a:tc>
                <a:extLst>
                  <a:ext uri="{0D108BD9-81ED-4DB2-BD59-A6C34878D82A}">
                    <a16:rowId xmlns:a16="http://schemas.microsoft.com/office/drawing/2014/main" val="10003"/>
                  </a:ext>
                </a:extLst>
              </a:tr>
              <a:tr h="1506936">
                <a:tc>
                  <a:txBody>
                    <a:bodyPr/>
                    <a:lstStyle/>
                    <a:p>
                      <a:pPr algn="ctr" defTabSz="647700">
                        <a:defRPr>
                          <a:solidFill>
                            <a:srgbClr val="000000"/>
                          </a:solidFill>
                        </a:defRPr>
                      </a:pPr>
                      <a:r>
                        <a:rPr sz="4000">
                          <a:solidFill>
                            <a:srgbClr val="444444"/>
                          </a:solidFill>
                          <a:latin typeface="+mn-lt"/>
                        </a:rPr>
                        <a:t>4</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latin typeface="+mn-lt"/>
                        </a:rPr>
                        <a:t>Updating projects</a:t>
                      </a:r>
                    </a:p>
                  </a:txBody>
                  <a:tcPr marL="50800" marR="50800" marT="50800" marB="50800" anchor="ctr" horzOverflow="overflow"/>
                </a:tc>
                <a:tc>
                  <a:txBody>
                    <a:bodyPr/>
                    <a:lstStyle/>
                    <a:p>
                      <a:pPr algn="ctr" defTabSz="647700">
                        <a:defRPr sz="5000"/>
                      </a:pPr>
                      <a:endParaRPr sz="4000" dirty="0">
                        <a:latin typeface="+mn-lt"/>
                      </a:endParaRPr>
                    </a:p>
                  </a:txBody>
                  <a:tcPr marL="50800" marR="50800" marT="50800" marB="50800" anchor="ctr" horzOverflow="overflow"/>
                </a:tc>
                <a:tc>
                  <a:txBody>
                    <a:bodyPr/>
                    <a:lstStyle/>
                    <a:p>
                      <a:pPr algn="ctr" defTabSz="647700">
                        <a:defRPr sz="5000"/>
                      </a:pPr>
                      <a:r>
                        <a:rPr lang="en-US" sz="4000" dirty="0">
                          <a:latin typeface="+mn-lt"/>
                        </a:rPr>
                        <a:t>ST Telemedia </a:t>
                      </a:r>
                    </a:p>
                    <a:p>
                      <a:pPr algn="ctr" defTabSz="647700">
                        <a:defRPr sz="5000"/>
                      </a:pPr>
                      <a:r>
                        <a:rPr lang="en-US" sz="4000" dirty="0">
                          <a:latin typeface="+mn-lt"/>
                        </a:rPr>
                        <a:t>Details not yet given to the party</a:t>
                      </a:r>
                    </a:p>
                    <a:p>
                      <a:pPr algn="ctr" defTabSz="647700">
                        <a:defRPr sz="5000"/>
                      </a:pPr>
                      <a:endParaRPr sz="4000" dirty="0">
                        <a:latin typeface="+mn-lt"/>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728668">
                <a:tc>
                  <a:txBody>
                    <a:bodyPr/>
                    <a:lstStyle/>
                    <a:p>
                      <a:pPr algn="ctr" defTabSz="647700">
                        <a:defRPr>
                          <a:solidFill>
                            <a:srgbClr val="000000"/>
                          </a:solidFill>
                        </a:defRPr>
                      </a:pPr>
                      <a:r>
                        <a:rPr sz="4000">
                          <a:solidFill>
                            <a:srgbClr val="444444"/>
                          </a:solidFill>
                          <a:latin typeface="+mn-lt"/>
                        </a:rPr>
                        <a:t>5</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000">
                          <a:solidFill>
                            <a:srgbClr val="444444"/>
                          </a:solidFill>
                          <a:latin typeface="+mn-lt"/>
                        </a:rPr>
                        <a:t>Investment desk at Delhi</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a:solidFill>
                            <a:srgbClr val="444444"/>
                          </a:solidFill>
                          <a:latin typeface="+mn-lt"/>
                        </a:rPr>
                        <a:t>April 23</a:t>
                      </a:r>
                    </a:p>
                  </a:txBody>
                  <a:tcPr marL="50800" marR="50800" marT="50800" marB="50800" anchor="ctr" horzOverflow="overflow">
                    <a:lnB w="12700">
                      <a:solidFill>
                        <a:srgbClr val="3C3C1D"/>
                      </a:solidFill>
                      <a:miter lim="400000"/>
                    </a:lnB>
                  </a:tcPr>
                </a:tc>
                <a:tc>
                  <a:txBody>
                    <a:bodyPr/>
                    <a:lstStyle/>
                    <a:p>
                      <a:pPr algn="ctr" defTabSz="647700">
                        <a:defRPr sz="5000"/>
                      </a:pPr>
                      <a:endParaRPr sz="4000" dirty="0">
                        <a:latin typeface="+mn-lt"/>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2. KSWIFT monitoring system (The goal is to ensure timely clearance of new applications by calling applicant and departments"/>
          <p:cNvSpPr txBox="1">
            <a:spLocks noGrp="1"/>
          </p:cNvSpPr>
          <p:nvPr>
            <p:ph type="title"/>
          </p:nvPr>
        </p:nvSpPr>
        <p:spPr>
          <a:prstGeom prst="rect">
            <a:avLst/>
          </a:prstGeom>
        </p:spPr>
        <p:txBody>
          <a:bodyPr>
            <a:normAutofit fontScale="90000"/>
          </a:bodyPr>
          <a:lstStyle/>
          <a:p>
            <a:r>
              <a:rPr dirty="0"/>
              <a:t>2. </a:t>
            </a:r>
            <a:r>
              <a:rPr b="1" dirty="0">
                <a:latin typeface="Helvetica Neue"/>
                <a:ea typeface="Helvetica Neue"/>
                <a:cs typeface="Helvetica Neue"/>
                <a:sym typeface="Helvetica Neue"/>
              </a:rPr>
              <a:t>KSWIFT monitoring system</a:t>
            </a:r>
            <a:r>
              <a:rPr lang="en-IN" b="1" dirty="0">
                <a:latin typeface="Helvetica Neue"/>
                <a:ea typeface="Helvetica Neue"/>
                <a:cs typeface="Helvetica Neue"/>
                <a:sym typeface="Helvetica Neue"/>
              </a:rPr>
              <a:t>- </a:t>
            </a:r>
            <a:r>
              <a:rPr dirty="0"/>
              <a:t>The goal is to ensure timely clearance of new applications by calling applicant and departments</a:t>
            </a:r>
            <a:r>
              <a:rPr lang="en-IN" dirty="0"/>
              <a:t>(Rahul, BDE)</a:t>
            </a:r>
            <a:endParaRPr dirty="0"/>
          </a:p>
        </p:txBody>
      </p:sp>
      <p:graphicFrame>
        <p:nvGraphicFramePr>
          <p:cNvPr id="140" name="Table"/>
          <p:cNvGraphicFramePr/>
          <p:nvPr>
            <p:extLst>
              <p:ext uri="{D42A27DB-BD31-4B8C-83A1-F6EECF244321}">
                <p14:modId xmlns:p14="http://schemas.microsoft.com/office/powerpoint/2010/main" val="2680329381"/>
              </p:ext>
            </p:extLst>
          </p:nvPr>
        </p:nvGraphicFramePr>
        <p:xfrm>
          <a:off x="721744" y="2706120"/>
          <a:ext cx="22224997" cy="10672916"/>
        </p:xfrm>
        <a:graphic>
          <a:graphicData uri="http://schemas.openxmlformats.org/drawingml/2006/table">
            <a:tbl>
              <a:tblPr firstRow="1" firstCol="1">
                <a:tableStyleId>{EEE7283C-3CF3-47DC-8721-378D4A62B228}</a:tableStyleId>
              </a:tblPr>
              <a:tblGrid>
                <a:gridCol w="2295395">
                  <a:extLst>
                    <a:ext uri="{9D8B030D-6E8A-4147-A177-3AD203B41FA5}">
                      <a16:colId xmlns:a16="http://schemas.microsoft.com/office/drawing/2014/main" val="20000"/>
                    </a:ext>
                  </a:extLst>
                </a:gridCol>
                <a:gridCol w="3603856">
                  <a:extLst>
                    <a:ext uri="{9D8B030D-6E8A-4147-A177-3AD203B41FA5}">
                      <a16:colId xmlns:a16="http://schemas.microsoft.com/office/drawing/2014/main" val="20001"/>
                    </a:ext>
                  </a:extLst>
                </a:gridCol>
                <a:gridCol w="2052443">
                  <a:extLst>
                    <a:ext uri="{9D8B030D-6E8A-4147-A177-3AD203B41FA5}">
                      <a16:colId xmlns:a16="http://schemas.microsoft.com/office/drawing/2014/main" val="20002"/>
                    </a:ext>
                  </a:extLst>
                </a:gridCol>
                <a:gridCol w="3316941">
                  <a:extLst>
                    <a:ext uri="{9D8B030D-6E8A-4147-A177-3AD203B41FA5}">
                      <a16:colId xmlns:a16="http://schemas.microsoft.com/office/drawing/2014/main" val="20003"/>
                    </a:ext>
                  </a:extLst>
                </a:gridCol>
                <a:gridCol w="3478306">
                  <a:extLst>
                    <a:ext uri="{9D8B030D-6E8A-4147-A177-3AD203B41FA5}">
                      <a16:colId xmlns:a16="http://schemas.microsoft.com/office/drawing/2014/main" val="20004"/>
                    </a:ext>
                  </a:extLst>
                </a:gridCol>
                <a:gridCol w="2958353">
                  <a:extLst>
                    <a:ext uri="{9D8B030D-6E8A-4147-A177-3AD203B41FA5}">
                      <a16:colId xmlns:a16="http://schemas.microsoft.com/office/drawing/2014/main" val="20005"/>
                    </a:ext>
                  </a:extLst>
                </a:gridCol>
                <a:gridCol w="2061882">
                  <a:extLst>
                    <a:ext uri="{9D8B030D-6E8A-4147-A177-3AD203B41FA5}">
                      <a16:colId xmlns:a16="http://schemas.microsoft.com/office/drawing/2014/main" val="20006"/>
                    </a:ext>
                  </a:extLst>
                </a:gridCol>
                <a:gridCol w="2457821">
                  <a:extLst>
                    <a:ext uri="{9D8B030D-6E8A-4147-A177-3AD203B41FA5}">
                      <a16:colId xmlns:a16="http://schemas.microsoft.com/office/drawing/2014/main" val="20007"/>
                    </a:ext>
                  </a:extLst>
                </a:gridCol>
              </a:tblGrid>
              <a:tr h="2806919">
                <a:tc>
                  <a:txBody>
                    <a:bodyPr/>
                    <a:lstStyle/>
                    <a:p>
                      <a:pPr algn="ctr" defTabSz="647700">
                        <a:defRPr>
                          <a:solidFill>
                            <a:srgbClr val="000000"/>
                          </a:solidFill>
                        </a:defRPr>
                      </a:pPr>
                      <a:r>
                        <a:rPr sz="5000">
                          <a:solidFill>
                            <a:srgbClr val="FFFFFF"/>
                          </a:solidFill>
                        </a:rPr>
                        <a:t>Month</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Total applications</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Total Calls</a:t>
                      </a:r>
                    </a:p>
                  </a:txBody>
                  <a:tcPr marL="50800" marR="50800" marT="50800" marB="50800" anchor="ctr" horzOverflow="overflow"/>
                </a:tc>
                <a:tc>
                  <a:txBody>
                    <a:bodyPr/>
                    <a:lstStyle/>
                    <a:p>
                      <a:pPr algn="ctr" defTabSz="647700">
                        <a:defRPr>
                          <a:solidFill>
                            <a:srgbClr val="000000"/>
                          </a:solidFill>
                        </a:defRPr>
                      </a:pPr>
                      <a:r>
                        <a:rPr lang="en-US" sz="5000" dirty="0">
                          <a:solidFill>
                            <a:srgbClr val="FFFFFF"/>
                          </a:solidFill>
                        </a:rPr>
                        <a:t>Disposed</a:t>
                      </a:r>
                      <a:r>
                        <a:rPr sz="5000" dirty="0">
                          <a:solidFill>
                            <a:srgbClr val="FFFFFF"/>
                          </a:solidFill>
                        </a:rPr>
                        <a:t> during the month</a:t>
                      </a:r>
                    </a:p>
                  </a:txBody>
                  <a:tcPr marL="50800" marR="50800" marT="50800" marB="50800" anchor="ctr" horzOverflow="overflow"/>
                </a:tc>
                <a:tc>
                  <a:txBody>
                    <a:bodyPr/>
                    <a:lstStyle/>
                    <a:p>
                      <a:pPr algn="ctr" defTabSz="647700">
                        <a:defRPr>
                          <a:solidFill>
                            <a:srgbClr val="000000"/>
                          </a:solidFill>
                        </a:defRPr>
                      </a:pPr>
                      <a:r>
                        <a:rPr lang="en-US" sz="5000" dirty="0">
                          <a:solidFill>
                            <a:srgbClr val="FFFFFF"/>
                          </a:solidFill>
                        </a:rPr>
                        <a:t>Disposed</a:t>
                      </a:r>
                      <a:r>
                        <a:rPr sz="5000" dirty="0">
                          <a:solidFill>
                            <a:srgbClr val="FFFFFF"/>
                          </a:solidFill>
                        </a:rPr>
                        <a:t> during the next month</a:t>
                      </a:r>
                    </a:p>
                  </a:txBody>
                  <a:tcPr marL="50800" marR="50800" marT="50800" marB="50800" anchor="ctr" horzOverflow="overflow"/>
                </a:tc>
                <a:tc>
                  <a:txBody>
                    <a:bodyPr/>
                    <a:lstStyle/>
                    <a:p>
                      <a:pPr algn="ctr" defTabSz="647700">
                        <a:defRPr>
                          <a:solidFill>
                            <a:srgbClr val="000000"/>
                          </a:solidFill>
                        </a:defRPr>
                      </a:pPr>
                      <a:r>
                        <a:rPr sz="5000" dirty="0">
                          <a:solidFill>
                            <a:srgbClr val="FFFFFF"/>
                          </a:solidFill>
                        </a:rPr>
                        <a:t>Total </a:t>
                      </a:r>
                      <a:r>
                        <a:rPr lang="en-US" sz="5000" dirty="0">
                          <a:solidFill>
                            <a:srgbClr val="FFFFFF"/>
                          </a:solidFill>
                        </a:rPr>
                        <a:t>disposed</a:t>
                      </a:r>
                      <a:endParaRPr sz="50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Balance</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335758">
                <a:tc>
                  <a:txBody>
                    <a:bodyPr/>
                    <a:lstStyle/>
                    <a:p>
                      <a:pPr algn="ctr" defTabSz="647700">
                        <a:defRPr>
                          <a:solidFill>
                            <a:srgbClr val="000000"/>
                          </a:solidFill>
                        </a:defRPr>
                      </a:pPr>
                      <a:r>
                        <a:rPr sz="5000">
                          <a:solidFill>
                            <a:srgbClr val="444444"/>
                          </a:solidFill>
                        </a:rPr>
                        <a:t>Aug</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165</a:t>
                      </a: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200</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15</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81</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96</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58.18</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69</a:t>
                      </a:r>
                      <a:endParaRPr sz="5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250490">
                <a:tc>
                  <a:txBody>
                    <a:bodyPr/>
                    <a:lstStyle/>
                    <a:p>
                      <a:pPr algn="ctr" defTabSz="647700">
                        <a:defRPr>
                          <a:solidFill>
                            <a:srgbClr val="000000"/>
                          </a:solidFill>
                        </a:defRPr>
                      </a:pPr>
                      <a:r>
                        <a:rPr sz="5000">
                          <a:solidFill>
                            <a:srgbClr val="444444"/>
                          </a:solidFill>
                        </a:rPr>
                        <a:t>Sept</a:t>
                      </a: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138</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148</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10</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44</a:t>
                      </a:r>
                      <a:endParaRPr sz="5000" dirty="0">
                        <a:solidFill>
                          <a:srgbClr val="444444"/>
                        </a:solidFill>
                      </a:endParaRPr>
                    </a:p>
                  </a:txBody>
                  <a:tcPr marL="50800" marR="50800" marT="50800" marB="50800" anchor="ctr" horzOverflow="overflow"/>
                </a:tc>
                <a:tc>
                  <a:txBody>
                    <a:bodyPr/>
                    <a:lstStyle/>
                    <a:p>
                      <a:pPr algn="ctr" defTabSz="647700">
                        <a:defRPr sz="5000"/>
                      </a:pPr>
                      <a:r>
                        <a:rPr lang="en-US" dirty="0"/>
                        <a:t>54</a:t>
                      </a:r>
                      <a:endParaRPr dirty="0"/>
                    </a:p>
                  </a:txBody>
                  <a:tcPr marL="50800" marR="50800" marT="50800" marB="50800" anchor="ctr" horzOverflow="overflow"/>
                </a:tc>
                <a:tc>
                  <a:txBody>
                    <a:bodyPr/>
                    <a:lstStyle/>
                    <a:p>
                      <a:pPr algn="ctr" defTabSz="647700">
                        <a:defRPr sz="5000"/>
                      </a:pPr>
                      <a:r>
                        <a:rPr lang="en-US" dirty="0"/>
                        <a:t>40</a:t>
                      </a:r>
                      <a:endParaRPr dirty="0"/>
                    </a:p>
                  </a:txBody>
                  <a:tcPr marL="50800" marR="50800" marT="50800" marB="50800" anchor="ctr" horzOverflow="overflow"/>
                </a:tc>
                <a:tc>
                  <a:txBody>
                    <a:bodyPr/>
                    <a:lstStyle/>
                    <a:p>
                      <a:pPr algn="ctr" defTabSz="647700">
                        <a:defRPr>
                          <a:solidFill>
                            <a:srgbClr val="000000"/>
                          </a:solidFill>
                        </a:defRPr>
                      </a:pPr>
                      <a:r>
                        <a:rPr lang="en-US" sz="5000" dirty="0">
                          <a:solidFill>
                            <a:srgbClr val="444444"/>
                          </a:solidFill>
                        </a:rPr>
                        <a:t>84</a:t>
                      </a:r>
                      <a:endParaRPr sz="5000" dirty="0">
                        <a:solidFill>
                          <a:srgbClr val="444444"/>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324774">
                <a:tc>
                  <a:txBody>
                    <a:bodyPr/>
                    <a:lstStyle/>
                    <a:p>
                      <a:pPr algn="ctr" defTabSz="647700">
                        <a:defRPr>
                          <a:solidFill>
                            <a:srgbClr val="000000"/>
                          </a:solidFill>
                        </a:defRPr>
                      </a:pPr>
                      <a:r>
                        <a:rPr sz="5000">
                          <a:solidFill>
                            <a:srgbClr val="444444"/>
                          </a:solidFill>
                        </a:rPr>
                        <a:t>Oct</a:t>
                      </a:r>
                    </a:p>
                  </a:txBody>
                  <a:tcPr marL="50800" marR="50800" marT="50800" marB="50800" anchor="ctr" horzOverflow="overflow"/>
                </a:tc>
                <a:tc>
                  <a:txBody>
                    <a:bodyPr/>
                    <a:lstStyle/>
                    <a:p>
                      <a:pPr algn="ctr" defTabSz="647700">
                        <a:defRPr sz="5000"/>
                      </a:pPr>
                      <a:r>
                        <a:rPr lang="en-IN" dirty="0"/>
                        <a:t>228</a:t>
                      </a:r>
                      <a:endParaRPr dirty="0"/>
                    </a:p>
                  </a:txBody>
                  <a:tcPr marL="50800" marR="50800" marT="50800" marB="50800" anchor="ctr" horzOverflow="overflow"/>
                </a:tc>
                <a:tc>
                  <a:txBody>
                    <a:bodyPr/>
                    <a:lstStyle/>
                    <a:p>
                      <a:pPr algn="ctr" defTabSz="647700">
                        <a:defRPr sz="5000"/>
                      </a:pPr>
                      <a:r>
                        <a:rPr lang="en-IN" dirty="0"/>
                        <a:t>212</a:t>
                      </a:r>
                      <a:endParaRPr dirty="0"/>
                    </a:p>
                  </a:txBody>
                  <a:tcPr marL="50800" marR="50800" marT="50800" marB="50800" anchor="ctr" horzOverflow="overflow"/>
                </a:tc>
                <a:tc>
                  <a:txBody>
                    <a:bodyPr/>
                    <a:lstStyle/>
                    <a:p>
                      <a:pPr algn="ctr" defTabSz="647700">
                        <a:defRPr sz="5000"/>
                      </a:pPr>
                      <a:r>
                        <a:rPr lang="en-IN" dirty="0"/>
                        <a:t>13</a:t>
                      </a:r>
                      <a:endParaRPr dirty="0"/>
                    </a:p>
                  </a:txBody>
                  <a:tcPr marL="50800" marR="50800" marT="50800" marB="50800" anchor="ctr" horzOverflow="overflow"/>
                </a:tc>
                <a:tc>
                  <a:txBody>
                    <a:bodyPr/>
                    <a:lstStyle/>
                    <a:p>
                      <a:pPr algn="ctr" defTabSz="647700">
                        <a:defRPr sz="5000"/>
                      </a:pPr>
                      <a:r>
                        <a:rPr lang="en-IN" dirty="0"/>
                        <a:t>0</a:t>
                      </a:r>
                      <a:endParaRPr dirty="0"/>
                    </a:p>
                  </a:txBody>
                  <a:tcPr marL="50800" marR="50800" marT="50800" marB="50800" anchor="ctr" horzOverflow="overflow"/>
                </a:tc>
                <a:tc>
                  <a:txBody>
                    <a:bodyPr/>
                    <a:lstStyle/>
                    <a:p>
                      <a:pPr algn="ctr" defTabSz="647700">
                        <a:defRPr sz="5000"/>
                      </a:pPr>
                      <a:r>
                        <a:rPr lang="en-IN" dirty="0"/>
                        <a:t>13</a:t>
                      </a:r>
                      <a:endParaRPr dirty="0"/>
                    </a:p>
                  </a:txBody>
                  <a:tcPr marL="50800" marR="50800" marT="50800" marB="50800" anchor="ctr" horzOverflow="overflow"/>
                </a:tc>
                <a:tc>
                  <a:txBody>
                    <a:bodyPr/>
                    <a:lstStyle/>
                    <a:p>
                      <a:pPr algn="ctr" defTabSz="647700">
                        <a:defRPr sz="5000"/>
                      </a:pPr>
                      <a:r>
                        <a:rPr lang="en-IN" dirty="0"/>
                        <a:t>5.70</a:t>
                      </a:r>
                      <a:endParaRPr dirty="0"/>
                    </a:p>
                  </a:txBody>
                  <a:tcPr marL="50800" marR="50800" marT="50800" marB="50800" anchor="ctr" horzOverflow="overflow"/>
                </a:tc>
                <a:tc>
                  <a:txBody>
                    <a:bodyPr/>
                    <a:lstStyle/>
                    <a:p>
                      <a:pPr algn="ctr" defTabSz="647700">
                        <a:defRPr sz="5000"/>
                      </a:pPr>
                      <a:r>
                        <a:rPr lang="en-IN"/>
                        <a:t>215</a:t>
                      </a: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328939">
                <a:tc>
                  <a:txBody>
                    <a:bodyPr/>
                    <a:lstStyle/>
                    <a:p>
                      <a:pPr algn="ctr" defTabSz="647700">
                        <a:defRPr>
                          <a:solidFill>
                            <a:srgbClr val="000000"/>
                          </a:solidFill>
                        </a:defRPr>
                      </a:pPr>
                      <a:r>
                        <a:rPr sz="5000">
                          <a:solidFill>
                            <a:srgbClr val="444444"/>
                          </a:solidFill>
                        </a:rPr>
                        <a:t>Nov</a:t>
                      </a:r>
                    </a:p>
                  </a:txBody>
                  <a:tcPr marL="50800" marR="50800" marT="50800" marB="50800" anchor="ctr" horzOverflow="overflow"/>
                </a:tc>
                <a:tc>
                  <a:txBody>
                    <a:bodyPr/>
                    <a:lstStyle/>
                    <a:p>
                      <a:pPr algn="ctr" defTabSz="647700">
                        <a:defRPr sz="5000"/>
                      </a:pPr>
                      <a:r>
                        <a:rPr lang="en-IN" dirty="0"/>
                        <a:t>146</a:t>
                      </a:r>
                      <a:endParaRPr dirty="0"/>
                    </a:p>
                  </a:txBody>
                  <a:tcPr marL="50800" marR="50800" marT="50800" marB="50800" anchor="ctr" horzOverflow="overflow"/>
                </a:tc>
                <a:tc>
                  <a:txBody>
                    <a:bodyPr/>
                    <a:lstStyle/>
                    <a:p>
                      <a:pPr algn="ctr" defTabSz="647700">
                        <a:defRPr sz="5000"/>
                      </a:pPr>
                      <a:r>
                        <a:rPr lang="en-IN" dirty="0"/>
                        <a:t>120</a:t>
                      </a:r>
                      <a:endParaRPr dirty="0"/>
                    </a:p>
                  </a:txBody>
                  <a:tcPr marL="50800" marR="50800" marT="50800" marB="50800" anchor="ctr" horzOverflow="overflow"/>
                </a:tc>
                <a:tc>
                  <a:txBody>
                    <a:bodyPr/>
                    <a:lstStyle/>
                    <a:p>
                      <a:pPr algn="ctr" defTabSz="647700">
                        <a:defRPr sz="5000"/>
                      </a:pPr>
                      <a:r>
                        <a:rPr lang="en-IN" dirty="0"/>
                        <a:t>08</a:t>
                      </a:r>
                      <a:endParaRPr dirty="0"/>
                    </a:p>
                  </a:txBody>
                  <a:tcPr marL="50800" marR="50800" marT="50800" marB="50800" anchor="ctr" horzOverflow="overflow"/>
                </a:tc>
                <a:tc>
                  <a:txBody>
                    <a:bodyPr/>
                    <a:lstStyle/>
                    <a:p>
                      <a:pPr algn="ctr" defTabSz="647700">
                        <a:defRPr sz="5000"/>
                      </a:pPr>
                      <a:r>
                        <a:rPr lang="en-IN" dirty="0"/>
                        <a:t>28</a:t>
                      </a:r>
                      <a:endParaRPr dirty="0"/>
                    </a:p>
                  </a:txBody>
                  <a:tcPr marL="50800" marR="50800" marT="50800" marB="50800" anchor="ctr" horzOverflow="overflow"/>
                </a:tc>
                <a:tc>
                  <a:txBody>
                    <a:bodyPr/>
                    <a:lstStyle/>
                    <a:p>
                      <a:pPr algn="ctr" defTabSz="647700">
                        <a:defRPr sz="5000"/>
                      </a:pPr>
                      <a:r>
                        <a:rPr lang="en-IN" dirty="0"/>
                        <a:t>36</a:t>
                      </a:r>
                      <a:endParaRPr dirty="0"/>
                    </a:p>
                  </a:txBody>
                  <a:tcPr marL="50800" marR="50800" marT="50800" marB="50800" anchor="ctr" horzOverflow="overflow"/>
                </a:tc>
                <a:tc>
                  <a:txBody>
                    <a:bodyPr/>
                    <a:lstStyle/>
                    <a:p>
                      <a:pPr algn="ctr" defTabSz="647700">
                        <a:defRPr sz="5000"/>
                      </a:pPr>
                      <a:r>
                        <a:rPr lang="en-IN" dirty="0"/>
                        <a:t>24.65</a:t>
                      </a:r>
                      <a:endParaRPr dirty="0"/>
                    </a:p>
                  </a:txBody>
                  <a:tcPr marL="50800" marR="50800" marT="50800" marB="50800" anchor="ctr" horzOverflow="overflow"/>
                </a:tc>
                <a:tc>
                  <a:txBody>
                    <a:bodyPr/>
                    <a:lstStyle/>
                    <a:p>
                      <a:pPr algn="ctr" defTabSz="647700">
                        <a:defRPr sz="5000"/>
                      </a:pPr>
                      <a:r>
                        <a:rPr lang="en-IN" dirty="0"/>
                        <a:t>110</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313018">
                <a:tc>
                  <a:txBody>
                    <a:bodyPr/>
                    <a:lstStyle/>
                    <a:p>
                      <a:pPr algn="ctr" defTabSz="647700">
                        <a:defRPr>
                          <a:solidFill>
                            <a:srgbClr val="000000"/>
                          </a:solidFill>
                        </a:defRPr>
                      </a:pPr>
                      <a:r>
                        <a:rPr sz="5000" dirty="0">
                          <a:solidFill>
                            <a:srgbClr val="444444"/>
                          </a:solidFill>
                        </a:rPr>
                        <a:t>Dec</a:t>
                      </a:r>
                      <a:r>
                        <a:rPr lang="en-US" sz="5000" dirty="0">
                          <a:solidFill>
                            <a:srgbClr val="444444"/>
                          </a:solidFill>
                        </a:rPr>
                        <a:t> ‘22</a:t>
                      </a:r>
                      <a:endParaRPr sz="5000" dirty="0">
                        <a:solidFill>
                          <a:srgbClr val="444444"/>
                        </a:solidFill>
                      </a:endParaRPr>
                    </a:p>
                  </a:txBody>
                  <a:tcPr marL="50800" marR="50800" marT="50800" marB="50800" anchor="ctr" horzOverflow="overflow"/>
                </a:tc>
                <a:tc>
                  <a:txBody>
                    <a:bodyPr/>
                    <a:lstStyle/>
                    <a:p>
                      <a:pPr algn="ctr" defTabSz="647700">
                        <a:defRPr sz="5000"/>
                      </a:pPr>
                      <a:r>
                        <a:rPr lang="en-IN" dirty="0"/>
                        <a:t>142</a:t>
                      </a:r>
                      <a:endParaRPr dirty="0"/>
                    </a:p>
                  </a:txBody>
                  <a:tcPr marL="50800" marR="50800" marT="50800" marB="50800" anchor="ctr" horzOverflow="overflow"/>
                </a:tc>
                <a:tc>
                  <a:txBody>
                    <a:bodyPr/>
                    <a:lstStyle/>
                    <a:p>
                      <a:pPr algn="ctr" defTabSz="647700">
                        <a:defRPr sz="5000"/>
                      </a:pPr>
                      <a:r>
                        <a:rPr lang="en-IN" dirty="0"/>
                        <a:t>152</a:t>
                      </a:r>
                      <a:endParaRPr dirty="0"/>
                    </a:p>
                  </a:txBody>
                  <a:tcPr marL="50800" marR="50800" marT="50800" marB="50800" anchor="ctr" horzOverflow="overflow"/>
                </a:tc>
                <a:tc>
                  <a:txBody>
                    <a:bodyPr/>
                    <a:lstStyle/>
                    <a:p>
                      <a:pPr algn="ctr" defTabSz="647700">
                        <a:defRPr sz="5000"/>
                      </a:pPr>
                      <a:r>
                        <a:rPr lang="en-IN" dirty="0"/>
                        <a:t>13</a:t>
                      </a:r>
                      <a:endParaRPr dirty="0"/>
                    </a:p>
                  </a:txBody>
                  <a:tcPr marL="50800" marR="50800" marT="50800" marB="50800" anchor="ctr" horzOverflow="overflow"/>
                </a:tc>
                <a:tc>
                  <a:txBody>
                    <a:bodyPr/>
                    <a:lstStyle/>
                    <a:p>
                      <a:pPr algn="ctr" defTabSz="647700">
                        <a:defRPr sz="5000"/>
                      </a:pPr>
                      <a:r>
                        <a:rPr lang="en-IN" dirty="0"/>
                        <a:t>27</a:t>
                      </a:r>
                      <a:endParaRPr dirty="0"/>
                    </a:p>
                  </a:txBody>
                  <a:tcPr marL="50800" marR="50800" marT="50800" marB="50800" anchor="ctr" horzOverflow="overflow"/>
                </a:tc>
                <a:tc>
                  <a:txBody>
                    <a:bodyPr/>
                    <a:lstStyle/>
                    <a:p>
                      <a:pPr algn="ctr" defTabSz="647700">
                        <a:defRPr sz="5000"/>
                      </a:pPr>
                      <a:r>
                        <a:rPr lang="en-IN" dirty="0"/>
                        <a:t>40</a:t>
                      </a:r>
                      <a:endParaRPr dirty="0"/>
                    </a:p>
                  </a:txBody>
                  <a:tcPr marL="50800" marR="50800" marT="50800" marB="50800" anchor="ctr" horzOverflow="overflow"/>
                </a:tc>
                <a:tc>
                  <a:txBody>
                    <a:bodyPr/>
                    <a:lstStyle/>
                    <a:p>
                      <a:pPr algn="ctr" defTabSz="647700">
                        <a:defRPr sz="5000"/>
                      </a:pPr>
                      <a:r>
                        <a:rPr lang="en-IN" dirty="0"/>
                        <a:t>28.16</a:t>
                      </a:r>
                      <a:endParaRPr dirty="0"/>
                    </a:p>
                  </a:txBody>
                  <a:tcPr marL="50800" marR="50800" marT="50800" marB="50800" anchor="ctr" horzOverflow="overflow"/>
                </a:tc>
                <a:tc>
                  <a:txBody>
                    <a:bodyPr/>
                    <a:lstStyle/>
                    <a:p>
                      <a:pPr algn="ctr" defTabSz="647700">
                        <a:defRPr sz="5000"/>
                      </a:pPr>
                      <a:r>
                        <a:rPr lang="en-IN" dirty="0"/>
                        <a:t>102</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1313018">
                <a:tc>
                  <a:txBody>
                    <a:bodyPr/>
                    <a:lstStyle/>
                    <a:p>
                      <a:pPr algn="ctr" defTabSz="647700">
                        <a:defRPr>
                          <a:solidFill>
                            <a:srgbClr val="000000"/>
                          </a:solidFill>
                        </a:defRPr>
                      </a:pPr>
                      <a:r>
                        <a:rPr lang="en-US" sz="5000" dirty="0">
                          <a:solidFill>
                            <a:srgbClr val="444444"/>
                          </a:solidFill>
                        </a:rPr>
                        <a:t>Jan ‘23</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124</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90</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07</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02</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09</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7.25</a:t>
                      </a:r>
                      <a:endParaRPr dirty="0"/>
                    </a:p>
                  </a:txBody>
                  <a:tcPr marL="50800" marR="50800" marT="50800" marB="50800" anchor="ctr" horzOverflow="overflow">
                    <a:lnB w="12700">
                      <a:solidFill>
                        <a:srgbClr val="3C3C1D"/>
                      </a:solidFill>
                      <a:miter lim="400000"/>
                    </a:lnB>
                  </a:tcPr>
                </a:tc>
                <a:tc>
                  <a:txBody>
                    <a:bodyPr/>
                    <a:lstStyle/>
                    <a:p>
                      <a:pPr algn="ctr" defTabSz="647700">
                        <a:defRPr sz="5000"/>
                      </a:pPr>
                      <a:r>
                        <a:rPr lang="en-IN" dirty="0"/>
                        <a:t>115</a:t>
                      </a: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3182966183"/>
                  </a:ext>
                </a:extLst>
              </a:tr>
            </a:tbl>
          </a:graphicData>
        </a:graphic>
      </p:graphicFrame>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13. Convergence Approach"/>
          <p:cNvSpPr txBox="1">
            <a:spLocks noGrp="1"/>
          </p:cNvSpPr>
          <p:nvPr>
            <p:ph type="title"/>
          </p:nvPr>
        </p:nvSpPr>
        <p:spPr>
          <a:xfrm>
            <a:off x="1060450" y="280806"/>
            <a:ext cx="22237700" cy="1968501"/>
          </a:xfrm>
          <a:prstGeom prst="rect">
            <a:avLst/>
          </a:prstGeom>
        </p:spPr>
        <p:txBody>
          <a:bodyPr/>
          <a:lstStyle/>
          <a:p>
            <a:r>
              <a:rPr dirty="0"/>
              <a:t>13. </a:t>
            </a:r>
            <a:r>
              <a:rPr lang="en-IN" b="1" dirty="0"/>
              <a:t>Action plan for </a:t>
            </a:r>
            <a:r>
              <a:rPr b="1" dirty="0">
                <a:latin typeface="Helvetica Neue"/>
                <a:ea typeface="Helvetica Neue"/>
                <a:cs typeface="Helvetica Neue"/>
                <a:sym typeface="Helvetica Neue"/>
              </a:rPr>
              <a:t>Convergence Approach</a:t>
            </a:r>
            <a:r>
              <a:rPr lang="en-IN" b="1" dirty="0">
                <a:latin typeface="Helvetica Neue"/>
                <a:ea typeface="Helvetica Neue"/>
                <a:cs typeface="Helvetica Neue"/>
                <a:sym typeface="Helvetica Neue"/>
              </a:rPr>
              <a:t>- -</a:t>
            </a:r>
            <a:r>
              <a:rPr lang="en-IN" dirty="0"/>
              <a:t>IP Strategy 6</a:t>
            </a:r>
            <a:endParaRPr b="1" dirty="0">
              <a:latin typeface="Helvetica Neue"/>
              <a:ea typeface="Helvetica Neue"/>
              <a:cs typeface="Helvetica Neue"/>
              <a:sym typeface="Helvetica Neue"/>
            </a:endParaRPr>
          </a:p>
        </p:txBody>
      </p:sp>
      <p:graphicFrame>
        <p:nvGraphicFramePr>
          <p:cNvPr id="267" name="Table"/>
          <p:cNvGraphicFramePr/>
          <p:nvPr>
            <p:extLst>
              <p:ext uri="{D42A27DB-BD31-4B8C-83A1-F6EECF244321}">
                <p14:modId xmlns:p14="http://schemas.microsoft.com/office/powerpoint/2010/main" val="2618258019"/>
              </p:ext>
            </p:extLst>
          </p:nvPr>
        </p:nvGraphicFramePr>
        <p:xfrm>
          <a:off x="1079500" y="2784453"/>
          <a:ext cx="22224999" cy="9603772"/>
        </p:xfrm>
        <a:graphic>
          <a:graphicData uri="http://schemas.openxmlformats.org/drawingml/2006/table">
            <a:tbl>
              <a:tblPr firstRow="1" firstCol="1">
                <a:tableStyleId>{EEE7283C-3CF3-47DC-8721-378D4A62B228}</a:tableStyleId>
              </a:tblPr>
              <a:tblGrid>
                <a:gridCol w="2256934">
                  <a:extLst>
                    <a:ext uri="{9D8B030D-6E8A-4147-A177-3AD203B41FA5}">
                      <a16:colId xmlns:a16="http://schemas.microsoft.com/office/drawing/2014/main" val="20000"/>
                    </a:ext>
                  </a:extLst>
                </a:gridCol>
                <a:gridCol w="8550766">
                  <a:extLst>
                    <a:ext uri="{9D8B030D-6E8A-4147-A177-3AD203B41FA5}">
                      <a16:colId xmlns:a16="http://schemas.microsoft.com/office/drawing/2014/main" val="20001"/>
                    </a:ext>
                  </a:extLst>
                </a:gridCol>
                <a:gridCol w="5861049">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2262992">
                <a:tc>
                  <a:txBody>
                    <a:bodyPr/>
                    <a:lstStyle/>
                    <a:p>
                      <a:pPr algn="ctr" defTabSz="647700">
                        <a:defRPr>
                          <a:solidFill>
                            <a:srgbClr val="000000"/>
                          </a:solidFill>
                        </a:defRPr>
                      </a:pPr>
                      <a:r>
                        <a:rPr sz="44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688096">
                <a:tc>
                  <a:txBody>
                    <a:bodyPr/>
                    <a:lstStyle/>
                    <a:p>
                      <a:pPr algn="ctr" defTabSz="647700">
                        <a:defRPr>
                          <a:solidFill>
                            <a:srgbClr val="000000"/>
                          </a:solidFill>
                        </a:defRPr>
                      </a:pPr>
                      <a:r>
                        <a:rPr sz="4400" dirty="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400" dirty="0">
                          <a:solidFill>
                            <a:srgbClr val="444444"/>
                          </a:solidFill>
                        </a:rPr>
                        <a:t>Discussion with </a:t>
                      </a:r>
                      <a:r>
                        <a:rPr sz="4400" dirty="0" err="1">
                          <a:solidFill>
                            <a:srgbClr val="444444"/>
                          </a:solidFill>
                        </a:rPr>
                        <a:t>Norka,Tourism</a:t>
                      </a:r>
                      <a:r>
                        <a:rPr sz="4400" dirty="0">
                          <a:solidFill>
                            <a:srgbClr val="444444"/>
                          </a:solidFill>
                        </a:rPr>
                        <a:t> </a:t>
                      </a:r>
                      <a:r>
                        <a:rPr sz="4400" dirty="0" err="1">
                          <a:solidFill>
                            <a:srgbClr val="444444"/>
                          </a:solidFill>
                        </a:rPr>
                        <a:t>etc</a:t>
                      </a:r>
                      <a:endParaRPr sz="4400" dirty="0">
                        <a:solidFill>
                          <a:srgbClr val="444444"/>
                        </a:solidFill>
                      </a:endParaRPr>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tc>
                <a:tc>
                  <a:txBody>
                    <a:bodyPr/>
                    <a:lstStyle/>
                    <a:p>
                      <a:pPr algn="ctr" defTabSz="647700">
                        <a:defRPr sz="5000"/>
                      </a:pPr>
                      <a:r>
                        <a:rPr lang="en-US" sz="4400" dirty="0"/>
                        <a:t>Attending PBD 2023 at Indore along with NORKA on 9th January 2023.</a:t>
                      </a:r>
                    </a:p>
                    <a:p>
                      <a:pPr algn="ctr" defTabSz="647700">
                        <a:defRPr sz="5000"/>
                      </a:pPr>
                      <a:endParaRPr sz="44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769330">
                <a:tc>
                  <a:txBody>
                    <a:bodyPr/>
                    <a:lstStyle/>
                    <a:p>
                      <a:pPr algn="ctr" defTabSz="647700">
                        <a:defRPr>
                          <a:solidFill>
                            <a:srgbClr val="000000"/>
                          </a:solidFill>
                        </a:defRPr>
                      </a:pPr>
                      <a:r>
                        <a:rPr sz="4400">
                          <a:solidFill>
                            <a:srgbClr val="444444"/>
                          </a:solidFill>
                        </a:rPr>
                        <a:t>2</a:t>
                      </a:r>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tc>
                <a:tc>
                  <a:txBody>
                    <a:bodyPr/>
                    <a:lstStyle/>
                    <a:p>
                      <a:pPr algn="ctr" defTabSz="647700">
                        <a:defRPr sz="5000"/>
                      </a:pPr>
                      <a:endParaRPr sz="44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117050">
                <a:tc>
                  <a:txBody>
                    <a:bodyPr/>
                    <a:lstStyle/>
                    <a:p>
                      <a:pPr algn="ctr" defTabSz="647700">
                        <a:defRPr>
                          <a:solidFill>
                            <a:srgbClr val="000000"/>
                          </a:solidFill>
                        </a:defRPr>
                      </a:pPr>
                      <a:r>
                        <a:rPr sz="4400">
                          <a:solidFill>
                            <a:srgbClr val="444444"/>
                          </a:solidFill>
                        </a:rPr>
                        <a:t>3</a:t>
                      </a:r>
                    </a:p>
                  </a:txBody>
                  <a:tcPr marL="50800" marR="50800" marT="50800" marB="50800" anchor="ctr" horzOverflow="overflow">
                    <a:lnB w="12700">
                      <a:solidFill>
                        <a:srgbClr val="3C3C1D"/>
                      </a:solidFill>
                      <a:miter lim="400000"/>
                    </a:lnB>
                  </a:tcPr>
                </a:tc>
                <a:tc>
                  <a:txBody>
                    <a:bodyPr/>
                    <a:lstStyle/>
                    <a:p>
                      <a:pPr algn="ctr" defTabSz="647700">
                        <a:defRPr sz="5000"/>
                      </a:pPr>
                      <a:endParaRPr sz="4400" dirty="0"/>
                    </a:p>
                  </a:txBody>
                  <a:tcPr marL="50800" marR="50800" marT="50800" marB="50800" anchor="ctr" horzOverflow="overflow">
                    <a:lnB w="12700">
                      <a:solidFill>
                        <a:srgbClr val="3C3C1D"/>
                      </a:solidFill>
                      <a:miter lim="400000"/>
                    </a:lnB>
                  </a:tcPr>
                </a:tc>
                <a:tc>
                  <a:txBody>
                    <a:bodyPr/>
                    <a:lstStyle/>
                    <a:p>
                      <a:pPr algn="ctr" defTabSz="647700">
                        <a:defRPr sz="5000"/>
                      </a:pPr>
                      <a:endParaRPr sz="4400"/>
                    </a:p>
                  </a:txBody>
                  <a:tcPr marL="50800" marR="50800" marT="50800" marB="50800" anchor="ctr" horzOverflow="overflow">
                    <a:lnB w="12700">
                      <a:solidFill>
                        <a:srgbClr val="3C3C1D"/>
                      </a:solidFill>
                      <a:miter lim="400000"/>
                    </a:lnB>
                  </a:tcPr>
                </a:tc>
                <a:tc>
                  <a:txBody>
                    <a:bodyPr/>
                    <a:lstStyle/>
                    <a:p>
                      <a:pPr algn="ctr" defTabSz="647700">
                        <a:defRPr sz="5000"/>
                      </a:pPr>
                      <a:endParaRPr sz="44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14. Special IP Team (5+1)"/>
          <p:cNvSpPr txBox="1">
            <a:spLocks noGrp="1"/>
          </p:cNvSpPr>
          <p:nvPr>
            <p:ph type="title"/>
          </p:nvPr>
        </p:nvSpPr>
        <p:spPr>
          <a:xfrm>
            <a:off x="1060450" y="451030"/>
            <a:ext cx="22237700" cy="1968501"/>
          </a:xfrm>
          <a:prstGeom prst="rect">
            <a:avLst/>
          </a:prstGeom>
        </p:spPr>
        <p:txBody>
          <a:bodyPr/>
          <a:lstStyle/>
          <a:p>
            <a:r>
              <a:rPr dirty="0"/>
              <a:t>14. </a:t>
            </a:r>
            <a:r>
              <a:rPr lang="en-IN" dirty="0"/>
              <a:t>Action Plan for </a:t>
            </a:r>
            <a:r>
              <a:rPr b="1" dirty="0">
                <a:latin typeface="Helvetica Neue"/>
                <a:ea typeface="Helvetica Neue"/>
                <a:cs typeface="Helvetica Neue"/>
                <a:sym typeface="Helvetica Neue"/>
              </a:rPr>
              <a:t>Special IP Team (</a:t>
            </a:r>
            <a:r>
              <a:rPr lang="en-IN" b="1" dirty="0">
                <a:latin typeface="Helvetica Neue"/>
                <a:ea typeface="Helvetica Neue"/>
                <a:cs typeface="Helvetica Neue"/>
                <a:sym typeface="Helvetica Neue"/>
              </a:rPr>
              <a:t>37</a:t>
            </a:r>
            <a:r>
              <a:rPr b="1" dirty="0">
                <a:latin typeface="Helvetica Neue"/>
                <a:ea typeface="Helvetica Neue"/>
                <a:cs typeface="Helvetica Neue"/>
                <a:sym typeface="Helvetica Neue"/>
              </a:rPr>
              <a:t>)</a:t>
            </a:r>
            <a:r>
              <a:rPr lang="en-IN" b="1" dirty="0">
                <a:latin typeface="Helvetica Neue"/>
                <a:ea typeface="Helvetica Neue"/>
                <a:cs typeface="Helvetica Neue"/>
                <a:sym typeface="Helvetica Neue"/>
              </a:rPr>
              <a:t>- </a:t>
            </a:r>
            <a:r>
              <a:rPr lang="en-IN" dirty="0"/>
              <a:t>IP Strategy 7</a:t>
            </a:r>
            <a:endParaRPr b="1" dirty="0">
              <a:latin typeface="Helvetica Neue"/>
              <a:ea typeface="Helvetica Neue"/>
              <a:cs typeface="Helvetica Neue"/>
              <a:sym typeface="Helvetica Neue"/>
            </a:endParaRPr>
          </a:p>
        </p:txBody>
      </p:sp>
      <p:graphicFrame>
        <p:nvGraphicFramePr>
          <p:cNvPr id="270" name="Table"/>
          <p:cNvGraphicFramePr/>
          <p:nvPr>
            <p:extLst>
              <p:ext uri="{D42A27DB-BD31-4B8C-83A1-F6EECF244321}">
                <p14:modId xmlns:p14="http://schemas.microsoft.com/office/powerpoint/2010/main" val="932699052"/>
              </p:ext>
            </p:extLst>
          </p:nvPr>
        </p:nvGraphicFramePr>
        <p:xfrm>
          <a:off x="1060450" y="2970828"/>
          <a:ext cx="21887473" cy="8511926"/>
        </p:xfrm>
        <a:graphic>
          <a:graphicData uri="http://schemas.openxmlformats.org/drawingml/2006/table">
            <a:tbl>
              <a:tblPr firstRow="1" firstCol="1">
                <a:tableStyleId>{EEE7283C-3CF3-47DC-8721-378D4A62B228}</a:tableStyleId>
              </a:tblPr>
              <a:tblGrid>
                <a:gridCol w="1886041">
                  <a:extLst>
                    <a:ext uri="{9D8B030D-6E8A-4147-A177-3AD203B41FA5}">
                      <a16:colId xmlns:a16="http://schemas.microsoft.com/office/drawing/2014/main" val="20000"/>
                    </a:ext>
                  </a:extLst>
                </a:gridCol>
                <a:gridCol w="4882588">
                  <a:extLst>
                    <a:ext uri="{9D8B030D-6E8A-4147-A177-3AD203B41FA5}">
                      <a16:colId xmlns:a16="http://schemas.microsoft.com/office/drawing/2014/main" val="20001"/>
                    </a:ext>
                  </a:extLst>
                </a:gridCol>
                <a:gridCol w="5818183">
                  <a:extLst>
                    <a:ext uri="{9D8B030D-6E8A-4147-A177-3AD203B41FA5}">
                      <a16:colId xmlns:a16="http://schemas.microsoft.com/office/drawing/2014/main" val="20002"/>
                    </a:ext>
                  </a:extLst>
                </a:gridCol>
                <a:gridCol w="9300661">
                  <a:extLst>
                    <a:ext uri="{9D8B030D-6E8A-4147-A177-3AD203B41FA5}">
                      <a16:colId xmlns:a16="http://schemas.microsoft.com/office/drawing/2014/main" val="20003"/>
                    </a:ext>
                  </a:extLst>
                </a:gridCol>
              </a:tblGrid>
              <a:tr h="2148328">
                <a:tc>
                  <a:txBody>
                    <a:bodyPr/>
                    <a:lstStyle/>
                    <a:p>
                      <a:pPr algn="ctr" defTabSz="647700">
                        <a:defRPr>
                          <a:solidFill>
                            <a:srgbClr val="000000"/>
                          </a:solidFill>
                        </a:defRPr>
                      </a:pPr>
                      <a:r>
                        <a:rPr sz="4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000" dirty="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124234">
                <a:tc>
                  <a:txBody>
                    <a:bodyPr/>
                    <a:lstStyle/>
                    <a:p>
                      <a:pPr algn="ctr" defTabSz="647700">
                        <a:defRPr>
                          <a:solidFill>
                            <a:srgbClr val="000000"/>
                          </a:solidFill>
                        </a:defRPr>
                      </a:pPr>
                      <a:r>
                        <a:rPr sz="4000" dirty="0">
                          <a:solidFill>
                            <a:srgbClr val="444444"/>
                          </a:solidFill>
                          <a:latin typeface="+mn-lt"/>
                        </a:rPr>
                        <a:t>1</a:t>
                      </a:r>
                    </a:p>
                  </a:txBody>
                  <a:tcPr marL="50800" marR="50800" marT="50800" marB="50800" anchor="ctr" horzOverflow="overflow"/>
                </a:tc>
                <a:tc>
                  <a:txBody>
                    <a:bodyPr/>
                    <a:lstStyle/>
                    <a:p>
                      <a:pPr algn="l" defTabSz="647700">
                        <a:defRPr>
                          <a:solidFill>
                            <a:srgbClr val="000000"/>
                          </a:solidFill>
                        </a:defRPr>
                      </a:pPr>
                      <a:r>
                        <a:rPr sz="4000" dirty="0">
                          <a:solidFill>
                            <a:srgbClr val="444444"/>
                          </a:solidFill>
                          <a:latin typeface="+mn-lt"/>
                        </a:rPr>
                        <a:t>Selection</a:t>
                      </a:r>
                    </a:p>
                  </a:txBody>
                  <a:tcPr marL="50800" marR="50800" marT="50800" marB="50800" anchor="ctr" horzOverflow="overflow"/>
                </a:tc>
                <a:tc>
                  <a:txBody>
                    <a:bodyPr/>
                    <a:lstStyle/>
                    <a:p>
                      <a:pPr algn="ctr" defTabSz="647700">
                        <a:defRPr>
                          <a:solidFill>
                            <a:srgbClr val="000000"/>
                          </a:solidFill>
                        </a:defRPr>
                      </a:pPr>
                      <a:r>
                        <a:rPr sz="4000" dirty="0">
                          <a:solidFill>
                            <a:srgbClr val="444444"/>
                          </a:solidFill>
                          <a:latin typeface="+mn-lt"/>
                        </a:rPr>
                        <a:t>Nov 22</a:t>
                      </a:r>
                    </a:p>
                  </a:txBody>
                  <a:tcPr marL="50800" marR="50800" marT="50800" marB="50800" anchor="ctr" horzOverflow="overflow"/>
                </a:tc>
                <a:tc>
                  <a:txBody>
                    <a:bodyPr/>
                    <a:lstStyle/>
                    <a:p>
                      <a:pPr algn="just">
                        <a:lnSpc>
                          <a:spcPct val="100000"/>
                        </a:lnSpc>
                        <a:spcBef>
                          <a:spcPts val="0"/>
                        </a:spcBef>
                        <a:spcAft>
                          <a:spcPts val="600"/>
                        </a:spcAft>
                      </a:pPr>
                      <a:r>
                        <a:rPr lang="en-US" sz="4000" dirty="0">
                          <a:solidFill>
                            <a:schemeClr val="tx1"/>
                          </a:solidFill>
                          <a:latin typeface="+mn-lt"/>
                          <a:cs typeface="Times New Roman" panose="02020603050405020304" pitchFamily="18" charset="0"/>
                        </a:rPr>
                        <a:t>6 members were onboarded.</a:t>
                      </a:r>
                    </a:p>
                    <a:p>
                      <a:pPr marL="0" marR="0" lvl="0" indent="0" algn="just" defTabSz="914400" eaLnBrk="1" fontAlgn="auto" latinLnBrk="0" hangingPunct="1">
                        <a:lnSpc>
                          <a:spcPct val="100000"/>
                        </a:lnSpc>
                        <a:spcBef>
                          <a:spcPts val="0"/>
                        </a:spcBef>
                        <a:spcAft>
                          <a:spcPts val="0"/>
                        </a:spcAft>
                        <a:buClrTx/>
                        <a:buSzTx/>
                        <a:buFontTx/>
                        <a:buNone/>
                        <a:tabLst/>
                        <a:defRPr/>
                      </a:pPr>
                      <a:r>
                        <a:rPr lang="en-US" sz="4000" spc="10" dirty="0">
                          <a:solidFill>
                            <a:schemeClr val="tx1"/>
                          </a:solidFill>
                          <a:latin typeface="+mn-lt"/>
                          <a:ea typeface="+mn-ea"/>
                          <a:cs typeface="Times New Roman" panose="02020603050405020304" pitchFamily="18" charset="0"/>
                        </a:rPr>
                        <a:t>A reply has been sent to the industries department vide their letter dated 23.12.2022 seeking clarifications for the request.</a:t>
                      </a:r>
                    </a:p>
                  </a:txBody>
                  <a:tcPr marL="180000" marR="180000" marT="0" marB="0" anchor="ctr">
                    <a:lnR w="12700">
                      <a:solidFill>
                        <a:srgbClr val="3C3C1D"/>
                      </a:solidFill>
                      <a:miter lim="400000"/>
                    </a:lnR>
                  </a:tcPr>
                </a:tc>
                <a:extLst>
                  <a:ext uri="{0D108BD9-81ED-4DB2-BD59-A6C34878D82A}">
                    <a16:rowId xmlns:a16="http://schemas.microsoft.com/office/drawing/2014/main" val="10001"/>
                  </a:ext>
                </a:extLst>
              </a:tr>
              <a:tr h="3239364">
                <a:tc>
                  <a:txBody>
                    <a:bodyPr/>
                    <a:lstStyle/>
                    <a:p>
                      <a:pPr algn="ctr" defTabSz="647700">
                        <a:defRPr>
                          <a:solidFill>
                            <a:srgbClr val="000000"/>
                          </a:solidFill>
                        </a:defRPr>
                      </a:pPr>
                      <a:r>
                        <a:rPr sz="4000">
                          <a:solidFill>
                            <a:srgbClr val="444444"/>
                          </a:solidFill>
                          <a:latin typeface="+mn-lt"/>
                        </a:rPr>
                        <a:t>2</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000">
                          <a:solidFill>
                            <a:srgbClr val="444444"/>
                          </a:solidFill>
                          <a:latin typeface="+mn-lt"/>
                        </a:rPr>
                        <a:t>Training</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4000" dirty="0">
                          <a:solidFill>
                            <a:srgbClr val="444444"/>
                          </a:solidFill>
                          <a:latin typeface="+mn-lt"/>
                        </a:rPr>
                        <a:t>Dec 22</a:t>
                      </a:r>
                    </a:p>
                  </a:txBody>
                  <a:tcPr marL="50800" marR="50800" marT="50800" marB="50800" anchor="ctr" horzOverflow="overflow">
                    <a:lnB w="12700">
                      <a:solidFill>
                        <a:srgbClr val="3C3C1D"/>
                      </a:solidFill>
                      <a:miter lim="400000"/>
                    </a:lnB>
                  </a:tcPr>
                </a:tc>
                <a:tc>
                  <a:txBody>
                    <a:bodyPr/>
                    <a:lstStyle/>
                    <a:p>
                      <a:pPr algn="just">
                        <a:lnSpc>
                          <a:spcPct val="100000"/>
                        </a:lnSpc>
                      </a:pPr>
                      <a:r>
                        <a:rPr lang="en-IN" sz="4000" dirty="0">
                          <a:latin typeface="+mn-lt"/>
                          <a:cs typeface="Times New Roman" panose="02020603050405020304" pitchFamily="18" charset="0"/>
                        </a:rPr>
                        <a:t>Six BDEs joined and on-the-job training is going on.</a:t>
                      </a:r>
                      <a:endParaRPr sz="4000" dirty="0">
                        <a:latin typeface="+mn-lt"/>
                        <a:cs typeface="Times New Roman" panose="02020603050405020304" pitchFamily="18" charset="0"/>
                      </a:endParaRPr>
                    </a:p>
                  </a:txBody>
                  <a:tcPr marL="180000" marR="180000" marT="0" marB="0" anchor="ctr">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15. Setting Up of Consultancy wing in KSIDC"/>
          <p:cNvSpPr txBox="1">
            <a:spLocks noGrp="1"/>
          </p:cNvSpPr>
          <p:nvPr>
            <p:ph type="title"/>
          </p:nvPr>
        </p:nvSpPr>
        <p:spPr>
          <a:xfrm>
            <a:off x="1060450" y="451030"/>
            <a:ext cx="22237700" cy="1968501"/>
          </a:xfrm>
          <a:prstGeom prst="rect">
            <a:avLst/>
          </a:prstGeom>
        </p:spPr>
        <p:txBody>
          <a:bodyPr/>
          <a:lstStyle/>
          <a:p>
            <a:r>
              <a:t>15. </a:t>
            </a:r>
            <a:r>
              <a:rPr b="1">
                <a:latin typeface="Helvetica Neue"/>
                <a:ea typeface="Helvetica Neue"/>
                <a:cs typeface="Helvetica Neue"/>
                <a:sym typeface="Helvetica Neue"/>
              </a:rPr>
              <a:t>Setting Up of Consultancy wing in KSIDC</a:t>
            </a:r>
          </a:p>
        </p:txBody>
      </p:sp>
      <p:graphicFrame>
        <p:nvGraphicFramePr>
          <p:cNvPr id="273" name="Table"/>
          <p:cNvGraphicFramePr/>
          <p:nvPr>
            <p:extLst>
              <p:ext uri="{D42A27DB-BD31-4B8C-83A1-F6EECF244321}">
                <p14:modId xmlns:p14="http://schemas.microsoft.com/office/powerpoint/2010/main" val="30942257"/>
              </p:ext>
            </p:extLst>
          </p:nvPr>
        </p:nvGraphicFramePr>
        <p:xfrm>
          <a:off x="926123" y="3416080"/>
          <a:ext cx="22224999" cy="9029253"/>
        </p:xfrm>
        <a:graphic>
          <a:graphicData uri="http://schemas.openxmlformats.org/drawingml/2006/table">
            <a:tbl>
              <a:tblPr firstRow="1" firstCol="1">
                <a:tableStyleId>{EEE7283C-3CF3-47DC-8721-378D4A62B228}</a:tableStyleId>
              </a:tblPr>
              <a:tblGrid>
                <a:gridCol w="1711815">
                  <a:extLst>
                    <a:ext uri="{9D8B030D-6E8A-4147-A177-3AD203B41FA5}">
                      <a16:colId xmlns:a16="http://schemas.microsoft.com/office/drawing/2014/main" val="20000"/>
                    </a:ext>
                  </a:extLst>
                </a:gridCol>
                <a:gridCol w="9400684">
                  <a:extLst>
                    <a:ext uri="{9D8B030D-6E8A-4147-A177-3AD203B41FA5}">
                      <a16:colId xmlns:a16="http://schemas.microsoft.com/office/drawing/2014/main" val="20001"/>
                    </a:ext>
                  </a:extLst>
                </a:gridCol>
                <a:gridCol w="5556250">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2322362">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068464">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Initial Discussion</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Oct 22</a:t>
                      </a:r>
                    </a:p>
                  </a:txBody>
                  <a:tcPr marL="50800" marR="50800" marT="50800" marB="50800" anchor="ctr" horzOverflow="overflow"/>
                </a:tc>
                <a:tc>
                  <a:txBody>
                    <a:bodyPr/>
                    <a:lstStyle/>
                    <a:p>
                      <a:pPr algn="ctr" defTabSz="647700">
                        <a:defRPr sz="50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088909">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Team Formation</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Nov 22</a:t>
                      </a:r>
                    </a:p>
                  </a:txBody>
                  <a:tcPr marL="50800" marR="50800" marT="50800" marB="50800" anchor="ctr" horzOverflow="overflow"/>
                </a:tc>
                <a:tc>
                  <a:txBody>
                    <a:bodyPr/>
                    <a:lstStyle/>
                    <a:p>
                      <a:pPr algn="ctr" defTabSz="647700">
                        <a:defRPr sz="5000"/>
                      </a:pPr>
                      <a:r>
                        <a:rPr lang="en-IN" dirty="0"/>
                        <a:t>To be initiated</a:t>
                      </a:r>
                    </a:p>
                    <a:p>
                      <a:pPr algn="ctr" defTabSz="647700">
                        <a:defRPr sz="5000"/>
                      </a:pP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549518">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a:solidFill>
                            <a:srgbClr val="444444"/>
                          </a:solidFill>
                        </a:rPr>
                        <a:t>Getting work order(at least 2 in this financial year)</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a:solidFill>
                            <a:srgbClr val="444444"/>
                          </a:solidFill>
                        </a:rPr>
                        <a:t>Jan/Feb 23</a:t>
                      </a:r>
                    </a:p>
                  </a:txBody>
                  <a:tcPr marL="50800" marR="50800" marT="50800" marB="50800" anchor="ctr" horzOverflow="overflow">
                    <a:lnB w="12700">
                      <a:solidFill>
                        <a:srgbClr val="3C3C1D"/>
                      </a:solidFill>
                      <a:miter lim="400000"/>
                    </a:lnB>
                  </a:tcPr>
                </a:tc>
                <a:tc>
                  <a:txBody>
                    <a:bodyPr/>
                    <a:lstStyle/>
                    <a:p>
                      <a:pPr algn="ctr" defTabSz="647700">
                        <a:defRPr sz="50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60450" y="209716"/>
            <a:ext cx="22237700" cy="1968501"/>
          </a:xfrm>
          <a:prstGeom prst="rect">
            <a:avLst/>
          </a:prstGeom>
        </p:spPr>
        <p:txBody>
          <a:bodyPr/>
          <a:lstStyle/>
          <a:p>
            <a:r>
              <a:t>16. </a:t>
            </a:r>
            <a:r>
              <a:rPr b="1">
                <a:latin typeface="Helvetica Neue"/>
                <a:ea typeface="Helvetica Neue"/>
                <a:cs typeface="Helvetica Neue"/>
                <a:sym typeface="Helvetica Neue"/>
              </a:rPr>
              <a:t>KSIDC Website</a:t>
            </a:r>
          </a:p>
        </p:txBody>
      </p:sp>
      <p:graphicFrame>
        <p:nvGraphicFramePr>
          <p:cNvPr id="276" name="Table"/>
          <p:cNvGraphicFramePr/>
          <p:nvPr>
            <p:extLst>
              <p:ext uri="{D42A27DB-BD31-4B8C-83A1-F6EECF244321}">
                <p14:modId xmlns:p14="http://schemas.microsoft.com/office/powerpoint/2010/main" val="1446711191"/>
              </p:ext>
            </p:extLst>
          </p:nvPr>
        </p:nvGraphicFramePr>
        <p:xfrm>
          <a:off x="1066800" y="4119465"/>
          <a:ext cx="22224999" cy="8131183"/>
        </p:xfrm>
        <a:graphic>
          <a:graphicData uri="http://schemas.openxmlformats.org/drawingml/2006/table">
            <a:tbl>
              <a:tblPr firstRow="1" firstCol="1">
                <a:tableStyleId>{EEE7283C-3CF3-47DC-8721-378D4A62B228}</a:tableStyleId>
              </a:tblPr>
              <a:tblGrid>
                <a:gridCol w="2200191">
                  <a:extLst>
                    <a:ext uri="{9D8B030D-6E8A-4147-A177-3AD203B41FA5}">
                      <a16:colId xmlns:a16="http://schemas.microsoft.com/office/drawing/2014/main" val="20000"/>
                    </a:ext>
                  </a:extLst>
                </a:gridCol>
                <a:gridCol w="8912308">
                  <a:extLst>
                    <a:ext uri="{9D8B030D-6E8A-4147-A177-3AD203B41FA5}">
                      <a16:colId xmlns:a16="http://schemas.microsoft.com/office/drawing/2014/main" val="20001"/>
                    </a:ext>
                  </a:extLst>
                </a:gridCol>
                <a:gridCol w="5556250">
                  <a:extLst>
                    <a:ext uri="{9D8B030D-6E8A-4147-A177-3AD203B41FA5}">
                      <a16:colId xmlns:a16="http://schemas.microsoft.com/office/drawing/2014/main" val="20002"/>
                    </a:ext>
                  </a:extLst>
                </a:gridCol>
                <a:gridCol w="5556250">
                  <a:extLst>
                    <a:ext uri="{9D8B030D-6E8A-4147-A177-3AD203B41FA5}">
                      <a16:colId xmlns:a16="http://schemas.microsoft.com/office/drawing/2014/main" val="20003"/>
                    </a:ext>
                  </a:extLst>
                </a:gridCol>
              </a:tblGrid>
              <a:tr h="3045028">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408421">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5000">
                          <a:solidFill>
                            <a:srgbClr val="444444"/>
                          </a:solidFill>
                        </a:rPr>
                        <a:t>Work order to redesign</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Oct 22</a:t>
                      </a:r>
                    </a:p>
                  </a:txBody>
                  <a:tcPr marL="50800" marR="50800" marT="50800" marB="50800" anchor="ctr" horzOverflow="overflow"/>
                </a:tc>
                <a:tc rowSpan="2">
                  <a:txBody>
                    <a:bodyPr/>
                    <a:lstStyle/>
                    <a:p>
                      <a:pPr algn="ctr" defTabSz="647700">
                        <a:defRPr sz="5000"/>
                      </a:pPr>
                      <a:r>
                        <a:rPr lang="en-US" dirty="0"/>
                        <a:t>Relaunched on 18th January 2023.</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1"/>
                  </a:ext>
                </a:extLst>
              </a:tr>
              <a:tr h="2677734">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a:solidFill>
                            <a:srgbClr val="444444"/>
                          </a:solidFill>
                        </a:rPr>
                        <a:t>Launch of new site</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dirty="0">
                          <a:solidFill>
                            <a:srgbClr val="444444"/>
                          </a:solidFill>
                        </a:rPr>
                        <a:t>Feb 23</a:t>
                      </a:r>
                    </a:p>
                  </a:txBody>
                  <a:tcPr marL="50800" marR="50800" marT="50800" marB="50800" anchor="ctr" horzOverflow="overflow">
                    <a:lnB w="12700">
                      <a:solidFill>
                        <a:srgbClr val="3C3C1D"/>
                      </a:solidFill>
                      <a:miter lim="400000"/>
                    </a:lnB>
                  </a:tcPr>
                </a:tc>
                <a:tc vMerge="1">
                  <a:txBody>
                    <a:bodyPr/>
                    <a:lstStyle/>
                    <a:p>
                      <a:pPr algn="ctr" defTabSz="647700">
                        <a:defRPr sz="5000"/>
                      </a:pP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60450" y="209716"/>
            <a:ext cx="22237700" cy="1968501"/>
          </a:xfrm>
          <a:prstGeom prst="rect">
            <a:avLst/>
          </a:prstGeom>
        </p:spPr>
        <p:txBody>
          <a:bodyPr/>
          <a:lstStyle/>
          <a:p>
            <a:r>
              <a:rPr dirty="0"/>
              <a:t>1</a:t>
            </a:r>
            <a:r>
              <a:rPr lang="en-IN" dirty="0"/>
              <a:t>7</a:t>
            </a:r>
            <a:r>
              <a:rPr dirty="0"/>
              <a:t>. </a:t>
            </a:r>
            <a:r>
              <a:rPr lang="en-IN" b="1" dirty="0">
                <a:latin typeface="Helvetica Neue"/>
                <a:ea typeface="Helvetica Neue"/>
                <a:cs typeface="Helvetica Neue"/>
                <a:sym typeface="Helvetica Neue"/>
              </a:rPr>
              <a:t>Planning</a:t>
            </a:r>
            <a:endParaRPr b="1" dirty="0">
              <a:latin typeface="Helvetica Neue"/>
              <a:ea typeface="Helvetica Neue"/>
              <a:cs typeface="Helvetica Neue"/>
              <a:sym typeface="Helvetica Neue"/>
            </a:endParaRPr>
          </a:p>
        </p:txBody>
      </p:sp>
      <p:graphicFrame>
        <p:nvGraphicFramePr>
          <p:cNvPr id="276" name="Table"/>
          <p:cNvGraphicFramePr/>
          <p:nvPr>
            <p:extLst>
              <p:ext uri="{D42A27DB-BD31-4B8C-83A1-F6EECF244321}">
                <p14:modId xmlns:p14="http://schemas.microsoft.com/office/powerpoint/2010/main" val="1303562586"/>
              </p:ext>
            </p:extLst>
          </p:nvPr>
        </p:nvGraphicFramePr>
        <p:xfrm>
          <a:off x="873368" y="2923711"/>
          <a:ext cx="21933877" cy="9420689"/>
        </p:xfrm>
        <a:graphic>
          <a:graphicData uri="http://schemas.openxmlformats.org/drawingml/2006/table">
            <a:tbl>
              <a:tblPr firstRow="1" firstCol="1">
                <a:tableStyleId>{EEE7283C-3CF3-47DC-8721-378D4A62B228}</a:tableStyleId>
              </a:tblPr>
              <a:tblGrid>
                <a:gridCol w="2895161">
                  <a:extLst>
                    <a:ext uri="{9D8B030D-6E8A-4147-A177-3AD203B41FA5}">
                      <a16:colId xmlns:a16="http://schemas.microsoft.com/office/drawing/2014/main" val="20000"/>
                    </a:ext>
                  </a:extLst>
                </a:gridCol>
                <a:gridCol w="12110379">
                  <a:extLst>
                    <a:ext uri="{9D8B030D-6E8A-4147-A177-3AD203B41FA5}">
                      <a16:colId xmlns:a16="http://schemas.microsoft.com/office/drawing/2014/main" val="20001"/>
                    </a:ext>
                  </a:extLst>
                </a:gridCol>
                <a:gridCol w="6928337">
                  <a:extLst>
                    <a:ext uri="{9D8B030D-6E8A-4147-A177-3AD203B41FA5}">
                      <a16:colId xmlns:a16="http://schemas.microsoft.com/office/drawing/2014/main" val="20002"/>
                    </a:ext>
                  </a:extLst>
                </a:gridCol>
              </a:tblGrid>
              <a:tr h="1771381">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a:t>
                      </a:r>
                    </a:p>
                  </a:txBody>
                  <a:tcPr marL="50800" marR="50800" marT="50800" marB="50800" anchor="ctr" horzOverflow="overflow"/>
                </a:tc>
                <a:extLst>
                  <a:ext uri="{0D108BD9-81ED-4DB2-BD59-A6C34878D82A}">
                    <a16:rowId xmlns:a16="http://schemas.microsoft.com/office/drawing/2014/main" val="10000"/>
                  </a:ext>
                </a:extLst>
              </a:tr>
              <a:tr h="1213339">
                <a:tc>
                  <a:txBody>
                    <a:bodyPr/>
                    <a:lstStyle/>
                    <a:p>
                      <a:pPr algn="ctr">
                        <a:lnSpc>
                          <a:spcPct val="100000"/>
                        </a:lnSpc>
                      </a:pPr>
                      <a:r>
                        <a:rPr lang="en-IN" sz="3600" dirty="0">
                          <a:solidFill>
                            <a:srgbClr val="444444"/>
                          </a:solidFill>
                          <a:latin typeface="Times New Roman" panose="02020603050405020304" pitchFamily="18" charset="0"/>
                          <a:cs typeface="Times New Roman" panose="02020603050405020304" pitchFamily="18" charset="0"/>
                        </a:rPr>
                        <a:t>1</a:t>
                      </a:r>
                      <a:endParaRPr sz="3600" dirty="0">
                        <a:solidFill>
                          <a:srgbClr val="444444"/>
                        </a:solidFill>
                        <a:latin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0000"/>
                        </a:lnSpc>
                        <a:spcBef>
                          <a:spcPts val="30"/>
                        </a:spcBef>
                      </a:pPr>
                      <a:r>
                        <a:rPr lang="en-IN" sz="3600" dirty="0">
                          <a:latin typeface="Times New Roman" panose="02020603050405020304" pitchFamily="18" charset="0"/>
                          <a:cs typeface="Times New Roman" panose="02020603050405020304" pitchFamily="18" charset="0"/>
                        </a:rPr>
                        <a:t>Plan Fund internal discussion</a:t>
                      </a:r>
                    </a:p>
                  </a:txBody>
                  <a:tcPr marL="180000" marR="0" marT="0" marB="0" anchor="ctr"/>
                </a:tc>
                <a:tc>
                  <a:txBody>
                    <a:bodyPr/>
                    <a:lstStyle/>
                    <a:p>
                      <a:pPr algn="ctr">
                        <a:lnSpc>
                          <a:spcPct val="100000"/>
                        </a:lnSpc>
                        <a:spcBef>
                          <a:spcPts val="30"/>
                        </a:spcBef>
                      </a:pPr>
                      <a:r>
                        <a:rPr lang="en-IN" sz="3600" dirty="0">
                          <a:latin typeface="Times New Roman" panose="02020603050405020304" pitchFamily="18" charset="0"/>
                          <a:cs typeface="Times New Roman" panose="02020603050405020304" pitchFamily="18" charset="0"/>
                        </a:rPr>
                        <a:t>07.10.2022</a:t>
                      </a:r>
                    </a:p>
                  </a:txBody>
                  <a:tcPr marL="0" marR="0" marT="0" marB="0" anchor="ctr"/>
                </a:tc>
                <a:extLst>
                  <a:ext uri="{0D108BD9-81ED-4DB2-BD59-A6C34878D82A}">
                    <a16:rowId xmlns:a16="http://schemas.microsoft.com/office/drawing/2014/main" val="10001"/>
                  </a:ext>
                </a:extLst>
              </a:tr>
              <a:tr h="1441938">
                <a:tc>
                  <a:txBody>
                    <a:bodyPr/>
                    <a:lstStyle/>
                    <a:p>
                      <a:pPr algn="ctr">
                        <a:lnSpc>
                          <a:spcPct val="100000"/>
                        </a:lnSpc>
                      </a:pPr>
                      <a:r>
                        <a:rPr lang="en-IN" sz="3600" dirty="0">
                          <a:solidFill>
                            <a:srgbClr val="444444"/>
                          </a:solidFill>
                          <a:latin typeface="Times New Roman" panose="02020603050405020304" pitchFamily="18" charset="0"/>
                          <a:cs typeface="Times New Roman" panose="02020603050405020304" pitchFamily="18" charset="0"/>
                        </a:rPr>
                        <a:t>2</a:t>
                      </a:r>
                      <a:endParaRPr sz="3600" dirty="0">
                        <a:solidFill>
                          <a:srgbClr val="444444"/>
                        </a:solidFill>
                        <a:latin typeface="Times New Roman" panose="02020603050405020304" pitchFamily="18" charset="0"/>
                        <a:cs typeface="Times New Roman" panose="02020603050405020304" pitchFamily="18" charset="0"/>
                      </a:endParaRPr>
                    </a:p>
                  </a:txBody>
                  <a:tcPr marL="0" marR="0" marT="0" marB="0" anchor="ctr"/>
                </a:tc>
                <a:tc>
                  <a:txBody>
                    <a:bodyPr/>
                    <a:lstStyle/>
                    <a:p>
                      <a:pPr algn="l">
                        <a:lnSpc>
                          <a:spcPct val="100000"/>
                        </a:lnSpc>
                        <a:spcBef>
                          <a:spcPts val="30"/>
                        </a:spcBef>
                      </a:pPr>
                      <a:r>
                        <a:rPr lang="en-IN" sz="3600" dirty="0">
                          <a:latin typeface="Times New Roman" panose="02020603050405020304" pitchFamily="18" charset="0"/>
                          <a:cs typeface="Times New Roman" panose="02020603050405020304" pitchFamily="18" charset="0"/>
                        </a:rPr>
                        <a:t>Plan Fund discussion with MD</a:t>
                      </a:r>
                    </a:p>
                  </a:txBody>
                  <a:tcPr marL="180000" marR="0" marT="0" marB="0" anchor="ctr"/>
                </a:tc>
                <a:tc>
                  <a:txBody>
                    <a:bodyPr/>
                    <a:lstStyle/>
                    <a:p>
                      <a:pPr algn="ctr">
                        <a:lnSpc>
                          <a:spcPct val="100000"/>
                        </a:lnSpc>
                        <a:spcBef>
                          <a:spcPts val="30"/>
                        </a:spcBef>
                      </a:pPr>
                      <a:r>
                        <a:rPr lang="en-IN" sz="3600" dirty="0">
                          <a:latin typeface="Times New Roman" panose="02020603050405020304" pitchFamily="18" charset="0"/>
                          <a:cs typeface="Times New Roman" panose="02020603050405020304" pitchFamily="18" charset="0"/>
                        </a:rPr>
                        <a:t>10.10.2022</a:t>
                      </a:r>
                    </a:p>
                  </a:txBody>
                  <a:tcPr marL="0" marR="0" marT="0" marB="0" anchor="ctr"/>
                </a:tc>
                <a:extLst>
                  <a:ext uri="{0D108BD9-81ED-4DB2-BD59-A6C34878D82A}">
                    <a16:rowId xmlns:a16="http://schemas.microsoft.com/office/drawing/2014/main" val="10002"/>
                  </a:ext>
                </a:extLst>
              </a:tr>
              <a:tr h="1318846">
                <a:tc>
                  <a:txBody>
                    <a:bodyPr/>
                    <a:lstStyle/>
                    <a:p>
                      <a:pPr algn="ctr">
                        <a:lnSpc>
                          <a:spcPct val="100000"/>
                        </a:lnSpc>
                        <a:spcBef>
                          <a:spcPts val="1975"/>
                        </a:spcBef>
                      </a:pPr>
                      <a:r>
                        <a:rPr lang="en-US" sz="3600" dirty="0">
                          <a:latin typeface="Times New Roman" panose="02020603050405020304" pitchFamily="18" charset="0"/>
                          <a:cs typeface="Times New Roman" panose="02020603050405020304" pitchFamily="18" charset="0"/>
                        </a:rPr>
                        <a:t>3</a:t>
                      </a:r>
                      <a:endParaRPr sz="3600" dirty="0">
                        <a:latin typeface="Times New Roman" panose="02020603050405020304" pitchFamily="18" charset="0"/>
                        <a:cs typeface="Times New Roman" panose="02020603050405020304" pitchFamily="18" charset="0"/>
                      </a:endParaRPr>
                    </a:p>
                  </a:txBody>
                  <a:tcPr marL="0" marR="0" marT="0" marB="0" anchor="ctr"/>
                </a:tc>
                <a:tc>
                  <a:txBody>
                    <a:bodyPr/>
                    <a:lstStyle/>
                    <a:p>
                      <a:pPr marL="41910" algn="l">
                        <a:lnSpc>
                          <a:spcPct val="100000"/>
                        </a:lnSpc>
                      </a:pPr>
                      <a:r>
                        <a:rPr lang="en-US" sz="3600" dirty="0">
                          <a:latin typeface="Times New Roman" panose="02020603050405020304" pitchFamily="18" charset="0"/>
                          <a:cs typeface="Times New Roman" panose="02020603050405020304" pitchFamily="18" charset="0"/>
                        </a:rPr>
                        <a:t>Meeting with Planning Division</a:t>
                      </a:r>
                      <a:endParaRPr lang="en-IN" sz="3600" dirty="0">
                        <a:latin typeface="Times New Roman" panose="02020603050405020304" pitchFamily="18" charset="0"/>
                        <a:cs typeface="Times New Roman" panose="02020603050405020304" pitchFamily="18" charset="0"/>
                      </a:endParaRPr>
                    </a:p>
                  </a:txBody>
                  <a:tcPr marL="180000" marR="0" marT="0" marB="0" anchor="ctr"/>
                </a:tc>
                <a:tc>
                  <a:txBody>
                    <a:bodyPr/>
                    <a:lstStyle/>
                    <a:p>
                      <a:pPr algn="ctr">
                        <a:lnSpc>
                          <a:spcPct val="100000"/>
                        </a:lnSpc>
                      </a:pPr>
                      <a:r>
                        <a:rPr lang="en-IN" sz="3600" spc="10" dirty="0">
                          <a:solidFill>
                            <a:srgbClr val="444444"/>
                          </a:solidFill>
                          <a:latin typeface="Times New Roman" panose="02020603050405020304" pitchFamily="18" charset="0"/>
                          <a:cs typeface="Times New Roman" panose="02020603050405020304" pitchFamily="18" charset="0"/>
                        </a:rPr>
                        <a:t>28.10.2022</a:t>
                      </a:r>
                    </a:p>
                  </a:txBody>
                  <a:tcPr marL="0" marR="0" marT="0" marB="0" anchor="ctr"/>
                </a:tc>
                <a:extLst>
                  <a:ext uri="{0D108BD9-81ED-4DB2-BD59-A6C34878D82A}">
                    <a16:rowId xmlns:a16="http://schemas.microsoft.com/office/drawing/2014/main" val="2742234931"/>
                  </a:ext>
                </a:extLst>
              </a:tr>
              <a:tr h="1055077">
                <a:tc>
                  <a:txBody>
                    <a:bodyPr/>
                    <a:lstStyle/>
                    <a:p>
                      <a:pPr algn="ctr">
                        <a:lnSpc>
                          <a:spcPct val="100000"/>
                        </a:lnSpc>
                      </a:pPr>
                      <a:r>
                        <a:rPr lang="en-US" sz="3600" dirty="0">
                          <a:latin typeface="Times New Roman" panose="02020603050405020304" pitchFamily="18" charset="0"/>
                          <a:cs typeface="Times New Roman" panose="02020603050405020304" pitchFamily="18" charset="0"/>
                        </a:rPr>
                        <a:t>4</a:t>
                      </a:r>
                      <a:endParaRPr sz="3600" dirty="0">
                        <a:latin typeface="Times New Roman" panose="02020603050405020304" pitchFamily="18" charset="0"/>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US" sz="3600" spc="5" dirty="0">
                          <a:solidFill>
                            <a:srgbClr val="444444"/>
                          </a:solidFill>
                          <a:latin typeface="Times New Roman" panose="02020603050405020304" pitchFamily="18" charset="0"/>
                          <a:ea typeface="+mn-ea"/>
                          <a:cs typeface="Times New Roman" panose="02020603050405020304" pitchFamily="18" charset="0"/>
                        </a:rPr>
                        <a:t>Meeting with Minister for Industries/Principle </a:t>
                      </a:r>
                      <a:r>
                        <a:rPr lang="en-US" sz="3600" spc="5" dirty="0" err="1">
                          <a:solidFill>
                            <a:srgbClr val="444444"/>
                          </a:solidFill>
                          <a:latin typeface="Times New Roman" panose="02020603050405020304" pitchFamily="18" charset="0"/>
                          <a:ea typeface="+mn-ea"/>
                          <a:cs typeface="Times New Roman" panose="02020603050405020304" pitchFamily="18" charset="0"/>
                        </a:rPr>
                        <a:t>Secy</a:t>
                      </a:r>
                      <a:r>
                        <a:rPr lang="en-US" sz="3600" spc="5" dirty="0">
                          <a:solidFill>
                            <a:srgbClr val="444444"/>
                          </a:solidFill>
                          <a:latin typeface="Times New Roman" panose="02020603050405020304" pitchFamily="18" charset="0"/>
                          <a:ea typeface="+mn-ea"/>
                          <a:cs typeface="Times New Roman" panose="02020603050405020304" pitchFamily="18" charset="0"/>
                        </a:rPr>
                        <a:t> Industries </a:t>
                      </a:r>
                    </a:p>
                  </a:txBody>
                  <a:tcPr marL="180000" marR="0" marT="0" marB="0" anchor="ctr"/>
                </a:tc>
                <a:tc>
                  <a:txBody>
                    <a:bodyPr/>
                    <a:lstStyle/>
                    <a:p>
                      <a:pPr marL="0" marR="0" lvl="0" indent="0" algn="ctr" defTabSz="914400" eaLnBrk="1" fontAlgn="auto" latinLnBrk="0" hangingPunct="1">
                        <a:lnSpc>
                          <a:spcPct val="100000"/>
                        </a:lnSpc>
                        <a:spcBef>
                          <a:spcPts val="30"/>
                        </a:spcBef>
                        <a:spcAft>
                          <a:spcPts val="0"/>
                        </a:spcAft>
                        <a:buClrTx/>
                        <a:buSzTx/>
                        <a:buFontTx/>
                        <a:buNone/>
                        <a:tabLst/>
                        <a:defRPr/>
                      </a:pPr>
                      <a:r>
                        <a:rPr lang="en-IN" sz="3600" dirty="0">
                          <a:latin typeface="Times New Roman" panose="02020603050405020304" pitchFamily="18" charset="0"/>
                          <a:cs typeface="Times New Roman" panose="02020603050405020304" pitchFamily="18" charset="0"/>
                        </a:rPr>
                        <a:t>25.11.2022</a:t>
                      </a:r>
                    </a:p>
                  </a:txBody>
                  <a:tcPr marL="0" marR="0" marT="0" marB="0" anchor="ctr"/>
                </a:tc>
                <a:extLst>
                  <a:ext uri="{0D108BD9-81ED-4DB2-BD59-A6C34878D82A}">
                    <a16:rowId xmlns:a16="http://schemas.microsoft.com/office/drawing/2014/main" val="1073995893"/>
                  </a:ext>
                </a:extLst>
              </a:tr>
              <a:tr h="1195754">
                <a:tc>
                  <a:txBody>
                    <a:bodyPr/>
                    <a:lstStyle/>
                    <a:p>
                      <a:pPr algn="ctr">
                        <a:lnSpc>
                          <a:spcPct val="100000"/>
                        </a:lnSpc>
                        <a:spcBef>
                          <a:spcPts val="3050"/>
                        </a:spcBef>
                      </a:pPr>
                      <a:r>
                        <a:rPr lang="en-US" sz="3600" spc="5" dirty="0">
                          <a:solidFill>
                            <a:srgbClr val="444444"/>
                          </a:solidFill>
                          <a:latin typeface="Times New Roman" panose="02020603050405020304" pitchFamily="18" charset="0"/>
                          <a:ea typeface="+mn-ea"/>
                          <a:cs typeface="Times New Roman" panose="02020603050405020304" pitchFamily="18" charset="0"/>
                        </a:rPr>
                        <a:t>5</a:t>
                      </a:r>
                      <a:endParaRPr sz="3600" spc="5" dirty="0">
                        <a:solidFill>
                          <a:srgbClr val="444444"/>
                        </a:solidFill>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41910" algn="l">
                        <a:lnSpc>
                          <a:spcPct val="100000"/>
                        </a:lnSpc>
                        <a:spcBef>
                          <a:spcPts val="3050"/>
                        </a:spcBef>
                      </a:pPr>
                      <a:r>
                        <a:rPr lang="en-US" sz="3600" spc="5" dirty="0">
                          <a:solidFill>
                            <a:srgbClr val="444444"/>
                          </a:solidFill>
                          <a:latin typeface="Times New Roman" panose="02020603050405020304" pitchFamily="18" charset="0"/>
                          <a:ea typeface="+mn-ea"/>
                          <a:cs typeface="Times New Roman" panose="02020603050405020304" pitchFamily="18" charset="0"/>
                        </a:rPr>
                        <a:t>Plan Space </a:t>
                      </a:r>
                      <a:r>
                        <a:rPr lang="en-US" sz="3600" spc="5" dirty="0" err="1">
                          <a:solidFill>
                            <a:srgbClr val="444444"/>
                          </a:solidFill>
                          <a:latin typeface="Times New Roman" panose="02020603050405020304" pitchFamily="18" charset="0"/>
                          <a:ea typeface="+mn-ea"/>
                          <a:cs typeface="Times New Roman" panose="02020603050405020304" pitchFamily="18" charset="0"/>
                        </a:rPr>
                        <a:t>Updation</a:t>
                      </a:r>
                      <a:r>
                        <a:rPr lang="en-US" sz="3600" spc="5" dirty="0">
                          <a:solidFill>
                            <a:srgbClr val="444444"/>
                          </a:solidFill>
                          <a:latin typeface="Times New Roman" panose="02020603050405020304" pitchFamily="18" charset="0"/>
                          <a:ea typeface="+mn-ea"/>
                          <a:cs typeface="Times New Roman" panose="02020603050405020304" pitchFamily="18" charset="0"/>
                        </a:rPr>
                        <a:t> </a:t>
                      </a:r>
                      <a:endParaRPr sz="3600" spc="5" dirty="0">
                        <a:solidFill>
                          <a:srgbClr val="444444"/>
                        </a:solidFill>
                        <a:latin typeface="Times New Roman" panose="02020603050405020304" pitchFamily="18" charset="0"/>
                        <a:ea typeface="+mn-ea"/>
                        <a:cs typeface="Times New Roman" panose="02020603050405020304" pitchFamily="18" charset="0"/>
                      </a:endParaRPr>
                    </a:p>
                  </a:txBody>
                  <a:tcPr marL="180000" marR="0" marT="0" marB="0" anchor="ctr"/>
                </a:tc>
                <a:tc>
                  <a:txBody>
                    <a:bodyPr/>
                    <a:lstStyle/>
                    <a:p>
                      <a:pPr marL="0" algn="ctr">
                        <a:lnSpc>
                          <a:spcPct val="100000"/>
                        </a:lnSpc>
                      </a:pPr>
                      <a:r>
                        <a:rPr lang="en-US" sz="3600" spc="10" dirty="0">
                          <a:solidFill>
                            <a:srgbClr val="444444"/>
                          </a:solidFill>
                          <a:latin typeface="Times New Roman" panose="02020603050405020304" pitchFamily="18" charset="0"/>
                          <a:ea typeface="+mn-ea"/>
                          <a:cs typeface="Times New Roman" panose="02020603050405020304" pitchFamily="18" charset="0"/>
                        </a:rPr>
                        <a:t>05.12.2022</a:t>
                      </a:r>
                      <a:endParaRPr sz="3600" spc="10" dirty="0">
                        <a:solidFill>
                          <a:srgbClr val="444444"/>
                        </a:solidFill>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2753790312"/>
                  </a:ext>
                </a:extLst>
              </a:tr>
              <a:tr h="1424354">
                <a:tc>
                  <a:txBody>
                    <a:bodyPr/>
                    <a:lstStyle/>
                    <a:p>
                      <a:pPr algn="ctr">
                        <a:lnSpc>
                          <a:spcPct val="100000"/>
                        </a:lnSpc>
                        <a:spcBef>
                          <a:spcPts val="3050"/>
                        </a:spcBef>
                      </a:pPr>
                      <a:r>
                        <a:rPr lang="en-IN" sz="3600" spc="5" dirty="0">
                          <a:solidFill>
                            <a:srgbClr val="444444"/>
                          </a:solidFill>
                          <a:latin typeface="Times New Roman" panose="02020603050405020304" pitchFamily="18" charset="0"/>
                          <a:ea typeface="+mn-ea"/>
                          <a:cs typeface="Times New Roman" panose="02020603050405020304" pitchFamily="18" charset="0"/>
                        </a:rPr>
                        <a:t>6</a:t>
                      </a:r>
                      <a:endParaRPr sz="3600" spc="5" dirty="0">
                        <a:solidFill>
                          <a:srgbClr val="444444"/>
                        </a:solidFill>
                        <a:latin typeface="Times New Roman" panose="02020603050405020304" pitchFamily="18" charset="0"/>
                        <a:ea typeface="+mn-ea"/>
                        <a:cs typeface="Times New Roman" panose="02020603050405020304" pitchFamily="18" charset="0"/>
                      </a:endParaRPr>
                    </a:p>
                  </a:txBody>
                  <a:tcPr marL="0" marR="0" marT="0" marB="0" anchor="ctr">
                    <a:lnB w="12700">
                      <a:solidFill>
                        <a:srgbClr val="3C3C1D"/>
                      </a:solidFill>
                      <a:miter lim="400000"/>
                    </a:lnB>
                  </a:tcPr>
                </a:tc>
                <a:tc>
                  <a:txBody>
                    <a:bodyPr/>
                    <a:lstStyle/>
                    <a:p>
                      <a:pPr marL="41910" algn="l">
                        <a:lnSpc>
                          <a:spcPct val="100000"/>
                        </a:lnSpc>
                        <a:spcBef>
                          <a:spcPts val="3050"/>
                        </a:spcBef>
                      </a:pPr>
                      <a:r>
                        <a:rPr lang="en-IN" sz="3600" spc="5" dirty="0">
                          <a:solidFill>
                            <a:srgbClr val="444444"/>
                          </a:solidFill>
                          <a:latin typeface="Times New Roman" panose="02020603050405020304" pitchFamily="18" charset="0"/>
                          <a:ea typeface="+mn-ea"/>
                          <a:cs typeface="Times New Roman" panose="02020603050405020304" pitchFamily="18" charset="0"/>
                        </a:rPr>
                        <a:t>Minister’s Review Meeting</a:t>
                      </a:r>
                      <a:endParaRPr sz="3600" spc="5" dirty="0">
                        <a:solidFill>
                          <a:srgbClr val="444444"/>
                        </a:solidFill>
                        <a:latin typeface="Times New Roman" panose="02020603050405020304" pitchFamily="18" charset="0"/>
                        <a:ea typeface="+mn-ea"/>
                        <a:cs typeface="Times New Roman" panose="02020603050405020304" pitchFamily="18" charset="0"/>
                      </a:endParaRPr>
                    </a:p>
                  </a:txBody>
                  <a:tcPr marL="180000" marR="0" marT="0" marB="0" anchor="ctr">
                    <a:lnB w="12700">
                      <a:solidFill>
                        <a:srgbClr val="3C3C1D"/>
                      </a:solidFill>
                      <a:miter lim="400000"/>
                    </a:lnB>
                  </a:tcPr>
                </a:tc>
                <a:tc>
                  <a:txBody>
                    <a:bodyPr/>
                    <a:lstStyle/>
                    <a:p>
                      <a:pPr marL="0" algn="ctr">
                        <a:lnSpc>
                          <a:spcPct val="100000"/>
                        </a:lnSpc>
                      </a:pPr>
                      <a:r>
                        <a:rPr lang="en-IN" sz="3600" spc="10" dirty="0">
                          <a:solidFill>
                            <a:srgbClr val="444444"/>
                          </a:solidFill>
                          <a:latin typeface="Times New Roman" panose="02020603050405020304" pitchFamily="18" charset="0"/>
                          <a:ea typeface="+mn-ea"/>
                          <a:cs typeface="Times New Roman" panose="02020603050405020304" pitchFamily="18" charset="0"/>
                        </a:rPr>
                        <a:t>28.12.2022</a:t>
                      </a:r>
                      <a:endParaRPr sz="3600" spc="10" dirty="0">
                        <a:solidFill>
                          <a:srgbClr val="444444"/>
                        </a:solidFill>
                        <a:latin typeface="Times New Roman" panose="02020603050405020304" pitchFamily="18" charset="0"/>
                        <a:ea typeface="+mn-ea"/>
                        <a:cs typeface="Times New Roman" panose="02020603050405020304" pitchFamily="18" charset="0"/>
                      </a:endParaRPr>
                    </a:p>
                  </a:txBody>
                  <a:tcPr marL="0" marR="0" marT="0" marB="0" anchor="ctr">
                    <a:lnB w="12700">
                      <a:solidFill>
                        <a:srgbClr val="3C3C1D"/>
                      </a:solidFill>
                      <a:miter lim="400000"/>
                    </a:lnB>
                  </a:tcPr>
                </a:tc>
                <a:extLst>
                  <a:ext uri="{0D108BD9-81ED-4DB2-BD59-A6C34878D82A}">
                    <a16:rowId xmlns:a16="http://schemas.microsoft.com/office/drawing/2014/main" val="1559290810"/>
                  </a:ext>
                </a:extLst>
              </a:tr>
            </a:tbl>
          </a:graphicData>
        </a:graphic>
      </p:graphicFrame>
    </p:spTree>
    <p:extLst>
      <p:ext uri="{BB962C8B-B14F-4D97-AF65-F5344CB8AC3E}">
        <p14:creationId xmlns:p14="http://schemas.microsoft.com/office/powerpoint/2010/main" val="2948433648"/>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73150" y="772423"/>
            <a:ext cx="23158450" cy="1968501"/>
          </a:xfrm>
          <a:prstGeom prst="rect">
            <a:avLst/>
          </a:prstGeom>
        </p:spPr>
        <p:txBody>
          <a:bodyPr>
            <a:normAutofit/>
          </a:bodyPr>
          <a:lstStyle/>
          <a:p>
            <a:r>
              <a:rPr sz="5400" dirty="0"/>
              <a:t>1</a:t>
            </a:r>
            <a:r>
              <a:rPr lang="en-IN" sz="5400" dirty="0"/>
              <a:t>8</a:t>
            </a:r>
            <a:r>
              <a:rPr sz="5400" dirty="0"/>
              <a:t>. </a:t>
            </a:r>
            <a:r>
              <a:rPr lang="en-IN" sz="5400" b="1" dirty="0">
                <a:cs typeface="Times New Roman" panose="02020603050405020304" pitchFamily="18" charset="0"/>
              </a:rPr>
              <a:t>LA Questions (</a:t>
            </a:r>
            <a:r>
              <a:rPr lang="en-US" sz="5400" b="1" dirty="0">
                <a:cs typeface="Times New Roman" panose="02020603050405020304" pitchFamily="18" charset="0"/>
              </a:rPr>
              <a:t>Fifteenth Kerala Assembly, Seventh Session</a:t>
            </a:r>
            <a:br>
              <a:rPr lang="en-US" sz="5400" b="1" dirty="0">
                <a:cs typeface="Times New Roman" panose="02020603050405020304" pitchFamily="18" charset="0"/>
              </a:rPr>
            </a:br>
            <a:r>
              <a:rPr lang="en-US" sz="5400" b="1" dirty="0">
                <a:cs typeface="Times New Roman" panose="02020603050405020304" pitchFamily="18" charset="0"/>
              </a:rPr>
              <a:t>      </a:t>
            </a:r>
            <a:r>
              <a:rPr lang="en-IN" sz="5400" b="1" dirty="0">
                <a:cs typeface="Times New Roman" panose="02020603050405020304" pitchFamily="18" charset="0"/>
              </a:rPr>
              <a:t>05.12.2022 – 15.12.2022)</a:t>
            </a:r>
            <a:endParaRPr sz="5400" b="1" dirty="0">
              <a:ea typeface="Helvetica Neue"/>
              <a:cs typeface="Helvetica Neue"/>
              <a:sym typeface="Helvetica Neue"/>
            </a:endParaRPr>
          </a:p>
        </p:txBody>
      </p:sp>
      <p:graphicFrame>
        <p:nvGraphicFramePr>
          <p:cNvPr id="276" name="Table"/>
          <p:cNvGraphicFramePr/>
          <p:nvPr>
            <p:extLst>
              <p:ext uri="{D42A27DB-BD31-4B8C-83A1-F6EECF244321}">
                <p14:modId xmlns:p14="http://schemas.microsoft.com/office/powerpoint/2010/main" val="3060297446"/>
              </p:ext>
            </p:extLst>
          </p:nvPr>
        </p:nvGraphicFramePr>
        <p:xfrm>
          <a:off x="1699845" y="3433665"/>
          <a:ext cx="20685371" cy="9068997"/>
        </p:xfrm>
        <a:graphic>
          <a:graphicData uri="http://schemas.openxmlformats.org/drawingml/2006/table">
            <a:tbl>
              <a:tblPr firstRow="1" firstCol="1">
                <a:tableStyleId>{EEE7283C-3CF3-47DC-8721-378D4A62B228}</a:tableStyleId>
              </a:tblPr>
              <a:tblGrid>
                <a:gridCol w="3251758">
                  <a:extLst>
                    <a:ext uri="{9D8B030D-6E8A-4147-A177-3AD203B41FA5}">
                      <a16:colId xmlns:a16="http://schemas.microsoft.com/office/drawing/2014/main" val="20000"/>
                    </a:ext>
                  </a:extLst>
                </a:gridCol>
                <a:gridCol w="11133200">
                  <a:extLst>
                    <a:ext uri="{9D8B030D-6E8A-4147-A177-3AD203B41FA5}">
                      <a16:colId xmlns:a16="http://schemas.microsoft.com/office/drawing/2014/main" val="20001"/>
                    </a:ext>
                  </a:extLst>
                </a:gridCol>
                <a:gridCol w="6300413">
                  <a:extLst>
                    <a:ext uri="{9D8B030D-6E8A-4147-A177-3AD203B41FA5}">
                      <a16:colId xmlns:a16="http://schemas.microsoft.com/office/drawing/2014/main" val="20002"/>
                    </a:ext>
                  </a:extLst>
                </a:gridCol>
              </a:tblGrid>
              <a:tr h="1767953">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endParaRPr sz="5000" dirty="0">
                        <a:solidFill>
                          <a:srgbClr val="FFFFFF"/>
                        </a:solidFill>
                      </a:endParaRPr>
                    </a:p>
                  </a:txBody>
                  <a:tcPr marL="50800" marR="50800" marT="50800" marB="50800" anchor="ctr" horzOverflow="overflow"/>
                </a:tc>
                <a:extLst>
                  <a:ext uri="{0D108BD9-81ED-4DB2-BD59-A6C34878D82A}">
                    <a16:rowId xmlns:a16="http://schemas.microsoft.com/office/drawing/2014/main" val="10000"/>
                  </a:ext>
                </a:extLst>
              </a:tr>
              <a:tr h="1210991">
                <a:tc>
                  <a:txBody>
                    <a:bodyPr/>
                    <a:lstStyle/>
                    <a:p>
                      <a:pPr algn="ctr"/>
                      <a:r>
                        <a:rPr lang="en-IN" sz="3600" dirty="0">
                          <a:latin typeface="Times New Roman" panose="02020603050405020304" pitchFamily="18" charset="0"/>
                          <a:cs typeface="Times New Roman" panose="02020603050405020304" pitchFamily="18" charset="0"/>
                        </a:rPr>
                        <a:t>1</a:t>
                      </a:r>
                    </a:p>
                  </a:txBody>
                  <a:tcPr anchor="ctr"/>
                </a:tc>
                <a:tc>
                  <a:txBody>
                    <a:bodyPr/>
                    <a:lstStyle/>
                    <a:p>
                      <a:pPr algn="l"/>
                      <a:r>
                        <a:rPr lang="en-IN" sz="3600" dirty="0">
                          <a:latin typeface="Times New Roman" panose="02020603050405020304" pitchFamily="18" charset="0"/>
                          <a:cs typeface="Times New Roman" panose="02020603050405020304" pitchFamily="18" charset="0"/>
                        </a:rPr>
                        <a:t>Number of Starred Questions received</a:t>
                      </a:r>
                    </a:p>
                  </a:txBody>
                  <a:tcPr marL="180000" marR="0" marT="0" marB="0" anchor="ctr"/>
                </a:tc>
                <a:tc>
                  <a:txBody>
                    <a:bodyPr/>
                    <a:lstStyle/>
                    <a:p>
                      <a:pPr algn="ctr"/>
                      <a:r>
                        <a:rPr lang="en-IN" sz="3600" dirty="0">
                          <a:latin typeface="Times New Roman" panose="02020603050405020304" pitchFamily="18" charset="0"/>
                          <a:cs typeface="Times New Roman" panose="02020603050405020304" pitchFamily="18" charset="0"/>
                        </a:rPr>
                        <a:t>17</a:t>
                      </a:r>
                      <a:r>
                        <a:rPr lang="en-IN" sz="3600" baseline="0" dirty="0">
                          <a:latin typeface="Times New Roman" panose="02020603050405020304" pitchFamily="18" charset="0"/>
                          <a:cs typeface="Times New Roman" panose="02020603050405020304" pitchFamily="18" charset="0"/>
                        </a:rPr>
                        <a:t> Nos</a:t>
                      </a:r>
                      <a:endParaRPr lang="en-IN" sz="36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1439148">
                <a:tc>
                  <a:txBody>
                    <a:bodyPr/>
                    <a:lstStyle/>
                    <a:p>
                      <a:pPr algn="ctr"/>
                      <a:r>
                        <a:rPr lang="en-IN" sz="3600" dirty="0">
                          <a:latin typeface="Times New Roman" panose="02020603050405020304" pitchFamily="18" charset="0"/>
                          <a:cs typeface="Times New Roman" panose="02020603050405020304" pitchFamily="18" charset="0"/>
                        </a:rPr>
                        <a:t>2</a:t>
                      </a:r>
                    </a:p>
                  </a:txBody>
                  <a:tcPr anchor="ctr"/>
                </a:tc>
                <a:tc>
                  <a:txBody>
                    <a:bodyPr/>
                    <a:lstStyle/>
                    <a:p>
                      <a:pPr algn="l"/>
                      <a:r>
                        <a:rPr kumimoji="0" lang="en-IN" sz="3600" b="0" u="none" strike="noStrike" kern="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Number of Unstarred Questions received</a:t>
                      </a:r>
                      <a:endParaRPr lang="en-IN" sz="3600" dirty="0">
                        <a:latin typeface="Times New Roman" panose="02020603050405020304" pitchFamily="18" charset="0"/>
                        <a:cs typeface="Times New Roman" panose="02020603050405020304" pitchFamily="18" charset="0"/>
                      </a:endParaRPr>
                    </a:p>
                  </a:txBody>
                  <a:tcPr marL="180000" marR="0" marT="0" marB="0" anchor="ctr"/>
                </a:tc>
                <a:tc>
                  <a:txBody>
                    <a:bodyPr/>
                    <a:lstStyle/>
                    <a:p>
                      <a:pPr algn="ctr"/>
                      <a:r>
                        <a:rPr lang="en-IN" sz="3600" dirty="0">
                          <a:latin typeface="Times New Roman" panose="02020603050405020304" pitchFamily="18" charset="0"/>
                          <a:cs typeface="Times New Roman" panose="02020603050405020304" pitchFamily="18" charset="0"/>
                        </a:rPr>
                        <a:t>65 Nos</a:t>
                      </a:r>
                    </a:p>
                  </a:txBody>
                  <a:tcPr anchor="ctr"/>
                </a:tc>
                <a:extLst>
                  <a:ext uri="{0D108BD9-81ED-4DB2-BD59-A6C34878D82A}">
                    <a16:rowId xmlns:a16="http://schemas.microsoft.com/office/drawing/2014/main" val="10002"/>
                  </a:ext>
                </a:extLst>
              </a:tr>
              <a:tr h="1316294">
                <a:tc>
                  <a:txBody>
                    <a:bodyPr/>
                    <a:lstStyle/>
                    <a:p>
                      <a:pPr algn="ctr"/>
                      <a:r>
                        <a:rPr lang="en-IN" sz="3600" dirty="0">
                          <a:latin typeface="Times New Roman" panose="02020603050405020304" pitchFamily="18" charset="0"/>
                          <a:cs typeface="Times New Roman" panose="02020603050405020304" pitchFamily="18" charset="0"/>
                        </a:rPr>
                        <a:t>3</a:t>
                      </a:r>
                    </a:p>
                  </a:txBody>
                  <a:tcPr anchor="ctr"/>
                </a:tc>
                <a:tc>
                  <a:txBody>
                    <a:bodyPr/>
                    <a:lstStyle/>
                    <a:p>
                      <a:pPr algn="l"/>
                      <a:r>
                        <a:rPr lang="en-IN" sz="3600" dirty="0">
                          <a:latin typeface="Times New Roman" panose="02020603050405020304" pitchFamily="18" charset="0"/>
                          <a:cs typeface="Times New Roman" panose="02020603050405020304" pitchFamily="18" charset="0"/>
                        </a:rPr>
                        <a:t>Submission</a:t>
                      </a:r>
                    </a:p>
                  </a:txBody>
                  <a:tcPr marL="180000" marR="0" marT="0" marB="0" anchor="ctr"/>
                </a:tc>
                <a:tc>
                  <a:txBody>
                    <a:bodyPr/>
                    <a:lstStyle/>
                    <a:p>
                      <a:pPr algn="ctr"/>
                      <a:r>
                        <a:rPr lang="en-IN" sz="3600" dirty="0">
                          <a:latin typeface="Times New Roman" panose="02020603050405020304" pitchFamily="18" charset="0"/>
                          <a:cs typeface="Times New Roman" panose="02020603050405020304" pitchFamily="18" charset="0"/>
                        </a:rPr>
                        <a:t>1 Nos</a:t>
                      </a:r>
                    </a:p>
                  </a:txBody>
                  <a:tcPr anchor="ctr"/>
                </a:tc>
                <a:extLst>
                  <a:ext uri="{0D108BD9-81ED-4DB2-BD59-A6C34878D82A}">
                    <a16:rowId xmlns:a16="http://schemas.microsoft.com/office/drawing/2014/main" val="2742234931"/>
                  </a:ext>
                </a:extLst>
              </a:tr>
              <a:tr h="1053035">
                <a:tc>
                  <a:txBody>
                    <a:bodyPr/>
                    <a:lstStyle/>
                    <a:p>
                      <a:pPr algn="ctr"/>
                      <a:r>
                        <a:rPr lang="en-IN" sz="3600" dirty="0">
                          <a:latin typeface="Times New Roman" panose="02020603050405020304" pitchFamily="18" charset="0"/>
                          <a:cs typeface="Times New Roman" panose="02020603050405020304" pitchFamily="18" charset="0"/>
                        </a:rPr>
                        <a:t>4</a:t>
                      </a:r>
                    </a:p>
                  </a:txBody>
                  <a:tcPr anchor="ctr"/>
                </a:tc>
                <a:tc>
                  <a:txBody>
                    <a:bodyPr/>
                    <a:lstStyle/>
                    <a:p>
                      <a:pPr algn="l"/>
                      <a:r>
                        <a:rPr lang="en-IN" sz="3600" dirty="0" err="1">
                          <a:latin typeface="Times New Roman" panose="02020603050405020304" pitchFamily="18" charset="0"/>
                          <a:cs typeface="Times New Roman" panose="02020603050405020304" pitchFamily="18" charset="0"/>
                        </a:rPr>
                        <a:t>Loksabha</a:t>
                      </a:r>
                      <a:r>
                        <a:rPr lang="en-IN" sz="3600" dirty="0">
                          <a:latin typeface="Times New Roman" panose="02020603050405020304" pitchFamily="18" charset="0"/>
                          <a:cs typeface="Times New Roman" panose="02020603050405020304" pitchFamily="18" charset="0"/>
                        </a:rPr>
                        <a:t> </a:t>
                      </a:r>
                      <a:r>
                        <a:rPr lang="en-IN" sz="3600" dirty="0" err="1">
                          <a:latin typeface="Times New Roman" panose="02020603050405020304" pitchFamily="18" charset="0"/>
                          <a:cs typeface="Times New Roman" panose="02020603050405020304" pitchFamily="18" charset="0"/>
                        </a:rPr>
                        <a:t>Qns</a:t>
                      </a:r>
                      <a:endParaRPr lang="en-IN" sz="3600" dirty="0">
                        <a:latin typeface="Times New Roman" panose="02020603050405020304" pitchFamily="18" charset="0"/>
                        <a:cs typeface="Times New Roman" panose="02020603050405020304" pitchFamily="18" charset="0"/>
                      </a:endParaRPr>
                    </a:p>
                  </a:txBody>
                  <a:tcPr marL="180000" marR="0" marT="0" marB="0" anchor="ctr"/>
                </a:tc>
                <a:tc>
                  <a:txBody>
                    <a:bodyPr/>
                    <a:lstStyle/>
                    <a:p>
                      <a:pPr algn="ctr"/>
                      <a:r>
                        <a:rPr lang="en-IN" sz="3600" dirty="0">
                          <a:latin typeface="Times New Roman" panose="02020603050405020304" pitchFamily="18" charset="0"/>
                          <a:cs typeface="Times New Roman" panose="02020603050405020304" pitchFamily="18" charset="0"/>
                        </a:rPr>
                        <a:t>1 Nos</a:t>
                      </a:r>
                    </a:p>
                  </a:txBody>
                  <a:tcPr anchor="ctr"/>
                </a:tc>
                <a:extLst>
                  <a:ext uri="{0D108BD9-81ED-4DB2-BD59-A6C34878D82A}">
                    <a16:rowId xmlns:a16="http://schemas.microsoft.com/office/drawing/2014/main" val="1073995893"/>
                  </a:ext>
                </a:extLst>
              </a:tr>
              <a:tr h="2281576">
                <a:tc>
                  <a:txBody>
                    <a:bodyPr/>
                    <a:lstStyle/>
                    <a:p>
                      <a:pPr algn="ctr"/>
                      <a:endParaRPr lang="en-IN" sz="3600" dirty="0">
                        <a:latin typeface="Times New Roman" panose="02020603050405020304" pitchFamily="18" charset="0"/>
                        <a:cs typeface="Times New Roman" panose="02020603050405020304" pitchFamily="18" charset="0"/>
                      </a:endParaRPr>
                    </a:p>
                  </a:txBody>
                  <a:tcPr anchor="ctr"/>
                </a:tc>
                <a:tc>
                  <a:txBody>
                    <a:bodyPr/>
                    <a:lstStyle/>
                    <a:p>
                      <a:pPr algn="l"/>
                      <a:r>
                        <a:rPr lang="en-IN" sz="3600" dirty="0">
                          <a:latin typeface="Times New Roman" panose="02020603050405020304" pitchFamily="18" charset="0"/>
                          <a:cs typeface="Times New Roman" panose="02020603050405020304" pitchFamily="18" charset="0"/>
                        </a:rPr>
                        <a:t>Total</a:t>
                      </a:r>
                    </a:p>
                  </a:txBody>
                  <a:tcPr marL="180000" marR="0" marT="0" marB="0" anchor="ctr"/>
                </a:tc>
                <a:tc>
                  <a:txBody>
                    <a:bodyPr/>
                    <a:lstStyle/>
                    <a:p>
                      <a:pPr algn="ctr"/>
                      <a:endParaRPr lang="en-IN" sz="3600" dirty="0">
                        <a:latin typeface="Times New Roman" panose="02020603050405020304" pitchFamily="18" charset="0"/>
                        <a:cs typeface="Times New Roman" panose="02020603050405020304" pitchFamily="18" charset="0"/>
                      </a:endParaRPr>
                    </a:p>
                    <a:p>
                      <a:pPr algn="ctr"/>
                      <a:r>
                        <a:rPr lang="en-IN" sz="3600" dirty="0">
                          <a:latin typeface="Times New Roman" panose="02020603050405020304" pitchFamily="18" charset="0"/>
                          <a:cs typeface="Times New Roman" panose="02020603050405020304" pitchFamily="18" charset="0"/>
                        </a:rPr>
                        <a:t>82 Nos</a:t>
                      </a:r>
                      <a:r>
                        <a:rPr lang="en-IN" sz="3600" baseline="0" dirty="0">
                          <a:latin typeface="Times New Roman" panose="02020603050405020304" pitchFamily="18" charset="0"/>
                          <a:cs typeface="Times New Roman" panose="02020603050405020304" pitchFamily="18" charset="0"/>
                        </a:rPr>
                        <a:t> </a:t>
                      </a:r>
                      <a:r>
                        <a:rPr lang="en-IN" sz="3600" dirty="0">
                          <a:latin typeface="Times New Roman" panose="02020603050405020304" pitchFamily="18" charset="0"/>
                          <a:cs typeface="Times New Roman" panose="02020603050405020304" pitchFamily="18" charset="0"/>
                        </a:rPr>
                        <a:t>(excluding submission and </a:t>
                      </a:r>
                      <a:r>
                        <a:rPr lang="en-IN" sz="3600" dirty="0" err="1">
                          <a:latin typeface="Times New Roman" panose="02020603050405020304" pitchFamily="18" charset="0"/>
                          <a:cs typeface="Times New Roman" panose="02020603050405020304" pitchFamily="18" charset="0"/>
                        </a:rPr>
                        <a:t>Loksabha</a:t>
                      </a:r>
                      <a:r>
                        <a:rPr lang="en-IN" sz="3600" dirty="0">
                          <a:latin typeface="Times New Roman" panose="02020603050405020304" pitchFamily="18" charset="0"/>
                          <a:cs typeface="Times New Roman" panose="02020603050405020304" pitchFamily="18" charset="0"/>
                        </a:rPr>
                        <a:t> question)</a:t>
                      </a:r>
                    </a:p>
                  </a:txBody>
                  <a:tcPr anchor="ctr"/>
                </a:tc>
                <a:extLst>
                  <a:ext uri="{0D108BD9-81ED-4DB2-BD59-A6C34878D82A}">
                    <a16:rowId xmlns:a16="http://schemas.microsoft.com/office/drawing/2014/main" val="2753790312"/>
                  </a:ext>
                </a:extLst>
              </a:tr>
            </a:tbl>
          </a:graphicData>
        </a:graphic>
      </p:graphicFrame>
    </p:spTree>
    <p:extLst>
      <p:ext uri="{BB962C8B-B14F-4D97-AF65-F5344CB8AC3E}">
        <p14:creationId xmlns:p14="http://schemas.microsoft.com/office/powerpoint/2010/main" val="637836066"/>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73150" y="772423"/>
            <a:ext cx="23158450" cy="1968501"/>
          </a:xfrm>
          <a:prstGeom prst="rect">
            <a:avLst/>
          </a:prstGeom>
        </p:spPr>
        <p:txBody>
          <a:bodyPr>
            <a:normAutofit/>
          </a:bodyPr>
          <a:lstStyle/>
          <a:p>
            <a:r>
              <a:rPr sz="6000" b="1" dirty="0"/>
              <a:t>1</a:t>
            </a:r>
            <a:r>
              <a:rPr lang="en-IN" sz="6000" b="1" dirty="0"/>
              <a:t>9. </a:t>
            </a:r>
            <a:r>
              <a:rPr lang="en-US" sz="6000" b="1" spc="15" dirty="0">
                <a:cs typeface="Times New Roman" panose="02020603050405020304" pitchFamily="18" charset="0"/>
              </a:rPr>
              <a:t> Additional works done in the Month of Nov/Dec 2022</a:t>
            </a:r>
            <a:endParaRPr sz="6000" b="1" dirty="0">
              <a:ea typeface="Helvetica Neue"/>
              <a:cs typeface="Helvetica Neue"/>
              <a:sym typeface="Helvetica Neue"/>
            </a:endParaRPr>
          </a:p>
        </p:txBody>
      </p:sp>
      <p:graphicFrame>
        <p:nvGraphicFramePr>
          <p:cNvPr id="276" name="Table"/>
          <p:cNvGraphicFramePr/>
          <p:nvPr>
            <p:extLst>
              <p:ext uri="{D42A27DB-BD31-4B8C-83A1-F6EECF244321}">
                <p14:modId xmlns:p14="http://schemas.microsoft.com/office/powerpoint/2010/main" val="2949704879"/>
              </p:ext>
            </p:extLst>
          </p:nvPr>
        </p:nvGraphicFramePr>
        <p:xfrm>
          <a:off x="1699845" y="3433664"/>
          <a:ext cx="18416955" cy="8138479"/>
        </p:xfrm>
        <a:graphic>
          <a:graphicData uri="http://schemas.openxmlformats.org/drawingml/2006/table">
            <a:tbl>
              <a:tblPr firstRow="1" firstCol="1">
                <a:tableStyleId>{EEE7283C-3CF3-47DC-8721-378D4A62B228}</a:tableStyleId>
              </a:tblPr>
              <a:tblGrid>
                <a:gridCol w="2895161">
                  <a:extLst>
                    <a:ext uri="{9D8B030D-6E8A-4147-A177-3AD203B41FA5}">
                      <a16:colId xmlns:a16="http://schemas.microsoft.com/office/drawing/2014/main" val="20000"/>
                    </a:ext>
                  </a:extLst>
                </a:gridCol>
                <a:gridCol w="9912302">
                  <a:extLst>
                    <a:ext uri="{9D8B030D-6E8A-4147-A177-3AD203B41FA5}">
                      <a16:colId xmlns:a16="http://schemas.microsoft.com/office/drawing/2014/main" val="20001"/>
                    </a:ext>
                  </a:extLst>
                </a:gridCol>
                <a:gridCol w="5609492">
                  <a:extLst>
                    <a:ext uri="{9D8B030D-6E8A-4147-A177-3AD203B41FA5}">
                      <a16:colId xmlns:a16="http://schemas.microsoft.com/office/drawing/2014/main" val="20002"/>
                    </a:ext>
                  </a:extLst>
                </a:gridCol>
              </a:tblGrid>
              <a:tr h="1771381">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lang="en-IN" sz="5000" dirty="0">
                          <a:solidFill>
                            <a:srgbClr val="FFFFFF"/>
                          </a:solidFill>
                        </a:rPr>
                        <a:t>Date</a:t>
                      </a:r>
                      <a:endParaRPr sz="5000" dirty="0">
                        <a:solidFill>
                          <a:srgbClr val="FFFFFF"/>
                        </a:solidFill>
                      </a:endParaRPr>
                    </a:p>
                  </a:txBody>
                  <a:tcPr marL="50800" marR="50800" marT="50800" marB="50800" anchor="ctr" horzOverflow="overflow"/>
                </a:tc>
                <a:extLst>
                  <a:ext uri="{0D108BD9-81ED-4DB2-BD59-A6C34878D82A}">
                    <a16:rowId xmlns:a16="http://schemas.microsoft.com/office/drawing/2014/main" val="10000"/>
                  </a:ext>
                </a:extLst>
              </a:tr>
              <a:tr h="1213339">
                <a:tc>
                  <a:txBody>
                    <a:bodyPr/>
                    <a:lstStyle/>
                    <a:p>
                      <a:pPr algn="ctr">
                        <a:lnSpc>
                          <a:spcPct val="100000"/>
                        </a:lnSpc>
                      </a:pPr>
                      <a:r>
                        <a:rPr sz="3600" strike="noStrike" dirty="0">
                          <a:solidFill>
                            <a:schemeClr val="tx1"/>
                          </a:solidFill>
                          <a:latin typeface="Times New Roman" panose="02020603050405020304" pitchFamily="18" charset="0"/>
                          <a:cs typeface="Times New Roman" panose="02020603050405020304" pitchFamily="18" charset="0"/>
                        </a:rPr>
                        <a:t>1</a:t>
                      </a:r>
                    </a:p>
                  </a:txBody>
                  <a:tcPr marL="0" marR="0" marT="0" marB="0" anchor="ctr"/>
                </a:tc>
                <a:tc>
                  <a:txBody>
                    <a:bodyPr/>
                    <a:lstStyle/>
                    <a:p>
                      <a:pPr algn="l">
                        <a:lnSpc>
                          <a:spcPct val="100000"/>
                        </a:lnSpc>
                        <a:spcBef>
                          <a:spcPts val="30"/>
                        </a:spcBef>
                      </a:pPr>
                      <a:r>
                        <a:rPr lang="en-IN" sz="3600" strike="noStrike" dirty="0">
                          <a:solidFill>
                            <a:schemeClr val="tx1"/>
                          </a:solidFill>
                          <a:effectLst/>
                          <a:latin typeface="Times New Roman" panose="02020603050405020304" pitchFamily="18" charset="0"/>
                          <a:ea typeface="+mn-ea"/>
                          <a:cs typeface="Times New Roman" panose="02020603050405020304" pitchFamily="18" charset="0"/>
                        </a:rPr>
                        <a:t>Meet the Minister &amp; Interface with investors in Wayanad</a:t>
                      </a:r>
                      <a:endParaRPr lang="en-IN" sz="3600" strike="noStrike" dirty="0">
                        <a:solidFill>
                          <a:schemeClr val="tx1"/>
                        </a:solidFill>
                        <a:latin typeface="Times New Roman" panose="02020603050405020304" pitchFamily="18" charset="0"/>
                        <a:cs typeface="Times New Roman" panose="02020603050405020304" pitchFamily="18" charset="0"/>
                      </a:endParaRPr>
                    </a:p>
                  </a:txBody>
                  <a:tcPr marL="180000" marR="0" marT="108000" marB="108000" anchor="ctr"/>
                </a:tc>
                <a:tc>
                  <a:txBody>
                    <a:bodyPr/>
                    <a:lstStyle/>
                    <a:p>
                      <a:pPr marL="0" marR="0" lvl="0" indent="0" algn="ctr" defTabSz="914400" eaLnBrk="1" fontAlgn="auto" latinLnBrk="0" hangingPunct="1">
                        <a:lnSpc>
                          <a:spcPct val="100000"/>
                        </a:lnSpc>
                        <a:spcBef>
                          <a:spcPts val="30"/>
                        </a:spcBef>
                        <a:spcAft>
                          <a:spcPts val="0"/>
                        </a:spcAft>
                        <a:buClrTx/>
                        <a:buSzTx/>
                        <a:buFontTx/>
                        <a:buNone/>
                        <a:tabLst/>
                        <a:defRPr/>
                      </a:pPr>
                      <a:r>
                        <a:rPr lang="en-IN" sz="3600" strike="noStrike" spc="10" dirty="0">
                          <a:solidFill>
                            <a:schemeClr val="tx1"/>
                          </a:solidFill>
                          <a:latin typeface="Times New Roman" panose="02020603050405020304" pitchFamily="18" charset="0"/>
                          <a:cs typeface="Times New Roman" panose="02020603050405020304" pitchFamily="18" charset="0"/>
                        </a:rPr>
                        <a:t>21</a:t>
                      </a:r>
                      <a:r>
                        <a:rPr lang="en-IN" sz="3600" strike="noStrike" spc="10" baseline="30000" dirty="0">
                          <a:solidFill>
                            <a:schemeClr val="tx1"/>
                          </a:solidFill>
                          <a:latin typeface="Times New Roman" panose="02020603050405020304" pitchFamily="18" charset="0"/>
                          <a:cs typeface="Times New Roman" panose="02020603050405020304" pitchFamily="18" charset="0"/>
                        </a:rPr>
                        <a:t>st</a:t>
                      </a:r>
                      <a:r>
                        <a:rPr lang="en-IN" sz="3600" strike="noStrike" spc="10" dirty="0">
                          <a:solidFill>
                            <a:schemeClr val="tx1"/>
                          </a:solidFill>
                          <a:latin typeface="Times New Roman" panose="02020603050405020304" pitchFamily="18" charset="0"/>
                          <a:cs typeface="Times New Roman" panose="02020603050405020304" pitchFamily="18" charset="0"/>
                        </a:rPr>
                        <a:t> Nov 2022</a:t>
                      </a:r>
                      <a:endParaRPr lang="en-IN"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1441938">
                <a:tc rowSpan="2">
                  <a:txBody>
                    <a:bodyPr/>
                    <a:lstStyle/>
                    <a:p>
                      <a:pPr algn="ctr">
                        <a:lnSpc>
                          <a:spcPct val="100000"/>
                        </a:lnSpc>
                        <a:spcBef>
                          <a:spcPts val="1975"/>
                        </a:spcBef>
                      </a:pPr>
                      <a:r>
                        <a:rPr lang="en-IN" sz="3600" strike="noStrike" dirty="0">
                          <a:solidFill>
                            <a:schemeClr val="tx1"/>
                          </a:solidFill>
                          <a:latin typeface="Times New Roman" panose="02020603050405020304" pitchFamily="18" charset="0"/>
                          <a:cs typeface="Times New Roman" panose="02020603050405020304" pitchFamily="18" charset="0"/>
                        </a:rPr>
                        <a:t>2</a:t>
                      </a:r>
                      <a:endParaRPr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US" sz="3600" strike="noStrike" spc="5" dirty="0">
                          <a:solidFill>
                            <a:schemeClr val="tx1"/>
                          </a:solidFill>
                          <a:latin typeface="Times New Roman" panose="02020603050405020304" pitchFamily="18" charset="0"/>
                          <a:ea typeface="+mn-ea"/>
                          <a:cs typeface="Times New Roman" panose="02020603050405020304" pitchFamily="18" charset="0"/>
                        </a:rPr>
                        <a:t>Draft Industrial Policy- presented to the Stakeholders of KSSIA</a:t>
                      </a:r>
                    </a:p>
                  </a:txBody>
                  <a:tcPr marL="180000" marR="0" marT="108000" marB="108000" anchor="ctr"/>
                </a:tc>
                <a:tc rowSpan="2">
                  <a:txBody>
                    <a:bodyPr/>
                    <a:lstStyle/>
                    <a:p>
                      <a:pPr marL="0" marR="0" lvl="0" indent="0" algn="ctr" defTabSz="914400" eaLnBrk="1" fontAlgn="auto" latinLnBrk="0" hangingPunct="1">
                        <a:lnSpc>
                          <a:spcPct val="100000"/>
                        </a:lnSpc>
                        <a:spcBef>
                          <a:spcPts val="30"/>
                        </a:spcBef>
                        <a:spcAft>
                          <a:spcPts val="0"/>
                        </a:spcAft>
                        <a:buClrTx/>
                        <a:buSzTx/>
                        <a:buFontTx/>
                        <a:buNone/>
                        <a:tabLst/>
                        <a:defRPr/>
                      </a:pPr>
                      <a:r>
                        <a:rPr lang="en-IN" sz="3600" strike="noStrike" spc="10" dirty="0">
                          <a:solidFill>
                            <a:schemeClr val="tx1"/>
                          </a:solidFill>
                          <a:latin typeface="Times New Roman" panose="02020603050405020304" pitchFamily="18" charset="0"/>
                          <a:cs typeface="Times New Roman" panose="02020603050405020304" pitchFamily="18" charset="0"/>
                        </a:rPr>
                        <a:t>24</a:t>
                      </a:r>
                      <a:r>
                        <a:rPr lang="en-IN" sz="3600" strike="noStrike" spc="10" baseline="30000" dirty="0">
                          <a:solidFill>
                            <a:schemeClr val="tx1"/>
                          </a:solidFill>
                          <a:latin typeface="Times New Roman" panose="02020603050405020304" pitchFamily="18" charset="0"/>
                          <a:cs typeface="Times New Roman" panose="02020603050405020304" pitchFamily="18" charset="0"/>
                        </a:rPr>
                        <a:t>th</a:t>
                      </a:r>
                      <a:r>
                        <a:rPr lang="en-IN" sz="3600" strike="noStrike" spc="10" dirty="0">
                          <a:solidFill>
                            <a:schemeClr val="tx1"/>
                          </a:solidFill>
                          <a:latin typeface="Times New Roman" panose="02020603050405020304" pitchFamily="18" charset="0"/>
                          <a:cs typeface="Times New Roman" panose="02020603050405020304" pitchFamily="18" charset="0"/>
                        </a:rPr>
                        <a:t> Nov 2022</a:t>
                      </a:r>
                      <a:endParaRPr lang="en-IN"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1318846">
                <a:tc vMerge="1">
                  <a:txBody>
                    <a:bodyPr/>
                    <a:lstStyle/>
                    <a:p>
                      <a:endParaRPr lang="en-IN"/>
                    </a:p>
                  </a:txBody>
                  <a:tcP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5"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Meeting with Canada - India Business Council</a:t>
                      </a:r>
                    </a:p>
                  </a:txBody>
                  <a:tcPr marL="180000" marR="0" marT="108000" marB="108000" anchor="ctr"/>
                </a:tc>
                <a:tc vMerge="1">
                  <a:txBody>
                    <a:bodyPr/>
                    <a:lstStyle/>
                    <a:p>
                      <a:endParaRPr lang="en-IN"/>
                    </a:p>
                  </a:txBody>
                  <a:tcPr/>
                </a:tc>
                <a:extLst>
                  <a:ext uri="{0D108BD9-81ED-4DB2-BD59-A6C34878D82A}">
                    <a16:rowId xmlns:a16="http://schemas.microsoft.com/office/drawing/2014/main" val="2742234931"/>
                  </a:ext>
                </a:extLst>
              </a:tr>
              <a:tr h="1055077">
                <a:tc>
                  <a:txBody>
                    <a:bodyPr/>
                    <a:lstStyle/>
                    <a:p>
                      <a:pPr algn="ctr">
                        <a:lnSpc>
                          <a:spcPct val="100000"/>
                        </a:lnSpc>
                      </a:pPr>
                      <a:r>
                        <a:rPr lang="en-IN" sz="3600" strike="noStrike" dirty="0">
                          <a:solidFill>
                            <a:schemeClr val="tx1"/>
                          </a:solidFill>
                          <a:latin typeface="Times New Roman" panose="02020603050405020304" pitchFamily="18" charset="0"/>
                          <a:cs typeface="Times New Roman" panose="02020603050405020304" pitchFamily="18" charset="0"/>
                        </a:rPr>
                        <a:t>3</a:t>
                      </a:r>
                      <a:endParaRPr sz="3600" strike="noStrike" dirty="0">
                        <a:solidFill>
                          <a:schemeClr val="tx1"/>
                        </a:solidFill>
                        <a:latin typeface="Times New Roman" panose="02020603050405020304" pitchFamily="18" charset="0"/>
                        <a:cs typeface="Times New Roman" panose="02020603050405020304" pitchFamily="18" charset="0"/>
                      </a:endParaRPr>
                    </a:p>
                  </a:txBody>
                  <a:tcPr marL="0" marR="0" marT="0" marB="0" anchor="ctr"/>
                </a:tc>
                <a:tc>
                  <a:txBody>
                    <a:bodyPr/>
                    <a:lstStyle/>
                    <a:p>
                      <a:pPr marL="41910" marR="0" lvl="0" indent="0" algn="l" defTabSz="914400" eaLnBrk="1" fontAlgn="auto" latinLnBrk="0" hangingPunct="1">
                        <a:lnSpc>
                          <a:spcPct val="100000"/>
                        </a:lnSpc>
                        <a:spcBef>
                          <a:spcPts val="0"/>
                        </a:spcBef>
                        <a:spcAft>
                          <a:spcPts val="0"/>
                        </a:spcAft>
                        <a:buClrTx/>
                        <a:buSzTx/>
                        <a:buFontTx/>
                        <a:buNone/>
                        <a:tabLst/>
                        <a:defRPr/>
                      </a:pPr>
                      <a:r>
                        <a:rPr lang="en-IN" sz="3600" dirty="0">
                          <a:effectLst/>
                          <a:latin typeface="Times New Roman" panose="02020603050405020304" pitchFamily="18" charset="0"/>
                          <a:ea typeface="Calibri" panose="020F0502020204030204" pitchFamily="34" charset="0"/>
                        </a:rPr>
                        <a:t>Inauguration of Coconut Food Processing Park, </a:t>
                      </a:r>
                      <a:r>
                        <a:rPr lang="en-IN" sz="3600" dirty="0" err="1">
                          <a:effectLst/>
                          <a:latin typeface="Times New Roman" panose="02020603050405020304" pitchFamily="18" charset="0"/>
                          <a:ea typeface="Calibri" panose="020F0502020204030204" pitchFamily="34" charset="0"/>
                        </a:rPr>
                        <a:t>Kuttiyadi</a:t>
                      </a:r>
                      <a:endParaRPr lang="en-US"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180000" marR="0" marT="0" marB="0" anchor="ctr"/>
                </a:tc>
                <a:tc>
                  <a:txBody>
                    <a:bodyPr/>
                    <a:lstStyle/>
                    <a:p>
                      <a:pPr marL="0" marR="0" lvl="0" indent="0" algn="ctr" defTabSz="914400" eaLnBrk="1" fontAlgn="auto" latinLnBrk="0" hangingPunct="1">
                        <a:lnSpc>
                          <a:spcPct val="100000"/>
                        </a:lnSpc>
                        <a:spcBef>
                          <a:spcPts val="30"/>
                        </a:spcBef>
                        <a:spcAft>
                          <a:spcPts val="0"/>
                        </a:spcAft>
                        <a:buClrTx/>
                        <a:buSzTx/>
                        <a:buFontTx/>
                        <a:buNone/>
                        <a:tabLst/>
                        <a:defRPr/>
                      </a:pPr>
                      <a:r>
                        <a:rPr lang="en-IN" sz="3600" strike="noStrike" dirty="0">
                          <a:solidFill>
                            <a:schemeClr val="tx1"/>
                          </a:solidFill>
                          <a:latin typeface="Times New Roman" panose="02020603050405020304" pitchFamily="18" charset="0"/>
                          <a:cs typeface="Times New Roman" panose="02020603050405020304" pitchFamily="18" charset="0"/>
                        </a:rPr>
                        <a:t>17</a:t>
                      </a:r>
                      <a:r>
                        <a:rPr lang="en-IN" sz="3600" strike="noStrike" baseline="30000" dirty="0">
                          <a:solidFill>
                            <a:schemeClr val="tx1"/>
                          </a:solidFill>
                          <a:latin typeface="Times New Roman" panose="02020603050405020304" pitchFamily="18" charset="0"/>
                          <a:cs typeface="Times New Roman" panose="02020603050405020304" pitchFamily="18" charset="0"/>
                        </a:rPr>
                        <a:t>th</a:t>
                      </a:r>
                      <a:r>
                        <a:rPr lang="en-IN" sz="3600" strike="noStrike" dirty="0">
                          <a:solidFill>
                            <a:schemeClr val="tx1"/>
                          </a:solidFill>
                          <a:latin typeface="Times New Roman" panose="02020603050405020304" pitchFamily="18" charset="0"/>
                          <a:cs typeface="Times New Roman" panose="02020603050405020304" pitchFamily="18" charset="0"/>
                        </a:rPr>
                        <a:t> Dec 2022</a:t>
                      </a:r>
                    </a:p>
                  </a:txBody>
                  <a:tcPr marL="0" marR="0" marT="0" marB="0" anchor="ctr"/>
                </a:tc>
                <a:extLst>
                  <a:ext uri="{0D108BD9-81ED-4DB2-BD59-A6C34878D82A}">
                    <a16:rowId xmlns:a16="http://schemas.microsoft.com/office/drawing/2014/main" val="1073995893"/>
                  </a:ext>
                </a:extLst>
              </a:tr>
              <a:tr h="1195754">
                <a:tc>
                  <a:txBody>
                    <a:bodyPr/>
                    <a:lstStyle/>
                    <a:p>
                      <a:pPr algn="ctr">
                        <a:lnSpc>
                          <a:spcPct val="100000"/>
                        </a:lnSpc>
                        <a:spcBef>
                          <a:spcPts val="3050"/>
                        </a:spcBef>
                      </a:pPr>
                      <a:r>
                        <a:rPr lang="en-IN" sz="3600" strike="noStrike" spc="5" dirty="0">
                          <a:solidFill>
                            <a:schemeClr val="tx1"/>
                          </a:solidFill>
                          <a:latin typeface="Times New Roman" panose="02020603050405020304" pitchFamily="18" charset="0"/>
                          <a:ea typeface="+mn-ea"/>
                          <a:cs typeface="Times New Roman" panose="02020603050405020304" pitchFamily="18" charset="0"/>
                        </a:rPr>
                        <a:t>4</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41910" algn="l">
                        <a:lnSpc>
                          <a:spcPct val="100000"/>
                        </a:lnSpc>
                        <a:spcBef>
                          <a:spcPts val="3050"/>
                        </a:spcBef>
                      </a:pPr>
                      <a:r>
                        <a:rPr lang="en-IN" sz="3600" strike="noStrike" spc="5" dirty="0">
                          <a:solidFill>
                            <a:schemeClr val="tx1"/>
                          </a:solidFill>
                          <a:latin typeface="Times New Roman" panose="02020603050405020304" pitchFamily="18" charset="0"/>
                          <a:ea typeface="+mn-ea"/>
                          <a:cs typeface="Times New Roman" panose="02020603050405020304" pitchFamily="18" charset="0"/>
                        </a:rPr>
                        <a:t>Invest India Meeting in Trivandrum </a:t>
                      </a:r>
                      <a:endParaRPr sz="3600" strike="noStrike" spc="5" dirty="0">
                        <a:solidFill>
                          <a:schemeClr val="tx1"/>
                        </a:solidFill>
                        <a:latin typeface="Times New Roman" panose="02020603050405020304" pitchFamily="18" charset="0"/>
                        <a:ea typeface="+mn-ea"/>
                        <a:cs typeface="Times New Roman" panose="02020603050405020304" pitchFamily="18" charset="0"/>
                      </a:endParaRPr>
                    </a:p>
                  </a:txBody>
                  <a:tcPr marL="180000" marR="0" marT="0" marB="0" anchor="ctr"/>
                </a:tc>
                <a:tc>
                  <a:txBody>
                    <a:bodyPr/>
                    <a:lstStyle/>
                    <a:p>
                      <a:pPr marL="0" algn="ctr">
                        <a:lnSpc>
                          <a:spcPct val="100000"/>
                        </a:lnSpc>
                      </a:pPr>
                      <a:r>
                        <a:rPr lang="en-IN" sz="3600" strike="noStrike" spc="10" dirty="0">
                          <a:solidFill>
                            <a:schemeClr val="tx1"/>
                          </a:solidFill>
                          <a:latin typeface="Times New Roman" panose="02020603050405020304" pitchFamily="18" charset="0"/>
                          <a:ea typeface="+mn-ea"/>
                          <a:cs typeface="Times New Roman" panose="02020603050405020304" pitchFamily="18" charset="0"/>
                        </a:rPr>
                        <a:t>21</a:t>
                      </a:r>
                      <a:r>
                        <a:rPr lang="en-IN" sz="3600" strike="noStrike" spc="10" baseline="30000" dirty="0">
                          <a:solidFill>
                            <a:schemeClr val="tx1"/>
                          </a:solidFill>
                          <a:latin typeface="Times New Roman" panose="02020603050405020304" pitchFamily="18" charset="0"/>
                          <a:ea typeface="+mn-ea"/>
                          <a:cs typeface="Times New Roman" panose="02020603050405020304" pitchFamily="18" charset="0"/>
                        </a:rPr>
                        <a:t>st</a:t>
                      </a:r>
                      <a:r>
                        <a:rPr lang="en-IN" sz="3600" strike="noStrike" spc="10" dirty="0">
                          <a:solidFill>
                            <a:schemeClr val="tx1"/>
                          </a:solidFill>
                          <a:latin typeface="Times New Roman" panose="02020603050405020304" pitchFamily="18" charset="0"/>
                          <a:ea typeface="+mn-ea"/>
                          <a:cs typeface="Times New Roman" panose="02020603050405020304" pitchFamily="18" charset="0"/>
                        </a:rPr>
                        <a:t> Dec 2022</a:t>
                      </a:r>
                      <a:endParaRPr sz="3600" strike="noStrike" spc="10" dirty="0">
                        <a:solidFill>
                          <a:schemeClr val="tx1"/>
                        </a:solidFill>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2753790312"/>
                  </a:ext>
                </a:extLst>
              </a:tr>
            </a:tbl>
          </a:graphicData>
        </a:graphic>
      </p:graphicFrame>
    </p:spTree>
    <p:extLst>
      <p:ext uri="{BB962C8B-B14F-4D97-AF65-F5344CB8AC3E}">
        <p14:creationId xmlns:p14="http://schemas.microsoft.com/office/powerpoint/2010/main" val="4234330776"/>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73150" y="772423"/>
            <a:ext cx="23158450" cy="1968501"/>
          </a:xfrm>
          <a:prstGeom prst="rect">
            <a:avLst/>
          </a:prstGeom>
        </p:spPr>
        <p:txBody>
          <a:bodyPr>
            <a:normAutofit/>
          </a:bodyPr>
          <a:lstStyle/>
          <a:p>
            <a:r>
              <a:rPr lang="en-IN" sz="6000" b="1" dirty="0"/>
              <a:t>20. </a:t>
            </a:r>
            <a:r>
              <a:rPr lang="en-US" sz="6000" b="1" spc="15" dirty="0">
                <a:cs typeface="Times New Roman" panose="02020603050405020304" pitchFamily="18" charset="0"/>
              </a:rPr>
              <a:t>Event Look Ahead Schedule till 31.03.2022</a:t>
            </a:r>
            <a:endParaRPr sz="6000" b="1" dirty="0">
              <a:ea typeface="Helvetica Neue"/>
              <a:cs typeface="Helvetica Neue"/>
              <a:sym typeface="Helvetica Neue"/>
            </a:endParaRPr>
          </a:p>
        </p:txBody>
      </p:sp>
      <p:graphicFrame>
        <p:nvGraphicFramePr>
          <p:cNvPr id="276" name="Table"/>
          <p:cNvGraphicFramePr/>
          <p:nvPr>
            <p:extLst>
              <p:ext uri="{D42A27DB-BD31-4B8C-83A1-F6EECF244321}">
                <p14:modId xmlns:p14="http://schemas.microsoft.com/office/powerpoint/2010/main" val="249295308"/>
              </p:ext>
            </p:extLst>
          </p:nvPr>
        </p:nvGraphicFramePr>
        <p:xfrm>
          <a:off x="1699845" y="3433664"/>
          <a:ext cx="21722863" cy="9638738"/>
        </p:xfrm>
        <a:graphic>
          <a:graphicData uri="http://schemas.openxmlformats.org/drawingml/2006/table">
            <a:tbl>
              <a:tblPr firstRow="1" firstCol="1">
                <a:tableStyleId>{EEE7283C-3CF3-47DC-8721-378D4A62B228}</a:tableStyleId>
              </a:tblPr>
              <a:tblGrid>
                <a:gridCol w="1639048">
                  <a:extLst>
                    <a:ext uri="{9D8B030D-6E8A-4147-A177-3AD203B41FA5}">
                      <a16:colId xmlns:a16="http://schemas.microsoft.com/office/drawing/2014/main" val="20000"/>
                    </a:ext>
                  </a:extLst>
                </a:gridCol>
                <a:gridCol w="5629261">
                  <a:extLst>
                    <a:ext uri="{9D8B030D-6E8A-4147-A177-3AD203B41FA5}">
                      <a16:colId xmlns:a16="http://schemas.microsoft.com/office/drawing/2014/main" val="694774130"/>
                    </a:ext>
                  </a:extLst>
                </a:gridCol>
                <a:gridCol w="2954215">
                  <a:extLst>
                    <a:ext uri="{9D8B030D-6E8A-4147-A177-3AD203B41FA5}">
                      <a16:colId xmlns:a16="http://schemas.microsoft.com/office/drawing/2014/main" val="20001"/>
                    </a:ext>
                  </a:extLst>
                </a:gridCol>
                <a:gridCol w="2479431">
                  <a:extLst>
                    <a:ext uri="{9D8B030D-6E8A-4147-A177-3AD203B41FA5}">
                      <a16:colId xmlns:a16="http://schemas.microsoft.com/office/drawing/2014/main" val="20002"/>
                    </a:ext>
                  </a:extLst>
                </a:gridCol>
                <a:gridCol w="3727938">
                  <a:extLst>
                    <a:ext uri="{9D8B030D-6E8A-4147-A177-3AD203B41FA5}">
                      <a16:colId xmlns:a16="http://schemas.microsoft.com/office/drawing/2014/main" val="2084614205"/>
                    </a:ext>
                  </a:extLst>
                </a:gridCol>
                <a:gridCol w="5292970">
                  <a:extLst>
                    <a:ext uri="{9D8B030D-6E8A-4147-A177-3AD203B41FA5}">
                      <a16:colId xmlns:a16="http://schemas.microsoft.com/office/drawing/2014/main" val="3228740298"/>
                    </a:ext>
                  </a:extLst>
                </a:gridCol>
              </a:tblGrid>
              <a:tr h="1771381">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Sl. No</a:t>
                      </a:r>
                    </a:p>
                  </a:txBody>
                  <a:tcPr anchor="ctr">
                    <a:lnL w="12700">
                      <a:solidFill>
                        <a:srgbClr val="3C3C1D"/>
                      </a:solidFill>
                      <a:miter lim="400000"/>
                    </a:lnL>
                  </a:tcP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Name of the Event</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Date</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Location</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Status</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International/ Domestic</a:t>
                      </a:r>
                    </a:p>
                  </a:txBody>
                  <a:tcPr anchor="ctr"/>
                </a:tc>
                <a:extLst>
                  <a:ext uri="{0D108BD9-81ED-4DB2-BD59-A6C34878D82A}">
                    <a16:rowId xmlns:a16="http://schemas.microsoft.com/office/drawing/2014/main" val="10000"/>
                  </a:ext>
                </a:extLst>
              </a:tr>
              <a:tr h="1213339">
                <a:tc>
                  <a:txBody>
                    <a:bodyPr/>
                    <a:lstStyle/>
                    <a:p>
                      <a:pPr marL="0" indent="0" algn="ctr">
                        <a:buFont typeface="+mj-lt"/>
                        <a:buNone/>
                      </a:pPr>
                      <a:r>
                        <a:rPr lang="en-IN" sz="3600" dirty="0">
                          <a:solidFill>
                            <a:schemeClr val="tx1"/>
                          </a:solidFill>
                          <a:latin typeface="+mn-lt"/>
                          <a:cs typeface="Times New Roman" panose="02020603050405020304" pitchFamily="18" charset="0"/>
                        </a:rPr>
                        <a:t>1</a:t>
                      </a:r>
                    </a:p>
                  </a:txBody>
                  <a:tcPr anchor="ctr"/>
                </a:tc>
                <a:tc>
                  <a:txBody>
                    <a:bodyPr/>
                    <a:lstStyle/>
                    <a:p>
                      <a:pPr algn="l"/>
                      <a:r>
                        <a:rPr lang="en-IN" sz="3600" dirty="0">
                          <a:solidFill>
                            <a:schemeClr val="tx1"/>
                          </a:solidFill>
                          <a:latin typeface="+mn-lt"/>
                          <a:cs typeface="Times New Roman" panose="02020603050405020304" pitchFamily="18" charset="0"/>
                        </a:rPr>
                        <a:t>Arab Health Expo 2023</a:t>
                      </a:r>
                    </a:p>
                  </a:txBody>
                  <a:tcPr anchor="ctr"/>
                </a:tc>
                <a:tc>
                  <a:txBody>
                    <a:bodyPr/>
                    <a:lstStyle/>
                    <a:p>
                      <a:pPr algn="ctr"/>
                      <a:r>
                        <a:rPr lang="en-IN" sz="3600" dirty="0">
                          <a:solidFill>
                            <a:schemeClr val="tx1"/>
                          </a:solidFill>
                          <a:latin typeface="+mn-lt"/>
                          <a:cs typeface="Times New Roman" panose="02020603050405020304" pitchFamily="18" charset="0"/>
                        </a:rPr>
                        <a:t>25.01.2023</a:t>
                      </a:r>
                    </a:p>
                    <a:p>
                      <a:pPr algn="ctr"/>
                      <a:r>
                        <a:rPr lang="en-IN" sz="3600" dirty="0">
                          <a:solidFill>
                            <a:schemeClr val="tx1"/>
                          </a:solidFill>
                          <a:latin typeface="+mn-lt"/>
                          <a:cs typeface="Times New Roman" panose="02020603050405020304" pitchFamily="18" charset="0"/>
                        </a:rPr>
                        <a:t>03.02.2023</a:t>
                      </a:r>
                    </a:p>
                  </a:txBody>
                  <a:tcPr anchor="ctr"/>
                </a:tc>
                <a:tc>
                  <a:txBody>
                    <a:bodyPr/>
                    <a:lstStyle/>
                    <a:p>
                      <a:pPr algn="ctr"/>
                      <a:r>
                        <a:rPr lang="en-IN" sz="3600" dirty="0">
                          <a:solidFill>
                            <a:schemeClr val="tx1"/>
                          </a:solidFill>
                          <a:latin typeface="+mn-lt"/>
                          <a:cs typeface="Times New Roman" panose="02020603050405020304" pitchFamily="18" charset="0"/>
                        </a:rPr>
                        <a:t>Dubai</a:t>
                      </a:r>
                    </a:p>
                  </a:txBody>
                  <a:tcPr anchor="ctr"/>
                </a:tc>
                <a:tc>
                  <a:txBody>
                    <a:bodyPr/>
                    <a:lstStyle/>
                    <a:p>
                      <a:pPr algn="ctr"/>
                      <a:r>
                        <a:rPr lang="en-IN" sz="3600" dirty="0">
                          <a:solidFill>
                            <a:schemeClr val="tx1"/>
                          </a:solidFill>
                          <a:latin typeface="+mn-lt"/>
                          <a:cs typeface="Times New Roman" panose="02020603050405020304" pitchFamily="18" charset="0"/>
                        </a:rPr>
                        <a:t>KSIDC Stall</a:t>
                      </a:r>
                    </a:p>
                  </a:txBody>
                  <a:tcPr anchor="ctr"/>
                </a:tc>
                <a:tc>
                  <a:txBody>
                    <a:bodyPr/>
                    <a:lstStyle/>
                    <a:p>
                      <a:pPr algn="ctr"/>
                      <a:r>
                        <a:rPr lang="en-IN" sz="3600" dirty="0">
                          <a:solidFill>
                            <a:schemeClr val="tx1"/>
                          </a:solidFill>
                          <a:latin typeface="+mn-lt"/>
                          <a:cs typeface="Times New Roman" panose="02020603050405020304" pitchFamily="18" charset="0"/>
                        </a:rPr>
                        <a:t>International</a:t>
                      </a:r>
                    </a:p>
                  </a:txBody>
                  <a:tcPr anchor="ctr"/>
                </a:tc>
                <a:extLst>
                  <a:ext uri="{0D108BD9-81ED-4DB2-BD59-A6C34878D82A}">
                    <a16:rowId xmlns:a16="http://schemas.microsoft.com/office/drawing/2014/main" val="10001"/>
                  </a:ext>
                </a:extLst>
              </a:tr>
              <a:tr h="1441938">
                <a:tc>
                  <a:txBody>
                    <a:bodyPr/>
                    <a:lstStyle/>
                    <a:p>
                      <a:pPr marL="0" indent="0" algn="ctr">
                        <a:buFont typeface="+mj-lt"/>
                        <a:buNone/>
                      </a:pPr>
                      <a:r>
                        <a:rPr lang="en-IN" sz="3600" dirty="0">
                          <a:solidFill>
                            <a:schemeClr val="tx1"/>
                          </a:solidFill>
                          <a:latin typeface="+mn-lt"/>
                          <a:cs typeface="Times New Roman" panose="02020603050405020304" pitchFamily="18" charset="0"/>
                        </a:rPr>
                        <a:t>2</a:t>
                      </a:r>
                    </a:p>
                  </a:txBody>
                  <a:tcPr anchor="ctr"/>
                </a:tc>
                <a:tc>
                  <a:txBody>
                    <a:bodyPr/>
                    <a:lstStyle/>
                    <a:p>
                      <a:pPr algn="l"/>
                      <a:r>
                        <a:rPr lang="en-IN" sz="3600" dirty="0">
                          <a:solidFill>
                            <a:schemeClr val="tx1"/>
                          </a:solidFill>
                          <a:latin typeface="+mn-lt"/>
                          <a:cs typeface="Times New Roman" panose="02020603050405020304" pitchFamily="18" charset="0"/>
                        </a:rPr>
                        <a:t>SEMICON 2023</a:t>
                      </a:r>
                    </a:p>
                  </a:txBody>
                  <a:tcPr anchor="ctr"/>
                </a:tc>
                <a:tc>
                  <a:txBody>
                    <a:bodyPr/>
                    <a:lstStyle/>
                    <a:p>
                      <a:pPr algn="ctr"/>
                      <a:r>
                        <a:rPr lang="en-IN" sz="3600" dirty="0">
                          <a:solidFill>
                            <a:schemeClr val="tx1"/>
                          </a:solidFill>
                          <a:latin typeface="+mn-lt"/>
                          <a:cs typeface="Times New Roman" panose="02020603050405020304" pitchFamily="18" charset="0"/>
                        </a:rPr>
                        <a:t>01.02.2023</a:t>
                      </a:r>
                    </a:p>
                    <a:p>
                      <a:pPr algn="ctr"/>
                      <a:r>
                        <a:rPr lang="en-IN" sz="3600" dirty="0">
                          <a:solidFill>
                            <a:schemeClr val="tx1"/>
                          </a:solidFill>
                          <a:latin typeface="+mn-lt"/>
                          <a:cs typeface="Times New Roman" panose="02020603050405020304" pitchFamily="18" charset="0"/>
                        </a:rPr>
                        <a:t>03.02.2023</a:t>
                      </a:r>
                    </a:p>
                  </a:txBody>
                  <a:tcPr anchor="ctr"/>
                </a:tc>
                <a:tc>
                  <a:txBody>
                    <a:bodyPr/>
                    <a:lstStyle/>
                    <a:p>
                      <a:pPr algn="ctr"/>
                      <a:r>
                        <a:rPr lang="en-IN" sz="3600" dirty="0">
                          <a:solidFill>
                            <a:schemeClr val="tx1"/>
                          </a:solidFill>
                          <a:latin typeface="+mn-lt"/>
                          <a:cs typeface="Times New Roman" panose="02020603050405020304" pitchFamily="18" charset="0"/>
                        </a:rPr>
                        <a:t>South Korea</a:t>
                      </a:r>
                    </a:p>
                  </a:txBody>
                  <a:tcPr anchor="ctr"/>
                </a:tc>
                <a:tc>
                  <a:txBody>
                    <a:bodyPr/>
                    <a:lstStyle/>
                    <a:p>
                      <a:pPr algn="ctr"/>
                      <a:r>
                        <a:rPr lang="en-IN" sz="3600" dirty="0">
                          <a:solidFill>
                            <a:schemeClr val="tx1"/>
                          </a:solidFill>
                          <a:latin typeface="+mn-lt"/>
                          <a:cs typeface="Times New Roman" panose="02020603050405020304" pitchFamily="18" charset="0"/>
                        </a:rPr>
                        <a:t>Nomination Letter to go</a:t>
                      </a:r>
                    </a:p>
                  </a:txBody>
                  <a:tcPr anchor="ctr"/>
                </a:tc>
                <a:tc>
                  <a:txBody>
                    <a:bodyPr/>
                    <a:lstStyle/>
                    <a:p>
                      <a:pPr algn="ctr"/>
                      <a:r>
                        <a:rPr lang="en-IN" sz="3600" dirty="0">
                          <a:solidFill>
                            <a:schemeClr val="tx1"/>
                          </a:solidFill>
                          <a:latin typeface="+mn-lt"/>
                          <a:cs typeface="Times New Roman" panose="02020603050405020304" pitchFamily="18" charset="0"/>
                        </a:rPr>
                        <a:t>International</a:t>
                      </a:r>
                    </a:p>
                  </a:txBody>
                  <a:tcPr anchor="ctr"/>
                </a:tc>
                <a:extLst>
                  <a:ext uri="{0D108BD9-81ED-4DB2-BD59-A6C34878D82A}">
                    <a16:rowId xmlns:a16="http://schemas.microsoft.com/office/drawing/2014/main" val="10002"/>
                  </a:ext>
                </a:extLst>
              </a:tr>
              <a:tr h="1318846">
                <a:tc>
                  <a:txBody>
                    <a:bodyPr/>
                    <a:lstStyle/>
                    <a:p>
                      <a:pPr marL="0" indent="0" algn="ctr">
                        <a:buFont typeface="+mj-lt"/>
                        <a:buNone/>
                      </a:pPr>
                      <a:r>
                        <a:rPr lang="en-IN" sz="3600" dirty="0">
                          <a:solidFill>
                            <a:schemeClr val="tx1"/>
                          </a:solidFill>
                          <a:latin typeface="+mn-lt"/>
                          <a:cs typeface="Times New Roman" panose="02020603050405020304" pitchFamily="18" charset="0"/>
                        </a:rPr>
                        <a:t>3</a:t>
                      </a:r>
                    </a:p>
                  </a:txBody>
                  <a:tcPr anchor="ctr"/>
                </a:tc>
                <a:tc>
                  <a:txBody>
                    <a:bodyPr/>
                    <a:lstStyle/>
                    <a:p>
                      <a:pPr algn="just"/>
                      <a:r>
                        <a:rPr lang="en-IN" sz="3600" dirty="0">
                          <a:solidFill>
                            <a:schemeClr val="tx1"/>
                          </a:solidFill>
                          <a:latin typeface="+mn-lt"/>
                          <a:cs typeface="Times New Roman" panose="02020603050405020304" pitchFamily="18" charset="0"/>
                        </a:rPr>
                        <a:t>G-Ex Kerala ‘23</a:t>
                      </a:r>
                    </a:p>
                    <a:p>
                      <a:pPr algn="just"/>
                      <a:r>
                        <a:rPr lang="en-IN" sz="3600" dirty="0">
                          <a:solidFill>
                            <a:schemeClr val="tx1"/>
                          </a:solidFill>
                          <a:latin typeface="+mn-lt"/>
                          <a:cs typeface="Times New Roman" panose="02020603050405020304" pitchFamily="18" charset="0"/>
                        </a:rPr>
                        <a:t>(Global Expo on Waste Management Technologies)</a:t>
                      </a:r>
                    </a:p>
                  </a:txBody>
                  <a:tcPr anchor="ctr"/>
                </a:tc>
                <a:tc>
                  <a:txBody>
                    <a:bodyPr/>
                    <a:lstStyle/>
                    <a:p>
                      <a:pPr algn="ctr"/>
                      <a:r>
                        <a:rPr lang="en-IN" sz="3600" dirty="0">
                          <a:solidFill>
                            <a:schemeClr val="tx1"/>
                          </a:solidFill>
                          <a:latin typeface="+mn-lt"/>
                          <a:cs typeface="Times New Roman" panose="02020603050405020304" pitchFamily="18" charset="0"/>
                        </a:rPr>
                        <a:t>04.02.2023</a:t>
                      </a:r>
                    </a:p>
                    <a:p>
                      <a:pPr algn="ctr"/>
                      <a:r>
                        <a:rPr lang="en-IN" sz="3600" dirty="0">
                          <a:solidFill>
                            <a:schemeClr val="tx1"/>
                          </a:solidFill>
                          <a:latin typeface="+mn-lt"/>
                          <a:cs typeface="Times New Roman" panose="02020603050405020304" pitchFamily="18" charset="0"/>
                        </a:rPr>
                        <a:t>06.02.2023</a:t>
                      </a:r>
                    </a:p>
                  </a:txBody>
                  <a:tcPr anchor="ctr"/>
                </a:tc>
                <a:tc>
                  <a:txBody>
                    <a:bodyPr/>
                    <a:lstStyle/>
                    <a:p>
                      <a:pPr algn="ctr"/>
                      <a:r>
                        <a:rPr lang="en-IN" sz="3600" dirty="0">
                          <a:solidFill>
                            <a:schemeClr val="tx1"/>
                          </a:solidFill>
                          <a:latin typeface="+mn-lt"/>
                          <a:cs typeface="Times New Roman" panose="02020603050405020304" pitchFamily="18" charset="0"/>
                        </a:rPr>
                        <a:t>Kochi</a:t>
                      </a:r>
                    </a:p>
                  </a:txBody>
                  <a:tcPr anchor="ctr"/>
                </a:tc>
                <a:tc>
                  <a:txBody>
                    <a:bodyPr/>
                    <a:lstStyle/>
                    <a:p>
                      <a:pPr algn="ctr"/>
                      <a:r>
                        <a:rPr lang="en-IN" sz="3600" dirty="0">
                          <a:solidFill>
                            <a:schemeClr val="tx1"/>
                          </a:solidFill>
                          <a:latin typeface="+mn-lt"/>
                          <a:cs typeface="Times New Roman" panose="02020603050405020304" pitchFamily="18" charset="0"/>
                        </a:rPr>
                        <a:t>Participant</a:t>
                      </a:r>
                    </a:p>
                  </a:txBody>
                  <a:tcPr anchor="ctr"/>
                </a:tc>
                <a:tc>
                  <a:txBody>
                    <a:bodyPr/>
                    <a:lstStyle/>
                    <a:p>
                      <a:pPr algn="ctr"/>
                      <a:r>
                        <a:rPr lang="en-IN" sz="36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2742234931"/>
                  </a:ext>
                </a:extLst>
              </a:tr>
              <a:tr h="1167620">
                <a:tc>
                  <a:txBody>
                    <a:bodyPr/>
                    <a:lstStyle/>
                    <a:p>
                      <a:pPr marL="0" indent="0" algn="ctr">
                        <a:buFont typeface="+mj-lt"/>
                        <a:buNone/>
                      </a:pPr>
                      <a:r>
                        <a:rPr lang="en-IN" sz="3600" dirty="0">
                          <a:solidFill>
                            <a:schemeClr val="tx1"/>
                          </a:solidFill>
                          <a:latin typeface="+mn-lt"/>
                          <a:cs typeface="Times New Roman" panose="02020603050405020304" pitchFamily="18" charset="0"/>
                        </a:rPr>
                        <a:t>4</a:t>
                      </a:r>
                    </a:p>
                  </a:txBody>
                  <a:tcPr anchor="ctr"/>
                </a:tc>
                <a:tc>
                  <a:txBody>
                    <a:bodyPr/>
                    <a:lstStyle/>
                    <a:p>
                      <a:pPr algn="l"/>
                      <a:r>
                        <a:rPr lang="en-US" sz="3600" dirty="0">
                          <a:solidFill>
                            <a:schemeClr val="tx1"/>
                          </a:solidFill>
                          <a:latin typeface="+mn-lt"/>
                          <a:cs typeface="Times New Roman" panose="02020603050405020304" pitchFamily="18" charset="0"/>
                        </a:rPr>
                        <a:t>Uttar Pradesh Global Investors Summit (UPGIS) 2023</a:t>
                      </a:r>
                      <a:endParaRPr lang="en-IN" sz="3600" dirty="0">
                        <a:solidFill>
                          <a:schemeClr val="tx1"/>
                        </a:solidFill>
                        <a:latin typeface="+mn-lt"/>
                        <a:cs typeface="Times New Roman" panose="02020603050405020304" pitchFamily="18" charset="0"/>
                      </a:endParaRPr>
                    </a:p>
                  </a:txBody>
                  <a:tcPr anchor="ctr"/>
                </a:tc>
                <a:tc>
                  <a:txBody>
                    <a:bodyPr/>
                    <a:lstStyle/>
                    <a:p>
                      <a:pPr algn="ctr"/>
                      <a:r>
                        <a:rPr lang="en-IN" sz="3600" dirty="0">
                          <a:solidFill>
                            <a:schemeClr val="tx1"/>
                          </a:solidFill>
                          <a:latin typeface="+mn-lt"/>
                          <a:cs typeface="Times New Roman" panose="02020603050405020304" pitchFamily="18" charset="0"/>
                        </a:rPr>
                        <a:t>10.02.2023</a:t>
                      </a:r>
                    </a:p>
                    <a:p>
                      <a:pPr algn="ctr"/>
                      <a:r>
                        <a:rPr lang="en-IN" sz="3600" dirty="0">
                          <a:solidFill>
                            <a:schemeClr val="tx1"/>
                          </a:solidFill>
                          <a:latin typeface="+mn-lt"/>
                          <a:cs typeface="Times New Roman" panose="02020603050405020304" pitchFamily="18" charset="0"/>
                        </a:rPr>
                        <a:t>12.02.2023</a:t>
                      </a:r>
                    </a:p>
                  </a:txBody>
                  <a:tcPr anchor="ctr"/>
                </a:tc>
                <a:tc>
                  <a:txBody>
                    <a:bodyPr/>
                    <a:lstStyle/>
                    <a:p>
                      <a:pPr algn="ctr"/>
                      <a:r>
                        <a:rPr lang="en-IN" sz="3600" dirty="0">
                          <a:solidFill>
                            <a:schemeClr val="tx1"/>
                          </a:solidFill>
                          <a:latin typeface="+mn-lt"/>
                          <a:cs typeface="Times New Roman" panose="02020603050405020304" pitchFamily="18" charset="0"/>
                        </a:rPr>
                        <a:t>Lucknow</a:t>
                      </a:r>
                    </a:p>
                  </a:txBody>
                  <a:tcPr anchor="ctr"/>
                </a:tc>
                <a:tc>
                  <a:txBody>
                    <a:bodyPr/>
                    <a:lstStyle/>
                    <a:p>
                      <a:pPr algn="ctr"/>
                      <a:r>
                        <a:rPr lang="en-IN" sz="3600" dirty="0">
                          <a:solidFill>
                            <a:schemeClr val="tx1"/>
                          </a:solidFill>
                          <a:latin typeface="+mn-lt"/>
                          <a:cs typeface="Times New Roman" panose="02020603050405020304" pitchFamily="18" charset="0"/>
                        </a:rPr>
                        <a:t>Not decided</a:t>
                      </a:r>
                    </a:p>
                  </a:txBody>
                  <a:tcPr anchor="ctr"/>
                </a:tc>
                <a:tc>
                  <a:txBody>
                    <a:bodyPr/>
                    <a:lstStyle/>
                    <a:p>
                      <a:pPr algn="ctr"/>
                      <a:r>
                        <a:rPr lang="en-IN" sz="36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1073995893"/>
                  </a:ext>
                </a:extLst>
              </a:tr>
              <a:tr h="1055077">
                <a:tc>
                  <a:txBody>
                    <a:bodyPr/>
                    <a:lstStyle/>
                    <a:p>
                      <a:pPr marL="0" indent="0" algn="ctr">
                        <a:buFont typeface="+mj-lt"/>
                        <a:buNone/>
                      </a:pPr>
                      <a:r>
                        <a:rPr lang="en-IN" sz="3600" dirty="0">
                          <a:solidFill>
                            <a:schemeClr val="tx1"/>
                          </a:solidFill>
                          <a:latin typeface="+mn-lt"/>
                          <a:cs typeface="Times New Roman" panose="02020603050405020304" pitchFamily="18" charset="0"/>
                        </a:rPr>
                        <a:t>5</a:t>
                      </a:r>
                    </a:p>
                  </a:txBody>
                  <a:tcPr anchor="ctr"/>
                </a:tc>
                <a:tc>
                  <a:txBody>
                    <a:bodyPr/>
                    <a:lstStyle/>
                    <a:p>
                      <a:pPr algn="l"/>
                      <a:r>
                        <a:rPr lang="en-IN" sz="3600" dirty="0">
                          <a:solidFill>
                            <a:schemeClr val="tx1"/>
                          </a:solidFill>
                          <a:latin typeface="+mn-lt"/>
                          <a:cs typeface="Times New Roman" panose="02020603050405020304" pitchFamily="18" charset="0"/>
                        </a:rPr>
                        <a:t>M4 EXPO 2023</a:t>
                      </a:r>
                    </a:p>
                  </a:txBody>
                  <a:tcPr anchor="ctr"/>
                </a:tc>
                <a:tc>
                  <a:txBody>
                    <a:bodyPr/>
                    <a:lstStyle/>
                    <a:p>
                      <a:pPr algn="ctr"/>
                      <a:r>
                        <a:rPr lang="en-IN" sz="3600" dirty="0">
                          <a:solidFill>
                            <a:schemeClr val="tx1"/>
                          </a:solidFill>
                          <a:latin typeface="+mn-lt"/>
                          <a:cs typeface="Times New Roman" panose="02020603050405020304" pitchFamily="18" charset="0"/>
                        </a:rPr>
                        <a:t>21.02.2023</a:t>
                      </a:r>
                    </a:p>
                    <a:p>
                      <a:pPr algn="ctr"/>
                      <a:r>
                        <a:rPr lang="en-IN" sz="3600" dirty="0">
                          <a:solidFill>
                            <a:schemeClr val="tx1"/>
                          </a:solidFill>
                          <a:latin typeface="+mn-lt"/>
                          <a:cs typeface="Times New Roman" panose="02020603050405020304" pitchFamily="18" charset="0"/>
                        </a:rPr>
                        <a:t>23.02.2023</a:t>
                      </a:r>
                    </a:p>
                  </a:txBody>
                  <a:tcPr anchor="ctr"/>
                </a:tc>
                <a:tc>
                  <a:txBody>
                    <a:bodyPr/>
                    <a:lstStyle/>
                    <a:p>
                      <a:pPr algn="ctr"/>
                      <a:r>
                        <a:rPr lang="en-IN" sz="3600" dirty="0">
                          <a:solidFill>
                            <a:schemeClr val="tx1"/>
                          </a:solidFill>
                          <a:latin typeface="+mn-lt"/>
                          <a:cs typeface="Times New Roman" panose="02020603050405020304" pitchFamily="18" charset="0"/>
                        </a:rPr>
                        <a:t>Thailand</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600" b="0" u="none" strike="noStrike" kern="0" cap="none" spc="0" normalizeH="0" baseline="0" noProof="0" dirty="0">
                          <a:ln>
                            <a:noFill/>
                          </a:ln>
                          <a:solidFill>
                            <a:schemeClr val="tx1"/>
                          </a:solidFill>
                          <a:effectLst/>
                          <a:uLnTx/>
                          <a:uFillTx/>
                          <a:latin typeface="+mn-lt"/>
                          <a:cs typeface="Times New Roman" panose="02020603050405020304" pitchFamily="18" charset="0"/>
                        </a:rPr>
                        <a:t>Not decided</a:t>
                      </a:r>
                      <a:endParaRPr kumimoji="0" lang="en-IN" sz="36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endParaRPr>
                    </a:p>
                  </a:txBody>
                  <a:tcPr anchor="ctr"/>
                </a:tc>
                <a:tc>
                  <a:txBody>
                    <a:bodyPr/>
                    <a:lstStyle/>
                    <a:p>
                      <a:pPr algn="ctr"/>
                      <a:r>
                        <a:rPr lang="en-IN" sz="3600" dirty="0">
                          <a:solidFill>
                            <a:schemeClr val="tx1"/>
                          </a:solidFill>
                          <a:latin typeface="+mn-lt"/>
                          <a:cs typeface="Times New Roman" panose="02020603050405020304" pitchFamily="18" charset="0"/>
                        </a:rPr>
                        <a:t>International</a:t>
                      </a:r>
                    </a:p>
                  </a:txBody>
                  <a:tcPr anchor="ctr"/>
                </a:tc>
                <a:extLst>
                  <a:ext uri="{0D108BD9-81ED-4DB2-BD59-A6C34878D82A}">
                    <a16:rowId xmlns:a16="http://schemas.microsoft.com/office/drawing/2014/main" val="3656722142"/>
                  </a:ext>
                </a:extLst>
              </a:tr>
            </a:tbl>
          </a:graphicData>
        </a:graphic>
      </p:graphicFrame>
    </p:spTree>
    <p:extLst>
      <p:ext uri="{BB962C8B-B14F-4D97-AF65-F5344CB8AC3E}">
        <p14:creationId xmlns:p14="http://schemas.microsoft.com/office/powerpoint/2010/main" val="3531815385"/>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16. KSIDC Website"/>
          <p:cNvSpPr txBox="1">
            <a:spLocks noGrp="1"/>
          </p:cNvSpPr>
          <p:nvPr>
            <p:ph type="title"/>
          </p:nvPr>
        </p:nvSpPr>
        <p:spPr>
          <a:xfrm>
            <a:off x="1073150" y="367977"/>
            <a:ext cx="23158450" cy="1968501"/>
          </a:xfrm>
          <a:prstGeom prst="rect">
            <a:avLst/>
          </a:prstGeom>
        </p:spPr>
        <p:txBody>
          <a:bodyPr>
            <a:normAutofit/>
          </a:bodyPr>
          <a:lstStyle/>
          <a:p>
            <a:r>
              <a:rPr lang="en-IN" sz="6000" b="1" dirty="0"/>
              <a:t>20. </a:t>
            </a:r>
            <a:r>
              <a:rPr lang="en-US" sz="6000" b="1" spc="15" dirty="0">
                <a:cs typeface="Times New Roman" panose="02020603050405020304" pitchFamily="18" charset="0"/>
              </a:rPr>
              <a:t>Event Look Ahead Schedule till 31.03.2022 (Cont.)</a:t>
            </a:r>
            <a:endParaRPr sz="6000" b="1" dirty="0">
              <a:ea typeface="Helvetica Neue"/>
              <a:cs typeface="Helvetica Neue"/>
              <a:sym typeface="Helvetica Neue"/>
            </a:endParaRPr>
          </a:p>
        </p:txBody>
      </p:sp>
      <p:graphicFrame>
        <p:nvGraphicFramePr>
          <p:cNvPr id="276" name="Table"/>
          <p:cNvGraphicFramePr/>
          <p:nvPr>
            <p:extLst>
              <p:ext uri="{D42A27DB-BD31-4B8C-83A1-F6EECF244321}">
                <p14:modId xmlns:p14="http://schemas.microsoft.com/office/powerpoint/2010/main" val="2988152014"/>
              </p:ext>
            </p:extLst>
          </p:nvPr>
        </p:nvGraphicFramePr>
        <p:xfrm>
          <a:off x="1073150" y="2740924"/>
          <a:ext cx="22402312" cy="10359680"/>
        </p:xfrm>
        <a:graphic>
          <a:graphicData uri="http://schemas.openxmlformats.org/drawingml/2006/table">
            <a:tbl>
              <a:tblPr firstRow="1" firstCol="1">
                <a:tableStyleId>{EEE7283C-3CF3-47DC-8721-378D4A62B228}</a:tableStyleId>
              </a:tblPr>
              <a:tblGrid>
                <a:gridCol w="1690314">
                  <a:extLst>
                    <a:ext uri="{9D8B030D-6E8A-4147-A177-3AD203B41FA5}">
                      <a16:colId xmlns:a16="http://schemas.microsoft.com/office/drawing/2014/main" val="20000"/>
                    </a:ext>
                  </a:extLst>
                </a:gridCol>
                <a:gridCol w="5805333">
                  <a:extLst>
                    <a:ext uri="{9D8B030D-6E8A-4147-A177-3AD203B41FA5}">
                      <a16:colId xmlns:a16="http://schemas.microsoft.com/office/drawing/2014/main" val="694774130"/>
                    </a:ext>
                  </a:extLst>
                </a:gridCol>
                <a:gridCol w="3046617">
                  <a:extLst>
                    <a:ext uri="{9D8B030D-6E8A-4147-A177-3AD203B41FA5}">
                      <a16:colId xmlns:a16="http://schemas.microsoft.com/office/drawing/2014/main" val="20001"/>
                    </a:ext>
                  </a:extLst>
                </a:gridCol>
                <a:gridCol w="2556983">
                  <a:extLst>
                    <a:ext uri="{9D8B030D-6E8A-4147-A177-3AD203B41FA5}">
                      <a16:colId xmlns:a16="http://schemas.microsoft.com/office/drawing/2014/main" val="20002"/>
                    </a:ext>
                  </a:extLst>
                </a:gridCol>
                <a:gridCol w="3844541">
                  <a:extLst>
                    <a:ext uri="{9D8B030D-6E8A-4147-A177-3AD203B41FA5}">
                      <a16:colId xmlns:a16="http://schemas.microsoft.com/office/drawing/2014/main" val="2084614205"/>
                    </a:ext>
                  </a:extLst>
                </a:gridCol>
                <a:gridCol w="5458524">
                  <a:extLst>
                    <a:ext uri="{9D8B030D-6E8A-4147-A177-3AD203B41FA5}">
                      <a16:colId xmlns:a16="http://schemas.microsoft.com/office/drawing/2014/main" val="3228740298"/>
                    </a:ext>
                  </a:extLst>
                </a:gridCol>
              </a:tblGrid>
              <a:tr h="1711928">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Sl. No</a:t>
                      </a:r>
                    </a:p>
                  </a:txBody>
                  <a:tcPr anchor="ctr">
                    <a:lnL w="12700">
                      <a:solidFill>
                        <a:srgbClr val="3C3C1D"/>
                      </a:solidFill>
                      <a:miter lim="400000"/>
                    </a:lnL>
                  </a:tcP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Name of the Event</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Date</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Location</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Status</a:t>
                      </a:r>
                    </a:p>
                  </a:txBody>
                  <a:tcPr anchor="ctr"/>
                </a:tc>
                <a:tc>
                  <a:txBody>
                    <a:bodyPr/>
                    <a:lstStyle/>
                    <a:p>
                      <a:pPr algn="ctr"/>
                      <a:r>
                        <a:rPr lang="en-IN" sz="4000" b="1" dirty="0">
                          <a:solidFill>
                            <a:schemeClr val="bg1"/>
                          </a:solidFill>
                          <a:latin typeface="Times New Roman" panose="02020603050405020304" pitchFamily="18" charset="0"/>
                          <a:cs typeface="Times New Roman" panose="02020603050405020304" pitchFamily="18" charset="0"/>
                        </a:rPr>
                        <a:t>International/Domestic</a:t>
                      </a:r>
                    </a:p>
                  </a:txBody>
                  <a:tcPr anchor="ctr"/>
                </a:tc>
                <a:extLst>
                  <a:ext uri="{0D108BD9-81ED-4DB2-BD59-A6C34878D82A}">
                    <a16:rowId xmlns:a16="http://schemas.microsoft.com/office/drawing/2014/main" val="10000"/>
                  </a:ext>
                </a:extLst>
              </a:tr>
              <a:tr h="1711928">
                <a:tc>
                  <a:txBody>
                    <a:bodyPr/>
                    <a:lstStyle/>
                    <a:p>
                      <a:pPr marL="0" indent="0" algn="ctr">
                        <a:buFont typeface="+mj-lt"/>
                        <a:buNone/>
                      </a:pPr>
                      <a:r>
                        <a:rPr lang="en-IN" sz="3200" dirty="0">
                          <a:solidFill>
                            <a:schemeClr val="tx1"/>
                          </a:solidFill>
                          <a:latin typeface="+mn-lt"/>
                          <a:cs typeface="Times New Roman" panose="02020603050405020304" pitchFamily="18" charset="0"/>
                        </a:rPr>
                        <a:t>6</a:t>
                      </a:r>
                    </a:p>
                  </a:txBody>
                  <a:tcPr anchor="ctr">
                    <a:lnL w="12700">
                      <a:solidFill>
                        <a:srgbClr val="3C3C1D"/>
                      </a:solidFill>
                      <a:miter lim="400000"/>
                    </a:lnL>
                  </a:tcPr>
                </a:tc>
                <a:tc>
                  <a:txBody>
                    <a:bodyPr/>
                    <a:lstStyle/>
                    <a:p>
                      <a:pPr algn="l"/>
                      <a:r>
                        <a:rPr lang="en-IN" sz="3200" dirty="0">
                          <a:solidFill>
                            <a:schemeClr val="tx1"/>
                          </a:solidFill>
                          <a:latin typeface="+mn-lt"/>
                          <a:cs typeface="Times New Roman" panose="02020603050405020304" pitchFamily="18" charset="0"/>
                        </a:rPr>
                        <a:t>Kerala State Promotion Event</a:t>
                      </a:r>
                    </a:p>
                  </a:txBody>
                  <a:tcPr anchor="ctr"/>
                </a:tc>
                <a:tc>
                  <a:txBody>
                    <a:bodyPr/>
                    <a:lstStyle/>
                    <a:p>
                      <a:pPr algn="ctr"/>
                      <a:r>
                        <a:rPr lang="en-IN" sz="3200" dirty="0">
                          <a:solidFill>
                            <a:schemeClr val="tx1"/>
                          </a:solidFill>
                          <a:latin typeface="+mn-lt"/>
                          <a:cs typeface="Times New Roman" panose="02020603050405020304" pitchFamily="18" charset="0"/>
                        </a:rPr>
                        <a:t>Feb Mid 2023</a:t>
                      </a:r>
                    </a:p>
                  </a:txBody>
                  <a:tcPr anchor="ctr"/>
                </a:tc>
                <a:tc>
                  <a:txBody>
                    <a:bodyPr/>
                    <a:lstStyle/>
                    <a:p>
                      <a:pPr algn="ctr"/>
                      <a:r>
                        <a:rPr lang="en-IN" sz="3200" dirty="0">
                          <a:solidFill>
                            <a:schemeClr val="tx1"/>
                          </a:solidFill>
                          <a:latin typeface="+mn-lt"/>
                          <a:cs typeface="Times New Roman" panose="02020603050405020304" pitchFamily="18" charset="0"/>
                        </a:rPr>
                        <a:t>Amman, Jordan</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u="none" strike="noStrike" kern="0" cap="none" spc="0" normalizeH="0" baseline="0" noProof="0" dirty="0">
                          <a:ln>
                            <a:noFill/>
                          </a:ln>
                          <a:solidFill>
                            <a:schemeClr val="tx1"/>
                          </a:solidFill>
                          <a:effectLst/>
                          <a:uLnTx/>
                          <a:uFillTx/>
                          <a:latin typeface="+mn-lt"/>
                          <a:cs typeface="Times New Roman" panose="02020603050405020304" pitchFamily="18" charset="0"/>
                        </a:rPr>
                        <a:t>Not decided</a:t>
                      </a:r>
                      <a:endPar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endParaRPr>
                    </a:p>
                  </a:txBody>
                  <a:tcPr anchor="ctr"/>
                </a:tc>
                <a:tc>
                  <a:txBody>
                    <a:bodyPr/>
                    <a:lstStyle/>
                    <a:p>
                      <a:pPr algn="ctr"/>
                      <a:r>
                        <a:rPr lang="en-IN" sz="3200" dirty="0">
                          <a:solidFill>
                            <a:schemeClr val="tx1"/>
                          </a:solidFill>
                          <a:latin typeface="+mn-lt"/>
                          <a:cs typeface="Times New Roman" panose="02020603050405020304" pitchFamily="18" charset="0"/>
                        </a:rPr>
                        <a:t>International</a:t>
                      </a:r>
                    </a:p>
                  </a:txBody>
                  <a:tcPr anchor="ctr"/>
                </a:tc>
                <a:extLst>
                  <a:ext uri="{0D108BD9-81ED-4DB2-BD59-A6C34878D82A}">
                    <a16:rowId xmlns:a16="http://schemas.microsoft.com/office/drawing/2014/main" val="3185305140"/>
                  </a:ext>
                </a:extLst>
              </a:tr>
              <a:tr h="1172616">
                <a:tc>
                  <a:txBody>
                    <a:bodyPr/>
                    <a:lstStyle/>
                    <a:p>
                      <a:pPr marL="0" indent="0" algn="ctr">
                        <a:buFont typeface="+mj-lt"/>
                        <a:buNone/>
                      </a:pPr>
                      <a:r>
                        <a:rPr lang="en-IN" sz="3200" dirty="0">
                          <a:solidFill>
                            <a:schemeClr val="tx1"/>
                          </a:solidFill>
                          <a:latin typeface="+mn-lt"/>
                          <a:cs typeface="Times New Roman" panose="02020603050405020304" pitchFamily="18" charset="0"/>
                        </a:rPr>
                        <a:t>7</a:t>
                      </a:r>
                    </a:p>
                  </a:txBody>
                  <a:tcPr anchor="ctr"/>
                </a:tc>
                <a:tc>
                  <a:txBody>
                    <a:bodyPr/>
                    <a:lstStyle/>
                    <a:p>
                      <a:pPr algn="l"/>
                      <a:r>
                        <a:rPr lang="en-IN" sz="3200" dirty="0">
                          <a:solidFill>
                            <a:schemeClr val="tx1"/>
                          </a:solidFill>
                          <a:latin typeface="+mn-lt"/>
                          <a:cs typeface="Times New Roman" panose="02020603050405020304" pitchFamily="18" charset="0"/>
                        </a:rPr>
                        <a:t>BioAsia2023</a:t>
                      </a:r>
                    </a:p>
                  </a:txBody>
                  <a:tcPr anchor="ctr"/>
                </a:tc>
                <a:tc>
                  <a:txBody>
                    <a:bodyPr/>
                    <a:lstStyle/>
                    <a:p>
                      <a:pPr algn="ctr"/>
                      <a:r>
                        <a:rPr lang="en-IN" sz="3200" dirty="0">
                          <a:solidFill>
                            <a:schemeClr val="tx1"/>
                          </a:solidFill>
                          <a:latin typeface="+mn-lt"/>
                          <a:cs typeface="Times New Roman" panose="02020603050405020304" pitchFamily="18" charset="0"/>
                        </a:rPr>
                        <a:t>24.02.2023</a:t>
                      </a:r>
                    </a:p>
                    <a:p>
                      <a:pPr algn="ctr"/>
                      <a:r>
                        <a:rPr lang="en-IN" sz="3200" dirty="0">
                          <a:solidFill>
                            <a:schemeClr val="tx1"/>
                          </a:solidFill>
                          <a:latin typeface="+mn-lt"/>
                          <a:cs typeface="Times New Roman" panose="02020603050405020304" pitchFamily="18" charset="0"/>
                        </a:rPr>
                        <a:t>26.02.2023</a:t>
                      </a:r>
                    </a:p>
                  </a:txBody>
                  <a:tcPr anchor="ctr"/>
                </a:tc>
                <a:tc>
                  <a:txBody>
                    <a:bodyPr/>
                    <a:lstStyle/>
                    <a:p>
                      <a:pPr algn="ctr"/>
                      <a:r>
                        <a:rPr lang="en-IN" sz="3200" dirty="0">
                          <a:solidFill>
                            <a:schemeClr val="tx1"/>
                          </a:solidFill>
                          <a:latin typeface="+mn-lt"/>
                          <a:cs typeface="Times New Roman" panose="02020603050405020304" pitchFamily="18" charset="0"/>
                        </a:rPr>
                        <a:t>Hyderabad</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u="none" strike="noStrike" kern="0" cap="none" spc="0" normalizeH="0" baseline="0" noProof="0" dirty="0">
                          <a:ln>
                            <a:noFill/>
                          </a:ln>
                          <a:solidFill>
                            <a:schemeClr val="tx1"/>
                          </a:solidFill>
                          <a:effectLst/>
                          <a:uLnTx/>
                          <a:uFillTx/>
                          <a:latin typeface="+mn-lt"/>
                          <a:cs typeface="Times New Roman" panose="02020603050405020304" pitchFamily="18" charset="0"/>
                        </a:rPr>
                        <a:t>Not decided</a:t>
                      </a:r>
                      <a:endPar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endParaRPr>
                    </a:p>
                  </a:txBody>
                  <a:tcPr anchor="ctr"/>
                </a:tc>
                <a:tc>
                  <a:txBody>
                    <a:bodyPr/>
                    <a:lstStyle/>
                    <a:p>
                      <a:pPr algn="ctr"/>
                      <a:r>
                        <a:rPr lang="en-IN" sz="32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10001"/>
                  </a:ext>
                </a:extLst>
              </a:tr>
              <a:tr h="944958">
                <a:tc>
                  <a:txBody>
                    <a:bodyPr/>
                    <a:lstStyle/>
                    <a:p>
                      <a:pPr marL="0" indent="0" algn="ctr">
                        <a:buFont typeface="+mj-lt"/>
                        <a:buNone/>
                      </a:pPr>
                      <a:r>
                        <a:rPr lang="en-US" sz="3200" dirty="0">
                          <a:solidFill>
                            <a:schemeClr val="tx1"/>
                          </a:solidFill>
                          <a:latin typeface="+mn-lt"/>
                          <a:cs typeface="Times New Roman" panose="02020603050405020304" pitchFamily="18" charset="0"/>
                        </a:rPr>
                        <a:t>8</a:t>
                      </a:r>
                      <a:endParaRPr lang="en-IN" sz="3200" dirty="0">
                        <a:solidFill>
                          <a:schemeClr val="tx1"/>
                        </a:solidFill>
                        <a:latin typeface="+mn-lt"/>
                        <a:cs typeface="Times New Roman" panose="02020603050405020304" pitchFamily="18" charset="0"/>
                      </a:endParaRPr>
                    </a:p>
                  </a:txBody>
                  <a:tcPr anchor="ctr"/>
                </a:tc>
                <a:tc>
                  <a:txBody>
                    <a:bodyPr/>
                    <a:lstStyle/>
                    <a:p>
                      <a:pPr algn="l"/>
                      <a:r>
                        <a:rPr lang="en-US" sz="3200" dirty="0">
                          <a:solidFill>
                            <a:schemeClr val="tx1"/>
                          </a:solidFill>
                          <a:latin typeface="+mn-lt"/>
                          <a:cs typeface="Times New Roman" panose="02020603050405020304" pitchFamily="18" charset="0"/>
                        </a:rPr>
                        <a:t>Roadshows</a:t>
                      </a:r>
                      <a:r>
                        <a:rPr lang="en-US" sz="3200" baseline="0" dirty="0">
                          <a:solidFill>
                            <a:schemeClr val="tx1"/>
                          </a:solidFill>
                          <a:latin typeface="+mn-lt"/>
                          <a:cs typeface="Times New Roman" panose="02020603050405020304" pitchFamily="18" charset="0"/>
                        </a:rPr>
                        <a:t> in Ireland &amp; Israel</a:t>
                      </a:r>
                      <a:endParaRPr lang="en-IN" sz="3200" dirty="0">
                        <a:solidFill>
                          <a:schemeClr val="tx1"/>
                        </a:solidFill>
                        <a:latin typeface="+mn-lt"/>
                        <a:cs typeface="Times New Roman" panose="02020603050405020304" pitchFamily="18" charset="0"/>
                      </a:endParaRPr>
                    </a:p>
                  </a:txBody>
                  <a:tcPr anchor="ctr"/>
                </a:tc>
                <a:tc>
                  <a:txBody>
                    <a:bodyPr/>
                    <a:lstStyle/>
                    <a:p>
                      <a:pPr algn="ctr"/>
                      <a:endParaRPr lang="en-IN" sz="3200" dirty="0">
                        <a:solidFill>
                          <a:schemeClr val="tx1"/>
                        </a:solidFill>
                        <a:latin typeface="+mn-lt"/>
                        <a:cs typeface="Times New Roman" panose="02020603050405020304" pitchFamily="18" charset="0"/>
                      </a:endParaRPr>
                    </a:p>
                  </a:txBody>
                  <a:tcPr anchor="ctr"/>
                </a:tc>
                <a:tc>
                  <a:txBody>
                    <a:bodyPr/>
                    <a:lstStyle/>
                    <a:p>
                      <a:pPr algn="ctr"/>
                      <a:endParaRPr lang="en-IN" sz="3200" dirty="0">
                        <a:solidFill>
                          <a:schemeClr val="tx1"/>
                        </a:solidFill>
                        <a:latin typeface="+mn-lt"/>
                        <a:cs typeface="Times New Roman" panose="02020603050405020304" pitchFamily="18" charset="0"/>
                      </a:endParaRP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rPr>
                        <a:t>Letter to </a:t>
                      </a:r>
                      <a:r>
                        <a:rPr kumimoji="0" lang="en-US" sz="3200" b="0" i="0" u="none" strike="noStrike" kern="0" cap="none" spc="0" normalizeH="0" baseline="0" noProof="0" dirty="0" err="1">
                          <a:ln>
                            <a:noFill/>
                          </a:ln>
                          <a:solidFill>
                            <a:schemeClr val="tx1"/>
                          </a:solidFill>
                          <a:effectLst/>
                          <a:uLnTx/>
                          <a:uFillTx/>
                          <a:latin typeface="+mn-lt"/>
                          <a:ea typeface="+mn-ea"/>
                          <a:cs typeface="Times New Roman" panose="02020603050405020304" pitchFamily="18" charset="0"/>
                        </a:rPr>
                        <a:t>Gok</a:t>
                      </a:r>
                      <a:r>
                        <a:rPr kumimoji="0" lang="en-US"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rPr>
                        <a:t> to send </a:t>
                      </a:r>
                      <a:endPar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endParaRPr>
                    </a:p>
                  </a:txBody>
                  <a:tcPr anchor="ctr"/>
                </a:tc>
                <a:tc>
                  <a:txBody>
                    <a:bodyPr/>
                    <a:lstStyle/>
                    <a:p>
                      <a:pPr algn="ctr"/>
                      <a:r>
                        <a:rPr lang="en-US" sz="3200" dirty="0">
                          <a:solidFill>
                            <a:schemeClr val="tx1"/>
                          </a:solidFill>
                          <a:latin typeface="+mn-lt"/>
                          <a:cs typeface="Times New Roman" panose="02020603050405020304" pitchFamily="18" charset="0"/>
                        </a:rPr>
                        <a:t>International</a:t>
                      </a:r>
                      <a:endParaRPr lang="en-IN" sz="3200" dirty="0">
                        <a:solidFill>
                          <a:schemeClr val="tx1"/>
                        </a:solidFill>
                        <a:latin typeface="+mn-lt"/>
                        <a:cs typeface="Times New Roman" panose="02020603050405020304" pitchFamily="18" charset="0"/>
                      </a:endParaRPr>
                    </a:p>
                  </a:txBody>
                  <a:tcPr anchor="ctr"/>
                </a:tc>
                <a:extLst>
                  <a:ext uri="{0D108BD9-81ED-4DB2-BD59-A6C34878D82A}">
                    <a16:rowId xmlns:a16="http://schemas.microsoft.com/office/drawing/2014/main" val="10002"/>
                  </a:ext>
                </a:extLst>
              </a:tr>
              <a:tr h="1274582">
                <a:tc>
                  <a:txBody>
                    <a:bodyPr/>
                    <a:lstStyle/>
                    <a:p>
                      <a:pPr algn="ctr"/>
                      <a:r>
                        <a:rPr lang="en-US" sz="3200" dirty="0">
                          <a:solidFill>
                            <a:schemeClr val="tx1"/>
                          </a:solidFill>
                          <a:latin typeface="+mn-lt"/>
                          <a:cs typeface="Times New Roman" panose="02020603050405020304" pitchFamily="18" charset="0"/>
                        </a:rPr>
                        <a:t>9</a:t>
                      </a:r>
                      <a:endParaRPr lang="en-IN" sz="3200" dirty="0">
                        <a:solidFill>
                          <a:schemeClr val="tx1"/>
                        </a:solidFill>
                        <a:latin typeface="+mn-lt"/>
                        <a:cs typeface="Times New Roman" panose="02020603050405020304" pitchFamily="18" charset="0"/>
                      </a:endParaRPr>
                    </a:p>
                  </a:txBody>
                  <a:tcPr anchor="ctr"/>
                </a:tc>
                <a:tc>
                  <a:txBody>
                    <a:bodyPr/>
                    <a:lstStyle/>
                    <a:p>
                      <a:pPr marL="67945" algn="l">
                        <a:lnSpc>
                          <a:spcPct val="100000"/>
                        </a:lnSpc>
                        <a:spcBef>
                          <a:spcPts val="1200"/>
                        </a:spcBef>
                        <a:spcAft>
                          <a:spcPts val="0"/>
                        </a:spcAft>
                      </a:pPr>
                      <a:r>
                        <a:rPr lang="en-US" sz="3200" dirty="0">
                          <a:solidFill>
                            <a:schemeClr val="tx1"/>
                          </a:solidFill>
                          <a:effectLst/>
                          <a:latin typeface="+mn-lt"/>
                          <a:cs typeface="Times New Roman" panose="02020603050405020304" pitchFamily="18" charset="0"/>
                        </a:rPr>
                        <a:t>Power World Expo 2023</a:t>
                      </a:r>
                      <a:endParaRPr lang="en-US" sz="3200" dirty="0">
                        <a:solidFill>
                          <a:schemeClr val="tx1"/>
                        </a:solidFill>
                        <a:effectLst/>
                        <a:latin typeface="+mn-lt"/>
                        <a:ea typeface="Times New Roman" panose="02020603050405020304" pitchFamily="18" charset="0"/>
                        <a:cs typeface="Times New Roman" panose="02020603050405020304" pitchFamily="18" charset="0"/>
                      </a:endParaRPr>
                    </a:p>
                  </a:txBody>
                  <a:tcPr marL="114300" marR="114300" marT="180000" marB="180000" anchor="ctr"/>
                </a:tc>
                <a:tc>
                  <a:txBody>
                    <a:bodyPr/>
                    <a:lstStyle/>
                    <a:p>
                      <a:pPr algn="ctr"/>
                      <a:r>
                        <a:rPr lang="en-IN" sz="3200" dirty="0">
                          <a:solidFill>
                            <a:schemeClr val="tx1"/>
                          </a:solidFill>
                          <a:latin typeface="+mn-lt"/>
                          <a:cs typeface="Times New Roman" panose="02020603050405020304" pitchFamily="18" charset="0"/>
                        </a:rPr>
                        <a:t>01.03.2023</a:t>
                      </a:r>
                    </a:p>
                    <a:p>
                      <a:pPr algn="ctr"/>
                      <a:r>
                        <a:rPr lang="en-IN" sz="3200" dirty="0">
                          <a:solidFill>
                            <a:schemeClr val="tx1"/>
                          </a:solidFill>
                          <a:latin typeface="+mn-lt"/>
                          <a:cs typeface="Times New Roman" panose="02020603050405020304" pitchFamily="18" charset="0"/>
                        </a:rPr>
                        <a:t>03.03.2023</a:t>
                      </a:r>
                    </a:p>
                  </a:txBody>
                  <a:tcPr anchor="ctr"/>
                </a:tc>
                <a:tc>
                  <a:txBody>
                    <a:bodyPr/>
                    <a:lstStyle/>
                    <a:p>
                      <a:pPr algn="ctr"/>
                      <a:r>
                        <a:rPr lang="en-IN" sz="3200" dirty="0">
                          <a:solidFill>
                            <a:schemeClr val="tx1"/>
                          </a:solidFill>
                          <a:latin typeface="+mn-lt"/>
                          <a:cs typeface="Times New Roman" panose="02020603050405020304" pitchFamily="18" charset="0"/>
                        </a:rPr>
                        <a:t>Mumbai</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u="none" strike="noStrike" kern="0" cap="none" spc="0" normalizeH="0" baseline="0" noProof="0" dirty="0">
                          <a:ln>
                            <a:noFill/>
                          </a:ln>
                          <a:solidFill>
                            <a:schemeClr val="tx1"/>
                          </a:solidFill>
                          <a:effectLst/>
                          <a:uLnTx/>
                          <a:uFillTx/>
                          <a:latin typeface="+mn-lt"/>
                          <a:cs typeface="Times New Roman" panose="02020603050405020304" pitchFamily="18" charset="0"/>
                        </a:rPr>
                        <a:t>Not decided</a:t>
                      </a:r>
                      <a:endPar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endParaRPr>
                    </a:p>
                  </a:txBody>
                  <a:tcPr anchor="ctr"/>
                </a:tc>
                <a:tc>
                  <a:txBody>
                    <a:bodyPr/>
                    <a:lstStyle/>
                    <a:p>
                      <a:pPr algn="ctr"/>
                      <a:r>
                        <a:rPr lang="en-IN" sz="32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2742234931"/>
                  </a:ext>
                </a:extLst>
              </a:tr>
              <a:tr h="1019666">
                <a:tc>
                  <a:txBody>
                    <a:bodyPr/>
                    <a:lstStyle/>
                    <a:p>
                      <a:pPr algn="ctr"/>
                      <a:r>
                        <a:rPr lang="en-US" sz="3200" dirty="0">
                          <a:solidFill>
                            <a:schemeClr val="tx1"/>
                          </a:solidFill>
                          <a:latin typeface="+mn-lt"/>
                          <a:cs typeface="Times New Roman" panose="02020603050405020304" pitchFamily="18" charset="0"/>
                        </a:rPr>
                        <a:t>10</a:t>
                      </a:r>
                      <a:endParaRPr lang="en-IN" sz="3200" dirty="0">
                        <a:solidFill>
                          <a:schemeClr val="tx1"/>
                        </a:solidFill>
                        <a:latin typeface="+mn-lt"/>
                        <a:cs typeface="Times New Roman" panose="02020603050405020304" pitchFamily="18" charset="0"/>
                      </a:endParaRPr>
                    </a:p>
                  </a:txBody>
                  <a:tcPr anchor="ctr"/>
                </a:tc>
                <a:tc>
                  <a:txBody>
                    <a:bodyPr/>
                    <a:lstStyle/>
                    <a:p>
                      <a:pPr marL="67945" algn="l">
                        <a:lnSpc>
                          <a:spcPct val="100000"/>
                        </a:lnSpc>
                        <a:spcBef>
                          <a:spcPts val="1200"/>
                        </a:spcBef>
                        <a:spcAft>
                          <a:spcPts val="0"/>
                        </a:spcAft>
                      </a:pPr>
                      <a:r>
                        <a:rPr lang="en-US" sz="3200" dirty="0">
                          <a:solidFill>
                            <a:schemeClr val="tx1"/>
                          </a:solidFill>
                          <a:effectLst/>
                          <a:latin typeface="+mn-lt"/>
                          <a:ea typeface="Times New Roman" panose="02020603050405020304" pitchFamily="18" charset="0"/>
                          <a:cs typeface="Times New Roman" panose="02020603050405020304" pitchFamily="18" charset="0"/>
                        </a:rPr>
                        <a:t>Bengaluru Innovation Summit</a:t>
                      </a:r>
                    </a:p>
                  </a:txBody>
                  <a:tcPr marL="114300" marR="114300" marT="180000" marB="180000" anchor="ctr"/>
                </a:tc>
                <a:tc>
                  <a:txBody>
                    <a:bodyPr/>
                    <a:lstStyle/>
                    <a:p>
                      <a:pPr algn="ctr"/>
                      <a:r>
                        <a:rPr lang="en-IN" sz="3200" dirty="0">
                          <a:solidFill>
                            <a:schemeClr val="tx1"/>
                          </a:solidFill>
                          <a:latin typeface="+mn-lt"/>
                          <a:cs typeface="Times New Roman" panose="02020603050405020304" pitchFamily="18" charset="0"/>
                        </a:rPr>
                        <a:t>14.03.2023</a:t>
                      </a:r>
                    </a:p>
                  </a:txBody>
                  <a:tcPr anchor="ctr"/>
                </a:tc>
                <a:tc>
                  <a:txBody>
                    <a:bodyPr/>
                    <a:lstStyle/>
                    <a:p>
                      <a:pPr algn="ctr"/>
                      <a:r>
                        <a:rPr lang="en-IN" sz="3200" dirty="0">
                          <a:solidFill>
                            <a:schemeClr val="tx1"/>
                          </a:solidFill>
                          <a:latin typeface="+mn-lt"/>
                          <a:cs typeface="Times New Roman" panose="02020603050405020304" pitchFamily="18" charset="0"/>
                        </a:rPr>
                        <a:t>Bengaluru</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rPr>
                        <a:t>Participant</a:t>
                      </a:r>
                    </a:p>
                  </a:txBody>
                  <a:tcPr anchor="ctr"/>
                </a:tc>
                <a:tc>
                  <a:txBody>
                    <a:bodyPr/>
                    <a:lstStyle/>
                    <a:p>
                      <a:pPr algn="ctr"/>
                      <a:r>
                        <a:rPr lang="en-IN" sz="32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1073995893"/>
                  </a:ext>
                </a:extLst>
              </a:tr>
              <a:tr h="1290541">
                <a:tc>
                  <a:txBody>
                    <a:bodyPr/>
                    <a:lstStyle/>
                    <a:p>
                      <a:pPr algn="ctr"/>
                      <a:r>
                        <a:rPr lang="en-IN" sz="3200" dirty="0">
                          <a:solidFill>
                            <a:schemeClr val="tx1"/>
                          </a:solidFill>
                          <a:latin typeface="+mn-lt"/>
                          <a:cs typeface="Times New Roman" panose="02020603050405020304" pitchFamily="18" charset="0"/>
                        </a:rPr>
                        <a:t>11</a:t>
                      </a:r>
                    </a:p>
                  </a:txBody>
                  <a:tcPr anchor="ctr"/>
                </a:tc>
                <a:tc>
                  <a:txBody>
                    <a:bodyPr/>
                    <a:lstStyle/>
                    <a:p>
                      <a:pPr marL="67945" algn="l">
                        <a:lnSpc>
                          <a:spcPct val="100000"/>
                        </a:lnSpc>
                        <a:spcBef>
                          <a:spcPts val="1200"/>
                        </a:spcBef>
                        <a:spcAft>
                          <a:spcPts val="0"/>
                        </a:spcAft>
                      </a:pPr>
                      <a:r>
                        <a:rPr lang="en-US" sz="3200" dirty="0">
                          <a:solidFill>
                            <a:schemeClr val="tx1"/>
                          </a:solidFill>
                          <a:effectLst/>
                          <a:latin typeface="+mn-lt"/>
                          <a:ea typeface="Times New Roman" panose="02020603050405020304" pitchFamily="18" charset="0"/>
                          <a:cs typeface="Times New Roman" panose="02020603050405020304" pitchFamily="18" charset="0"/>
                        </a:rPr>
                        <a:t>3</a:t>
                      </a:r>
                      <a:r>
                        <a:rPr lang="en-US" sz="3200" baseline="30000" dirty="0">
                          <a:solidFill>
                            <a:schemeClr val="tx1"/>
                          </a:solidFill>
                          <a:effectLst/>
                          <a:latin typeface="+mn-lt"/>
                          <a:ea typeface="Times New Roman" panose="02020603050405020304" pitchFamily="18" charset="0"/>
                          <a:cs typeface="Times New Roman" panose="02020603050405020304" pitchFamily="18" charset="0"/>
                        </a:rPr>
                        <a:t>rd</a:t>
                      </a:r>
                      <a:r>
                        <a:rPr lang="en-US" sz="3200" dirty="0">
                          <a:solidFill>
                            <a:schemeClr val="tx1"/>
                          </a:solidFill>
                          <a:effectLst/>
                          <a:latin typeface="+mn-lt"/>
                          <a:ea typeface="Times New Roman" panose="02020603050405020304" pitchFamily="18" charset="0"/>
                          <a:cs typeface="Times New Roman" panose="02020603050405020304" pitchFamily="18" charset="0"/>
                        </a:rPr>
                        <a:t> Edition of International SME Convention 2023</a:t>
                      </a:r>
                    </a:p>
                  </a:txBody>
                  <a:tcPr marL="114300" marR="114300" marT="180000" marB="180000" anchor="ctr"/>
                </a:tc>
                <a:tc>
                  <a:txBody>
                    <a:bodyPr/>
                    <a:lstStyle/>
                    <a:p>
                      <a:pPr algn="ctr"/>
                      <a:r>
                        <a:rPr lang="en-IN" sz="3200" dirty="0">
                          <a:solidFill>
                            <a:schemeClr val="tx1"/>
                          </a:solidFill>
                          <a:latin typeface="+mn-lt"/>
                          <a:cs typeface="Times New Roman" panose="02020603050405020304" pitchFamily="18" charset="0"/>
                        </a:rPr>
                        <a:t>19.03.2023</a:t>
                      </a:r>
                    </a:p>
                    <a:p>
                      <a:pPr algn="ctr"/>
                      <a:r>
                        <a:rPr lang="en-IN" sz="3200" dirty="0">
                          <a:solidFill>
                            <a:schemeClr val="tx1"/>
                          </a:solidFill>
                          <a:latin typeface="+mn-lt"/>
                          <a:cs typeface="Times New Roman" panose="02020603050405020304" pitchFamily="18" charset="0"/>
                        </a:rPr>
                        <a:t>21.03.2023</a:t>
                      </a:r>
                    </a:p>
                  </a:txBody>
                  <a:tcPr anchor="ctr"/>
                </a:tc>
                <a:tc>
                  <a:txBody>
                    <a:bodyPr/>
                    <a:lstStyle/>
                    <a:p>
                      <a:pPr algn="ctr"/>
                      <a:r>
                        <a:rPr lang="en-IN" sz="3200" dirty="0">
                          <a:solidFill>
                            <a:schemeClr val="tx1"/>
                          </a:solidFill>
                          <a:latin typeface="+mn-lt"/>
                          <a:cs typeface="Times New Roman" panose="02020603050405020304" pitchFamily="18" charset="0"/>
                        </a:rPr>
                        <a:t>New Delhi</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rPr>
                        <a:t>Participant</a:t>
                      </a:r>
                    </a:p>
                  </a:txBody>
                  <a:tcPr anchor="ctr"/>
                </a:tc>
                <a:tc>
                  <a:txBody>
                    <a:bodyPr/>
                    <a:lstStyle/>
                    <a:p>
                      <a:pPr algn="ctr"/>
                      <a:r>
                        <a:rPr lang="en-IN" sz="3200" dirty="0">
                          <a:solidFill>
                            <a:schemeClr val="tx1"/>
                          </a:solidFill>
                          <a:latin typeface="+mn-lt"/>
                          <a:cs typeface="Times New Roman" panose="02020603050405020304" pitchFamily="18" charset="0"/>
                        </a:rPr>
                        <a:t>Domestic</a:t>
                      </a:r>
                    </a:p>
                  </a:txBody>
                  <a:tcPr anchor="ctr"/>
                </a:tc>
                <a:extLst>
                  <a:ext uri="{0D108BD9-81ED-4DB2-BD59-A6C34878D82A}">
                    <a16:rowId xmlns:a16="http://schemas.microsoft.com/office/drawing/2014/main" val="2884553066"/>
                  </a:ext>
                </a:extLst>
              </a:tr>
              <a:tr h="1030995">
                <a:tc>
                  <a:txBody>
                    <a:bodyPr/>
                    <a:lstStyle/>
                    <a:p>
                      <a:pPr algn="ctr"/>
                      <a:r>
                        <a:rPr lang="en-IN" sz="3200" dirty="0">
                          <a:solidFill>
                            <a:schemeClr val="tx1"/>
                          </a:solidFill>
                          <a:latin typeface="+mn-lt"/>
                          <a:cs typeface="Times New Roman" panose="02020603050405020304" pitchFamily="18" charset="0"/>
                        </a:rPr>
                        <a:t>12</a:t>
                      </a:r>
                    </a:p>
                  </a:txBody>
                  <a:tcPr anchor="ctr"/>
                </a:tc>
                <a:tc>
                  <a:txBody>
                    <a:bodyPr/>
                    <a:lstStyle/>
                    <a:p>
                      <a:pPr marL="67945" algn="l">
                        <a:lnSpc>
                          <a:spcPct val="100000"/>
                        </a:lnSpc>
                        <a:spcBef>
                          <a:spcPts val="1200"/>
                        </a:spcBef>
                        <a:spcAft>
                          <a:spcPts val="0"/>
                        </a:spcAft>
                      </a:pPr>
                      <a:r>
                        <a:rPr lang="en-US" sz="3200" dirty="0" err="1">
                          <a:solidFill>
                            <a:schemeClr val="tx1"/>
                          </a:solidFill>
                          <a:effectLst/>
                          <a:latin typeface="+mn-lt"/>
                          <a:ea typeface="Times New Roman" panose="02020603050405020304" pitchFamily="18" charset="0"/>
                          <a:cs typeface="Times New Roman" panose="02020603050405020304" pitchFamily="18" charset="0"/>
                        </a:rPr>
                        <a:t>Expocomer</a:t>
                      </a:r>
                      <a:endParaRPr lang="en-US" sz="3200" dirty="0">
                        <a:solidFill>
                          <a:schemeClr val="tx1"/>
                        </a:solidFill>
                        <a:effectLst/>
                        <a:latin typeface="+mn-lt"/>
                        <a:ea typeface="Times New Roman" panose="02020603050405020304" pitchFamily="18" charset="0"/>
                        <a:cs typeface="Times New Roman" panose="02020603050405020304" pitchFamily="18" charset="0"/>
                      </a:endParaRPr>
                    </a:p>
                  </a:txBody>
                  <a:tcPr marL="114300" marR="114300" marT="180000" marB="180000" anchor="ctr"/>
                </a:tc>
                <a:tc>
                  <a:txBody>
                    <a:bodyPr/>
                    <a:lstStyle/>
                    <a:p>
                      <a:pPr algn="ctr"/>
                      <a:r>
                        <a:rPr lang="en-IN" sz="3200" dirty="0">
                          <a:solidFill>
                            <a:schemeClr val="tx1"/>
                          </a:solidFill>
                          <a:latin typeface="+mn-lt"/>
                          <a:cs typeface="Times New Roman" panose="02020603050405020304" pitchFamily="18" charset="0"/>
                        </a:rPr>
                        <a:t>28.03.2023</a:t>
                      </a:r>
                    </a:p>
                    <a:p>
                      <a:pPr algn="ctr"/>
                      <a:r>
                        <a:rPr lang="en-IN" sz="3200" dirty="0">
                          <a:solidFill>
                            <a:schemeClr val="tx1"/>
                          </a:solidFill>
                          <a:latin typeface="+mn-lt"/>
                          <a:cs typeface="Times New Roman" panose="02020603050405020304" pitchFamily="18" charset="0"/>
                        </a:rPr>
                        <a:t>30.03.2023</a:t>
                      </a:r>
                    </a:p>
                  </a:txBody>
                  <a:tcPr anchor="ctr"/>
                </a:tc>
                <a:tc>
                  <a:txBody>
                    <a:bodyPr/>
                    <a:lstStyle/>
                    <a:p>
                      <a:pPr algn="ctr"/>
                      <a:r>
                        <a:rPr lang="en-IN" sz="3200" dirty="0">
                          <a:solidFill>
                            <a:schemeClr val="tx1"/>
                          </a:solidFill>
                          <a:latin typeface="+mn-lt"/>
                          <a:cs typeface="Times New Roman" panose="02020603050405020304" pitchFamily="18" charset="0"/>
                        </a:rPr>
                        <a:t>Republic of Panama</a:t>
                      </a:r>
                    </a:p>
                  </a:txBody>
                  <a:tcPr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IN" sz="3200" b="0" i="0" u="none" strike="noStrike" kern="0" cap="none" spc="0" normalizeH="0" baseline="0" noProof="0" dirty="0">
                          <a:ln>
                            <a:noFill/>
                          </a:ln>
                          <a:solidFill>
                            <a:schemeClr val="tx1"/>
                          </a:solidFill>
                          <a:effectLst/>
                          <a:uLnTx/>
                          <a:uFillTx/>
                          <a:latin typeface="+mn-lt"/>
                          <a:ea typeface="+mn-ea"/>
                          <a:cs typeface="Times New Roman" panose="02020603050405020304" pitchFamily="18" charset="0"/>
                        </a:rPr>
                        <a:t>To be Decided</a:t>
                      </a:r>
                    </a:p>
                  </a:txBody>
                  <a:tcPr anchor="ctr"/>
                </a:tc>
                <a:tc>
                  <a:txBody>
                    <a:bodyPr/>
                    <a:lstStyle/>
                    <a:p>
                      <a:pPr algn="ctr"/>
                      <a:r>
                        <a:rPr lang="en-IN" sz="3200" dirty="0">
                          <a:solidFill>
                            <a:schemeClr val="tx1"/>
                          </a:solidFill>
                          <a:latin typeface="+mn-lt"/>
                          <a:cs typeface="Times New Roman" panose="02020603050405020304" pitchFamily="18" charset="0"/>
                        </a:rPr>
                        <a:t>International</a:t>
                      </a:r>
                    </a:p>
                  </a:txBody>
                  <a:tcPr anchor="ctr"/>
                </a:tc>
                <a:extLst>
                  <a:ext uri="{0D108BD9-81ED-4DB2-BD59-A6C34878D82A}">
                    <a16:rowId xmlns:a16="http://schemas.microsoft.com/office/drawing/2014/main" val="2698369541"/>
                  </a:ext>
                </a:extLst>
              </a:tr>
            </a:tbl>
          </a:graphicData>
        </a:graphic>
      </p:graphicFrame>
    </p:spTree>
    <p:extLst>
      <p:ext uri="{BB962C8B-B14F-4D97-AF65-F5344CB8AC3E}">
        <p14:creationId xmlns:p14="http://schemas.microsoft.com/office/powerpoint/2010/main" val="1515463416"/>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Team 3 - Project Finance"/>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3 - Project Finance</a:t>
            </a:r>
          </a:p>
        </p:txBody>
      </p:sp>
      <p:graphicFrame>
        <p:nvGraphicFramePr>
          <p:cNvPr id="2" name="Table 2">
            <a:extLst>
              <a:ext uri="{FF2B5EF4-FFF2-40B4-BE49-F238E27FC236}">
                <a16:creationId xmlns:a16="http://schemas.microsoft.com/office/drawing/2014/main" id="{03CD654E-7620-300B-8C5E-47F576DBB6FA}"/>
              </a:ext>
            </a:extLst>
          </p:cNvPr>
          <p:cNvGraphicFramePr>
            <a:graphicFrameLocks noGrp="1"/>
          </p:cNvGraphicFramePr>
          <p:nvPr>
            <p:extLst>
              <p:ext uri="{D42A27DB-BD31-4B8C-83A1-F6EECF244321}">
                <p14:modId xmlns:p14="http://schemas.microsoft.com/office/powerpoint/2010/main" val="2773631421"/>
              </p:ext>
            </p:extLst>
          </p:nvPr>
        </p:nvGraphicFramePr>
        <p:xfrm>
          <a:off x="1066800" y="2982444"/>
          <a:ext cx="22806990" cy="12902693"/>
        </p:xfrm>
        <a:graphic>
          <a:graphicData uri="http://schemas.openxmlformats.org/drawingml/2006/table">
            <a:tbl>
              <a:tblPr firstRow="1" bandRow="1">
                <a:tableStyleId>{5940675A-B579-460E-94D1-54222C63F5DA}</a:tableStyleId>
              </a:tblPr>
              <a:tblGrid>
                <a:gridCol w="7602330">
                  <a:extLst>
                    <a:ext uri="{9D8B030D-6E8A-4147-A177-3AD203B41FA5}">
                      <a16:colId xmlns:a16="http://schemas.microsoft.com/office/drawing/2014/main" val="1490143741"/>
                    </a:ext>
                  </a:extLst>
                </a:gridCol>
                <a:gridCol w="7602330">
                  <a:extLst>
                    <a:ext uri="{9D8B030D-6E8A-4147-A177-3AD203B41FA5}">
                      <a16:colId xmlns:a16="http://schemas.microsoft.com/office/drawing/2014/main" val="2582165336"/>
                    </a:ext>
                  </a:extLst>
                </a:gridCol>
                <a:gridCol w="7602330">
                  <a:extLst>
                    <a:ext uri="{9D8B030D-6E8A-4147-A177-3AD203B41FA5}">
                      <a16:colId xmlns:a16="http://schemas.microsoft.com/office/drawing/2014/main" val="450143778"/>
                    </a:ext>
                  </a:extLst>
                </a:gridCol>
              </a:tblGrid>
              <a:tr h="973336">
                <a:tc>
                  <a:txBody>
                    <a:bodyPr/>
                    <a:lstStyle/>
                    <a:p>
                      <a:pPr algn="ctr">
                        <a:lnSpc>
                          <a:spcPct val="150000"/>
                        </a:lnSpc>
                      </a:pPr>
                      <a:r>
                        <a:rPr lang="en-IN" sz="4800" b="1" dirty="0">
                          <a:latin typeface="+mj-lt"/>
                        </a:rPr>
                        <a:t>Thiruvananthapuram</a:t>
                      </a:r>
                    </a:p>
                    <a:p>
                      <a:pPr algn="ctr">
                        <a:lnSpc>
                          <a:spcPct val="150000"/>
                        </a:lnSpc>
                      </a:pPr>
                      <a:endParaRPr lang="en-IN" sz="4800" b="1"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50000"/>
                        </a:lnSpc>
                      </a:pPr>
                      <a:r>
                        <a:rPr lang="en-IN" sz="4800" b="1" dirty="0">
                          <a:latin typeface="+mj-lt"/>
                        </a:rPr>
                        <a:t>Ernakulam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150000"/>
                        </a:lnSpc>
                      </a:pPr>
                      <a:r>
                        <a:rPr lang="en-IN" sz="4800" b="1" dirty="0">
                          <a:latin typeface="+mj-lt"/>
                        </a:rPr>
                        <a:t>Calicut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739312267"/>
                  </a:ext>
                </a:extLst>
              </a:tr>
              <a:tr h="6648703">
                <a:tc>
                  <a:txBody>
                    <a:bodyPr/>
                    <a:lstStyle/>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a:latin typeface="+mj-lt"/>
                        </a:rPr>
                        <a:t>R. Ravichandran ,Deputy General Manager</a:t>
                      </a:r>
                    </a:p>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a:latin typeface="+mj-lt"/>
                        </a:rPr>
                        <a:t>Sini K </a:t>
                      </a:r>
                      <a:r>
                        <a:rPr lang="en-IN" sz="3600" dirty="0" err="1">
                          <a:latin typeface="+mj-lt"/>
                        </a:rPr>
                        <a:t>Thoppil</a:t>
                      </a:r>
                      <a:r>
                        <a:rPr lang="en-IN" sz="3600" dirty="0">
                          <a:latin typeface="+mj-lt"/>
                        </a:rPr>
                        <a:t>, </a:t>
                      </a:r>
                      <a:r>
                        <a:rPr lang="en-IN" sz="3600" dirty="0" err="1">
                          <a:latin typeface="+mj-lt"/>
                        </a:rPr>
                        <a:t>Asst.General</a:t>
                      </a:r>
                      <a:r>
                        <a:rPr lang="en-IN" sz="3600" dirty="0">
                          <a:latin typeface="+mj-lt"/>
                        </a:rPr>
                        <a:t> Manager</a:t>
                      </a:r>
                    </a:p>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a:latin typeface="+mj-lt"/>
                        </a:rPr>
                        <a:t>Prasanth </a:t>
                      </a:r>
                      <a:r>
                        <a:rPr lang="en-IN" sz="3600" dirty="0" err="1">
                          <a:latin typeface="+mj-lt"/>
                        </a:rPr>
                        <a:t>Prathap</a:t>
                      </a:r>
                      <a:r>
                        <a:rPr lang="en-IN" sz="3600" dirty="0">
                          <a:latin typeface="+mj-lt"/>
                        </a:rPr>
                        <a:t>, Deputy Manager</a:t>
                      </a:r>
                    </a:p>
                    <a:p>
                      <a:pPr marL="0" marR="0" lvl="0" indent="0" algn="l" defTabSz="825500" eaLnBrk="1" fontAlgn="auto" latinLnBrk="0" hangingPunct="1">
                        <a:lnSpc>
                          <a:spcPct val="150000"/>
                        </a:lnSpc>
                        <a:spcBef>
                          <a:spcPts val="0"/>
                        </a:spcBef>
                        <a:spcAft>
                          <a:spcPts val="0"/>
                        </a:spcAft>
                        <a:buClrTx/>
                        <a:buSzTx/>
                        <a:buFontTx/>
                        <a:buNone/>
                        <a:tabLst/>
                        <a:defRPr/>
                      </a:pPr>
                      <a:endParaRPr lang="en-IN" sz="3600" dirty="0">
                        <a:latin typeface="+mj-lt"/>
                      </a:endParaRPr>
                    </a:p>
                    <a:p>
                      <a:pPr marL="0" marR="0" lvl="0" indent="0" algn="l" defTabSz="825500" eaLnBrk="1" fontAlgn="auto" latinLnBrk="0" hangingPunct="1">
                        <a:lnSpc>
                          <a:spcPct val="150000"/>
                        </a:lnSpc>
                        <a:spcBef>
                          <a:spcPts val="0"/>
                        </a:spcBef>
                        <a:spcAft>
                          <a:spcPts val="0"/>
                        </a:spcAft>
                        <a:buClrTx/>
                        <a:buSzTx/>
                        <a:buFontTx/>
                        <a:buNone/>
                        <a:tabLst/>
                        <a:defRPr/>
                      </a:pPr>
                      <a:endParaRPr lang="en-IN" sz="3600" dirty="0">
                        <a:latin typeface="+mj-lt"/>
                      </a:endParaRPr>
                    </a:p>
                    <a:p>
                      <a:pPr algn="l">
                        <a:lnSpc>
                          <a:spcPct val="150000"/>
                        </a:lnSpc>
                      </a:pPr>
                      <a:endParaRPr lang="en-IN" sz="36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a:latin typeface="+mj-lt"/>
                        </a:rPr>
                        <a:t>Prasanth R , General Manager I/c</a:t>
                      </a:r>
                    </a:p>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a:latin typeface="+mj-lt"/>
                        </a:rPr>
                        <a:t>Rajesh Jacob, Asst. General Manager</a:t>
                      </a:r>
                    </a:p>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IN" sz="3600" dirty="0" err="1">
                          <a:latin typeface="+mj-lt"/>
                        </a:rPr>
                        <a:t>Nithesh</a:t>
                      </a:r>
                      <a:r>
                        <a:rPr lang="en-IN" sz="3600" dirty="0">
                          <a:latin typeface="+mj-lt"/>
                        </a:rPr>
                        <a:t> B, Manager</a:t>
                      </a:r>
                    </a:p>
                    <a:p>
                      <a:pPr marL="914400" marR="0" lvl="0" indent="-914400" algn="l" defTabSz="825500" eaLnBrk="1" fontAlgn="auto" latinLnBrk="0" hangingPunct="1">
                        <a:lnSpc>
                          <a:spcPct val="150000"/>
                        </a:lnSpc>
                        <a:spcBef>
                          <a:spcPts val="0"/>
                        </a:spcBef>
                        <a:spcAft>
                          <a:spcPts val="0"/>
                        </a:spcAft>
                        <a:buClrTx/>
                        <a:buSzTx/>
                        <a:buFont typeface="+mj-lt"/>
                        <a:buAutoNum type="arabicPeriod"/>
                        <a:tabLst/>
                        <a:defRPr/>
                      </a:pPr>
                      <a:r>
                        <a:rPr lang="en-US" sz="3600" dirty="0">
                          <a:latin typeface="+mj-lt"/>
                        </a:rPr>
                        <a:t>Adel K M, Manager</a:t>
                      </a:r>
                    </a:p>
                    <a:p>
                      <a:pPr marL="914400" indent="-914400" algn="l" defTabSz="495300">
                        <a:lnSpc>
                          <a:spcPct val="150000"/>
                        </a:lnSpc>
                        <a:spcBef>
                          <a:spcPts val="3500"/>
                        </a:spcBef>
                        <a:buSzPct val="100000"/>
                        <a:buFont typeface="+mj-lt"/>
                        <a:buAutoNum type="arabicPeriod"/>
                        <a:defRPr sz="3120"/>
                      </a:pPr>
                      <a:r>
                        <a:rPr lang="en-US" sz="3600" dirty="0">
                          <a:latin typeface="+mj-lt"/>
                        </a:rPr>
                        <a:t>Ashik Sheik, Manager</a:t>
                      </a:r>
                    </a:p>
                    <a:p>
                      <a:pPr marL="914400" indent="-914400" algn="l" defTabSz="495300">
                        <a:lnSpc>
                          <a:spcPct val="150000"/>
                        </a:lnSpc>
                        <a:spcBef>
                          <a:spcPts val="3500"/>
                        </a:spcBef>
                        <a:buSzPct val="100000"/>
                        <a:buFont typeface="+mj-lt"/>
                        <a:buAutoNum type="arabicPeriod"/>
                        <a:defRPr sz="3120"/>
                      </a:pPr>
                      <a:r>
                        <a:rPr lang="en-US" sz="3600" dirty="0" err="1">
                          <a:latin typeface="+mj-lt"/>
                        </a:rPr>
                        <a:t>Rithu</a:t>
                      </a:r>
                      <a:r>
                        <a:rPr lang="en-US" sz="3600" dirty="0">
                          <a:latin typeface="+mj-lt"/>
                        </a:rPr>
                        <a:t> K S, Deputy Manager</a:t>
                      </a:r>
                    </a:p>
                    <a:p>
                      <a:pPr marL="0" marR="0" lvl="0" indent="0" algn="l" defTabSz="825500" eaLnBrk="1" fontAlgn="auto" latinLnBrk="0" hangingPunct="1">
                        <a:lnSpc>
                          <a:spcPct val="150000"/>
                        </a:lnSpc>
                        <a:spcBef>
                          <a:spcPts val="0"/>
                        </a:spcBef>
                        <a:spcAft>
                          <a:spcPts val="0"/>
                        </a:spcAft>
                        <a:buClrTx/>
                        <a:buSzTx/>
                        <a:buFontTx/>
                        <a:buNone/>
                        <a:tabLst/>
                        <a:defRPr/>
                      </a:pPr>
                      <a:endParaRPr lang="en-IN" sz="3600" dirty="0">
                        <a:latin typeface="+mj-lt"/>
                      </a:endParaRPr>
                    </a:p>
                    <a:p>
                      <a:pPr marL="0" marR="0" lvl="0" indent="0" algn="l" defTabSz="825500" eaLnBrk="1" fontAlgn="auto" latinLnBrk="0" hangingPunct="1">
                        <a:lnSpc>
                          <a:spcPct val="150000"/>
                        </a:lnSpc>
                        <a:spcBef>
                          <a:spcPts val="0"/>
                        </a:spcBef>
                        <a:spcAft>
                          <a:spcPts val="0"/>
                        </a:spcAft>
                        <a:buClrTx/>
                        <a:buSzTx/>
                        <a:buFontTx/>
                        <a:buNone/>
                        <a:tabLst/>
                        <a:defRPr/>
                      </a:pPr>
                      <a:endParaRPr lang="en-IN" sz="3600" dirty="0">
                        <a:latin typeface="+mj-lt"/>
                      </a:endParaRPr>
                    </a:p>
                    <a:p>
                      <a:pPr algn="l">
                        <a:lnSpc>
                          <a:spcPct val="150000"/>
                        </a:lnSpc>
                      </a:pPr>
                      <a:endParaRPr lang="en-IN" sz="3600" dirty="0">
                        <a:latin typeface="+mj-lt"/>
                      </a:endParaRPr>
                    </a:p>
                    <a:p>
                      <a:pPr algn="l">
                        <a:lnSpc>
                          <a:spcPct val="150000"/>
                        </a:lnSpc>
                      </a:pPr>
                      <a:endParaRPr lang="en-IN" sz="36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914400" indent="-914400" algn="l" defTabSz="495300">
                        <a:lnSpc>
                          <a:spcPct val="150000"/>
                        </a:lnSpc>
                        <a:spcBef>
                          <a:spcPts val="3500"/>
                        </a:spcBef>
                        <a:buSzPct val="100000"/>
                        <a:buFont typeface="+mj-lt"/>
                        <a:buAutoNum type="arabicPeriod"/>
                        <a:defRPr sz="3120"/>
                      </a:pPr>
                      <a:r>
                        <a:rPr lang="en-IN" sz="3600" dirty="0" err="1">
                          <a:latin typeface="+mj-lt"/>
                        </a:rPr>
                        <a:t>Binil</a:t>
                      </a:r>
                      <a:r>
                        <a:rPr lang="en-IN" sz="3600" dirty="0">
                          <a:latin typeface="+mj-lt"/>
                        </a:rPr>
                        <a:t> Kumar, </a:t>
                      </a:r>
                      <a:r>
                        <a:rPr lang="en-IN" sz="3600" dirty="0" err="1">
                          <a:latin typeface="+mj-lt"/>
                        </a:rPr>
                        <a:t>Asst.General</a:t>
                      </a:r>
                      <a:r>
                        <a:rPr lang="en-IN" sz="3600" dirty="0">
                          <a:latin typeface="+mj-lt"/>
                        </a:rPr>
                        <a:t> Manager</a:t>
                      </a:r>
                    </a:p>
                    <a:p>
                      <a:pPr marL="914400" indent="-914400" algn="l" defTabSz="495300">
                        <a:lnSpc>
                          <a:spcPct val="150000"/>
                        </a:lnSpc>
                        <a:spcBef>
                          <a:spcPts val="3500"/>
                        </a:spcBef>
                        <a:buSzPct val="100000"/>
                        <a:buFont typeface="+mj-lt"/>
                        <a:buAutoNum type="arabicPeriod"/>
                        <a:defRPr sz="3120"/>
                      </a:pPr>
                      <a:r>
                        <a:rPr lang="en-IN" sz="3600" dirty="0">
                          <a:latin typeface="+mj-lt"/>
                        </a:rPr>
                        <a:t>Jackson Jose, Manager</a:t>
                      </a:r>
                    </a:p>
                    <a:p>
                      <a:pPr marL="914400" indent="-914400" algn="l">
                        <a:lnSpc>
                          <a:spcPct val="150000"/>
                        </a:lnSpc>
                        <a:buFont typeface="+mj-lt"/>
                        <a:buAutoNum type="arabicPeriod"/>
                      </a:pPr>
                      <a:endParaRPr lang="en-IN" sz="36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1029127"/>
                  </a:ext>
                </a:extLst>
              </a:tr>
            </a:tbl>
          </a:graphicData>
        </a:graphic>
      </p:graphicFrame>
    </p:spTree>
    <p:extLst>
      <p:ext uri="{BB962C8B-B14F-4D97-AF65-F5344CB8AC3E}">
        <p14:creationId xmlns:p14="http://schemas.microsoft.com/office/powerpoint/2010/main" val="30724340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3. KSWIFT one time effort to clear backlogs (The goal is to clear all backlog applications in three months, Rahul Jagadish BDE)"/>
          <p:cNvSpPr txBox="1">
            <a:spLocks noGrp="1"/>
          </p:cNvSpPr>
          <p:nvPr>
            <p:ph type="title"/>
          </p:nvPr>
        </p:nvSpPr>
        <p:spPr>
          <a:xfrm>
            <a:off x="1054100" y="159349"/>
            <a:ext cx="22237700" cy="1968500"/>
          </a:xfrm>
          <a:prstGeom prst="rect">
            <a:avLst/>
          </a:prstGeom>
        </p:spPr>
        <p:txBody>
          <a:bodyPr>
            <a:normAutofit/>
          </a:bodyPr>
          <a:lstStyle/>
          <a:p>
            <a:r>
              <a:rPr dirty="0"/>
              <a:t>3. </a:t>
            </a:r>
            <a:r>
              <a:rPr b="1" dirty="0">
                <a:latin typeface="Helvetica Neue"/>
                <a:ea typeface="Helvetica Neue"/>
                <a:cs typeface="Helvetica Neue"/>
                <a:sym typeface="Helvetica Neue"/>
              </a:rPr>
              <a:t>KSWIFT </a:t>
            </a:r>
            <a:r>
              <a:rPr dirty="0"/>
              <a:t>one time effort to clear backlogs The goal is to clear all backlog applications in three months, </a:t>
            </a:r>
            <a:r>
              <a:rPr lang="en-IN" dirty="0"/>
              <a:t>(</a:t>
            </a:r>
            <a:r>
              <a:rPr dirty="0"/>
              <a:t>Rahul Jagadish BDE</a:t>
            </a:r>
            <a:r>
              <a:rPr lang="en-IN" dirty="0"/>
              <a:t>)</a:t>
            </a:r>
            <a:endParaRPr dirty="0"/>
          </a:p>
        </p:txBody>
      </p:sp>
      <p:graphicFrame>
        <p:nvGraphicFramePr>
          <p:cNvPr id="143" name="Table"/>
          <p:cNvGraphicFramePr/>
          <p:nvPr>
            <p:extLst>
              <p:ext uri="{D42A27DB-BD31-4B8C-83A1-F6EECF244321}">
                <p14:modId xmlns:p14="http://schemas.microsoft.com/office/powerpoint/2010/main" val="1022854654"/>
              </p:ext>
            </p:extLst>
          </p:nvPr>
        </p:nvGraphicFramePr>
        <p:xfrm>
          <a:off x="868083" y="2368361"/>
          <a:ext cx="22225000" cy="8805377"/>
        </p:xfrm>
        <a:graphic>
          <a:graphicData uri="http://schemas.openxmlformats.org/drawingml/2006/table">
            <a:tbl>
              <a:tblPr firstRow="1" firstCol="1">
                <a:tableStyleId>{EEE7283C-3CF3-47DC-8721-378D4A62B228}</a:tableStyleId>
              </a:tblPr>
              <a:tblGrid>
                <a:gridCol w="2090468">
                  <a:extLst>
                    <a:ext uri="{9D8B030D-6E8A-4147-A177-3AD203B41FA5}">
                      <a16:colId xmlns:a16="http://schemas.microsoft.com/office/drawing/2014/main" val="20000"/>
                    </a:ext>
                  </a:extLst>
                </a:gridCol>
                <a:gridCol w="15387367">
                  <a:extLst>
                    <a:ext uri="{9D8B030D-6E8A-4147-A177-3AD203B41FA5}">
                      <a16:colId xmlns:a16="http://schemas.microsoft.com/office/drawing/2014/main" val="20001"/>
                    </a:ext>
                  </a:extLst>
                </a:gridCol>
                <a:gridCol w="4747165">
                  <a:extLst>
                    <a:ext uri="{9D8B030D-6E8A-4147-A177-3AD203B41FA5}">
                      <a16:colId xmlns:a16="http://schemas.microsoft.com/office/drawing/2014/main" val="20002"/>
                    </a:ext>
                  </a:extLst>
                </a:gridCol>
              </a:tblGrid>
              <a:tr h="1266785">
                <a:tc>
                  <a:txBody>
                    <a:bodyPr/>
                    <a:lstStyle/>
                    <a:p>
                      <a:pPr algn="ctr" defTabSz="647700">
                        <a:defRPr>
                          <a:solidFill>
                            <a:srgbClr val="000000"/>
                          </a:solidFill>
                        </a:defRPr>
                      </a:pPr>
                      <a:r>
                        <a:rPr sz="4000" dirty="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000" dirty="0">
                          <a:solidFill>
                            <a:srgbClr val="FFFFFF"/>
                          </a:solidFill>
                        </a:rPr>
                        <a:t>Description</a:t>
                      </a:r>
                    </a:p>
                  </a:txBody>
                  <a:tcPr marL="50800" marR="50800" marT="50800" marB="50800" anchor="ctr" horzOverflow="overflow"/>
                </a:tc>
                <a:tc>
                  <a:txBody>
                    <a:bodyPr/>
                    <a:lstStyle/>
                    <a:p>
                      <a:pPr algn="ctr" defTabSz="647700">
                        <a:defRPr sz="5000"/>
                      </a:pPr>
                      <a:endParaRPr sz="400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620748">
                <a:tc>
                  <a:txBody>
                    <a:bodyPr/>
                    <a:lstStyle/>
                    <a:p>
                      <a:pPr algn="ctr" defTabSz="647700">
                        <a:defRPr>
                          <a:solidFill>
                            <a:srgbClr val="000000"/>
                          </a:solidFill>
                        </a:defRPr>
                      </a:pPr>
                      <a:r>
                        <a:rPr sz="3200" dirty="0">
                          <a:solidFill>
                            <a:srgbClr val="444444"/>
                          </a:solidFill>
                        </a:rPr>
                        <a:t>1</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Total number of applications in KSWIFT from Feb 2019</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4</a:t>
                      </a:r>
                      <a:r>
                        <a:rPr lang="en-US" sz="4000" b="0" i="0" u="none" strike="noStrike" cap="none" spc="0" baseline="0" dirty="0">
                          <a:solidFill>
                            <a:srgbClr val="444444"/>
                          </a:solidFill>
                          <a:uFillTx/>
                          <a:latin typeface="Helvetica Neue"/>
                          <a:sym typeface="Helvetica Neue"/>
                        </a:rPr>
                        <a:t>,891</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607682">
                <a:tc>
                  <a:txBody>
                    <a:bodyPr/>
                    <a:lstStyle/>
                    <a:p>
                      <a:pPr algn="ctr" defTabSz="647700">
                        <a:defRPr>
                          <a:solidFill>
                            <a:srgbClr val="000000"/>
                          </a:solidFill>
                        </a:defRPr>
                      </a:pPr>
                      <a:r>
                        <a:rPr sz="3200" dirty="0">
                          <a:solidFill>
                            <a:srgbClr val="444444"/>
                          </a:solidFill>
                        </a:rPr>
                        <a:t>2</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Sanctioned till August 1, 2022</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2</a:t>
                      </a:r>
                      <a:r>
                        <a:rPr lang="en-US" sz="4000" b="0" i="0" u="none" strike="noStrike" cap="none" spc="0" baseline="0" dirty="0">
                          <a:solidFill>
                            <a:srgbClr val="444444"/>
                          </a:solidFill>
                          <a:uFillTx/>
                          <a:latin typeface="Helvetica Neue"/>
                          <a:sym typeface="Helvetica Neue"/>
                        </a:rPr>
                        <a:t>,</a:t>
                      </a:r>
                      <a:r>
                        <a:rPr sz="4000" b="0" i="0" u="none" strike="noStrike" cap="none" spc="0" baseline="0" dirty="0">
                          <a:solidFill>
                            <a:srgbClr val="444444"/>
                          </a:solidFill>
                          <a:uFillTx/>
                          <a:latin typeface="Helvetica Neue"/>
                          <a:sym typeface="Helvetica Neue"/>
                        </a:rPr>
                        <a:t>502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764524">
                <a:tc>
                  <a:txBody>
                    <a:bodyPr/>
                    <a:lstStyle/>
                    <a:p>
                      <a:pPr algn="ctr" defTabSz="647700">
                        <a:defRPr>
                          <a:solidFill>
                            <a:srgbClr val="000000"/>
                          </a:solidFill>
                        </a:defRPr>
                      </a:pPr>
                      <a:r>
                        <a:rPr sz="3200">
                          <a:solidFill>
                            <a:srgbClr val="444444"/>
                          </a:solidFill>
                        </a:rPr>
                        <a:t>3</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Balance old applications </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US" sz="4000" b="0" i="0" u="none" strike="noStrike" cap="none" spc="0" baseline="0" dirty="0">
                          <a:solidFill>
                            <a:srgbClr val="444444"/>
                          </a:solidFill>
                          <a:uFillTx/>
                          <a:latin typeface="Helvetica Neue"/>
                          <a:sym typeface="Helvetica Neue"/>
                        </a:rPr>
                        <a:t>*28</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764524">
                <a:tc>
                  <a:txBody>
                    <a:bodyPr/>
                    <a:lstStyle/>
                    <a:p>
                      <a:pPr algn="ctr" defTabSz="647700">
                        <a:defRPr>
                          <a:solidFill>
                            <a:srgbClr val="000000"/>
                          </a:solidFill>
                        </a:defRPr>
                      </a:pPr>
                      <a:r>
                        <a:rPr sz="3200">
                          <a:solidFill>
                            <a:srgbClr val="444444"/>
                          </a:solidFill>
                        </a:rPr>
                        <a:t>4</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US" sz="4000" b="0" i="0" u="none" strike="noStrike" cap="none" spc="0" baseline="0" dirty="0">
                          <a:solidFill>
                            <a:srgbClr val="444444"/>
                          </a:solidFill>
                          <a:uFillTx/>
                          <a:latin typeface="Helvetica Neue"/>
                          <a:sym typeface="Helvetica Neue"/>
                        </a:rPr>
                        <a:t>Cleared</a:t>
                      </a:r>
                      <a:r>
                        <a:rPr sz="4000" b="0" i="0" u="none" strike="noStrike" cap="none" spc="0" baseline="0" dirty="0">
                          <a:solidFill>
                            <a:srgbClr val="444444"/>
                          </a:solidFill>
                          <a:uFillTx/>
                          <a:latin typeface="Helvetica Neue"/>
                          <a:sym typeface="Helvetica Neue"/>
                        </a:rPr>
                        <a:t> in August</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US" sz="4000" b="0" i="0" u="none" strike="noStrike" cap="none" spc="0" baseline="0" dirty="0">
                          <a:solidFill>
                            <a:srgbClr val="444444"/>
                          </a:solidFill>
                          <a:uFillTx/>
                          <a:latin typeface="Helvetica Neue"/>
                          <a:sym typeface="Helvetica Neue"/>
                        </a:rPr>
                        <a:t>74 </a:t>
                      </a:r>
                      <a:r>
                        <a:rPr sz="4000" b="0" i="0" u="none" strike="noStrike" cap="none" spc="0" baseline="0" dirty="0">
                          <a:solidFill>
                            <a:srgbClr val="444444"/>
                          </a:solidFill>
                          <a:uFillTx/>
                          <a:latin typeface="Helvetica Neue"/>
                          <a:sym typeface="Helvetica Neue"/>
                        </a:rPr>
                        <a:t>(</a:t>
                      </a:r>
                      <a:r>
                        <a:rPr lang="en-US" sz="4000" b="0" i="0" u="none" strike="noStrike" cap="none" spc="0" baseline="0" dirty="0">
                          <a:solidFill>
                            <a:srgbClr val="444444"/>
                          </a:solidFill>
                          <a:uFillTx/>
                          <a:latin typeface="Helvetica Neue"/>
                          <a:sym typeface="Helvetica Neue"/>
                        </a:rPr>
                        <a:t>29</a:t>
                      </a:r>
                      <a:r>
                        <a:rPr sz="4000" b="0" i="0" u="none" strike="noStrike" cap="none" spc="0" baseline="0" dirty="0">
                          <a:solidFill>
                            <a:srgbClr val="444444"/>
                          </a:solidFill>
                          <a:uFillTx/>
                          <a:latin typeface="Helvetica Neue"/>
                          <a:sym typeface="Helvetica Neue"/>
                        </a:rPr>
                        <a: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764524">
                <a:tc>
                  <a:txBody>
                    <a:bodyPr/>
                    <a:lstStyle/>
                    <a:p>
                      <a:pPr algn="ctr" defTabSz="647700">
                        <a:defRPr>
                          <a:solidFill>
                            <a:srgbClr val="000000"/>
                          </a:solidFill>
                        </a:defRPr>
                      </a:pPr>
                      <a:r>
                        <a:rPr sz="3200">
                          <a:solidFill>
                            <a:srgbClr val="444444"/>
                          </a:solidFill>
                        </a:rPr>
                        <a:t>5</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in September</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US" sz="4000" b="0" i="0" u="none" strike="noStrike" cap="none" spc="0" baseline="0" dirty="0">
                          <a:solidFill>
                            <a:srgbClr val="444444"/>
                          </a:solidFill>
                          <a:uFillTx/>
                          <a:latin typeface="Helvetica Neue"/>
                          <a:sym typeface="Helvetica Neue"/>
                        </a:rPr>
                        <a:t>51 (20%)</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764524">
                <a:tc>
                  <a:txBody>
                    <a:bodyPr/>
                    <a:lstStyle/>
                    <a:p>
                      <a:pPr algn="ctr" defTabSz="647700">
                        <a:defRPr>
                          <a:solidFill>
                            <a:srgbClr val="000000"/>
                          </a:solidFill>
                        </a:defRPr>
                      </a:pPr>
                      <a:r>
                        <a:rPr sz="3200">
                          <a:solidFill>
                            <a:srgbClr val="444444"/>
                          </a:solidFill>
                        </a:rPr>
                        <a:t>6</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in October</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41 (16%)</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6"/>
                  </a:ext>
                </a:extLst>
              </a:tr>
              <a:tr h="764524">
                <a:tc>
                  <a:txBody>
                    <a:bodyPr/>
                    <a:lstStyle/>
                    <a:p>
                      <a:pPr algn="ctr" defTabSz="647700">
                        <a:defRPr>
                          <a:solidFill>
                            <a:srgbClr val="000000"/>
                          </a:solidFill>
                        </a:defRPr>
                      </a:pPr>
                      <a:r>
                        <a:rPr lang="en-US" sz="3200" dirty="0">
                          <a:solidFill>
                            <a:srgbClr val="444444"/>
                          </a:solidFill>
                        </a:rPr>
                        <a:t>7</a:t>
                      </a:r>
                      <a:endParaRPr sz="3200" dirty="0">
                        <a:solidFill>
                          <a:srgbClr val="444444"/>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in November</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21(8.30%)</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7474127"/>
                  </a:ext>
                </a:extLst>
              </a:tr>
              <a:tr h="764524">
                <a:tc>
                  <a:txBody>
                    <a:bodyPr/>
                    <a:lstStyle/>
                    <a:p>
                      <a:pPr algn="ctr" defTabSz="647700">
                        <a:defRPr>
                          <a:solidFill>
                            <a:srgbClr val="000000"/>
                          </a:solidFill>
                        </a:defRPr>
                      </a:pPr>
                      <a:r>
                        <a:rPr lang="en-US" sz="3200" dirty="0">
                          <a:solidFill>
                            <a:srgbClr val="444444"/>
                          </a:solidFill>
                        </a:rPr>
                        <a:t>8</a:t>
                      </a:r>
                      <a:endParaRPr sz="3200" dirty="0">
                        <a:solidFill>
                          <a:srgbClr val="444444"/>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in December ‘22</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20(7.9%)</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452179106"/>
                  </a:ext>
                </a:extLst>
              </a:tr>
              <a:tr h="764524">
                <a:tc>
                  <a:txBody>
                    <a:bodyPr/>
                    <a:lstStyle/>
                    <a:p>
                      <a:pPr algn="ctr" defTabSz="647700">
                        <a:defRPr>
                          <a:solidFill>
                            <a:srgbClr val="000000"/>
                          </a:solidFill>
                        </a:defRPr>
                      </a:pPr>
                      <a:r>
                        <a:rPr lang="en-US" sz="3200" dirty="0">
                          <a:solidFill>
                            <a:srgbClr val="444444"/>
                          </a:solidFill>
                        </a:rPr>
                        <a:t>9</a:t>
                      </a:r>
                      <a:endParaRPr sz="3200" dirty="0">
                        <a:solidFill>
                          <a:srgbClr val="444444"/>
                        </a:solidFill>
                      </a:endParaRP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in January ‘23</a:t>
                      </a:r>
                    </a:p>
                  </a:txBody>
                  <a:tcPr marL="50800" marR="50800" marT="50800" marB="50800" anchor="ctr" horzOverflow="overflow"/>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0" i="0" u="none" strike="noStrike" cap="none" spc="0" baseline="0" dirty="0">
                          <a:solidFill>
                            <a:srgbClr val="444444"/>
                          </a:solidFill>
                          <a:uFillTx/>
                          <a:latin typeface="Helvetica Neue"/>
                          <a:sym typeface="Helvetica Neue"/>
                        </a:rPr>
                        <a:t>16(6.32)</a:t>
                      </a: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2518753147"/>
                  </a:ext>
                </a:extLst>
              </a:tr>
              <a:tr h="764524">
                <a:tc>
                  <a:txBody>
                    <a:bodyPr/>
                    <a:lstStyle/>
                    <a:p>
                      <a:pPr algn="ctr" defTabSz="647700">
                        <a:defRPr>
                          <a:solidFill>
                            <a:srgbClr val="000000"/>
                          </a:solidFill>
                        </a:defRPr>
                      </a:pPr>
                      <a:r>
                        <a:rPr lang="en-US" sz="3200" dirty="0">
                          <a:solidFill>
                            <a:srgbClr val="444444"/>
                          </a:solidFill>
                        </a:rPr>
                        <a:t>10</a:t>
                      </a:r>
                      <a:endParaRPr sz="3200" dirty="0">
                        <a:solidFill>
                          <a:srgbClr val="444444"/>
                        </a:solidFill>
                      </a:endParaRPr>
                    </a:p>
                  </a:txBody>
                  <a:tcPr marL="50800" marR="50800" marT="50800" marB="50800" anchor="ctr" horzOverflow="overflow">
                    <a:lnB w="12700">
                      <a:solidFill>
                        <a:srgbClr val="3C3C1D"/>
                      </a:solidFill>
                      <a:miter lim="400000"/>
                    </a:lnB>
                  </a:tcPr>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r>
                        <a:rPr sz="4000" b="0" i="0" u="none" strike="noStrike" cap="none" spc="0" baseline="0" dirty="0">
                          <a:solidFill>
                            <a:srgbClr val="444444"/>
                          </a:solidFill>
                          <a:uFillTx/>
                          <a:latin typeface="Helvetica Neue"/>
                          <a:sym typeface="Helvetica Neue"/>
                        </a:rPr>
                        <a:t>Total Result</a:t>
                      </a:r>
                    </a:p>
                  </a:txBody>
                  <a:tcPr marL="50800" marR="50800" marT="50800" marB="50800" anchor="ctr" horzOverflow="overflow">
                    <a:lnB w="12700">
                      <a:solidFill>
                        <a:srgbClr val="3C3C1D"/>
                      </a:solidFill>
                      <a:miter lim="400000"/>
                    </a:lnB>
                  </a:tcPr>
                </a:tc>
                <a:tc>
                  <a:txBody>
                    <a:bodyPr/>
                    <a:lstStyle/>
                    <a:p>
                      <a:pPr marL="0" marR="0" lvl="0" indent="0" algn="l" defTabSz="647700" eaLnBrk="1" fontAlgn="auto" latinLnBrk="0" hangingPunct="1">
                        <a:lnSpc>
                          <a:spcPct val="100000"/>
                        </a:lnSpc>
                        <a:spcBef>
                          <a:spcPts val="0"/>
                        </a:spcBef>
                        <a:spcAft>
                          <a:spcPts val="0"/>
                        </a:spcAft>
                        <a:buClrTx/>
                        <a:buSzTx/>
                        <a:buFontTx/>
                        <a:buNone/>
                        <a:tabLst/>
                        <a:defRPr>
                          <a:solidFill>
                            <a:srgbClr val="000000"/>
                          </a:solidFill>
                        </a:defRPr>
                      </a:pPr>
                      <a:endParaRPr sz="4000" b="0" i="0" u="none" strike="noStrike" cap="none" spc="0" baseline="0" dirty="0">
                        <a:solidFill>
                          <a:srgbClr val="444444"/>
                        </a:solidFill>
                        <a:uFillTx/>
                        <a:latin typeface="Helvetica Neue"/>
                        <a:sym typeface="Helvetica Neue"/>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7"/>
                  </a:ext>
                </a:extLst>
              </a:tr>
            </a:tbl>
          </a:graphicData>
        </a:graphic>
      </p:graphicFrame>
      <p:sp>
        <p:nvSpPr>
          <p:cNvPr id="2" name="TextBox 1">
            <a:extLst>
              <a:ext uri="{FF2B5EF4-FFF2-40B4-BE49-F238E27FC236}">
                <a16:creationId xmlns:a16="http://schemas.microsoft.com/office/drawing/2014/main" id="{666A3E89-DC2C-8016-6A98-290A19789BFC}"/>
              </a:ext>
            </a:extLst>
          </p:cNvPr>
          <p:cNvSpPr txBox="1"/>
          <p:nvPr/>
        </p:nvSpPr>
        <p:spPr>
          <a:xfrm>
            <a:off x="1339477" y="11347639"/>
            <a:ext cx="21282212" cy="20723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3200" b="0" i="1" u="none" strike="noStrike" cap="none" spc="0" normalizeH="0" baseline="0" dirty="0">
                <a:ln>
                  <a:noFill/>
                </a:ln>
                <a:solidFill>
                  <a:srgbClr val="000000"/>
                </a:solidFill>
                <a:effectLst/>
                <a:uFillTx/>
                <a:latin typeface="+mn-lt"/>
                <a:ea typeface="+mn-ea"/>
                <a:cs typeface="+mn-cs"/>
                <a:sym typeface="Helvetica Neue Light"/>
              </a:rPr>
              <a:t>* During the review meeting held on 12.09.2022 with JD, Panchayat, it was decided that the long pending applications with Grama Panchayats has to be closed after hearing the respective Panchayats. There wer</a:t>
            </a:r>
            <a:r>
              <a:rPr lang="en-US" sz="3200" i="1" dirty="0"/>
              <a:t>e 253 pending applications. </a:t>
            </a:r>
            <a:r>
              <a:rPr kumimoji="0" lang="en-US" sz="3200" b="0" i="1" u="none" strike="noStrike" cap="none" spc="0" normalizeH="0" baseline="0" dirty="0">
                <a:ln>
                  <a:noFill/>
                </a:ln>
                <a:solidFill>
                  <a:srgbClr val="000000"/>
                </a:solidFill>
                <a:effectLst/>
                <a:uFillTx/>
                <a:latin typeface="+mn-lt"/>
                <a:ea typeface="+mn-ea"/>
                <a:cs typeface="+mn-cs"/>
                <a:sym typeface="Helvetica Neue Light"/>
              </a:rPr>
              <a:t>Accordingly Directorate of Panchayats has forwarded the list of pending applications with appropriate reasons for closing on 17.09.2022. NIC, on 19.09.2022, was directed to make necessary changes in the portal to close such cases.</a:t>
            </a:r>
            <a:endParaRPr kumimoji="0" lang="en-IN" sz="3200" b="0" i="1" u="none" strike="noStrike" cap="none" spc="0" normalizeH="0" baseline="0" dirty="0">
              <a:ln>
                <a:noFill/>
              </a:ln>
              <a:solidFill>
                <a:srgbClr val="000000"/>
              </a:solidFill>
              <a:effectLst/>
              <a:uFillTx/>
              <a:latin typeface="+mn-lt"/>
              <a:ea typeface="+mn-ea"/>
              <a:cs typeface="+mn-cs"/>
              <a:sym typeface="Helvetica Neue Light"/>
            </a:endParaRP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roject Finance - Overall status of loan"/>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dirty="0"/>
              <a:t>Project Finance - </a:t>
            </a:r>
            <a:r>
              <a:rPr b="0" dirty="0">
                <a:latin typeface="+mn-lt"/>
                <a:ea typeface="+mn-ea"/>
                <a:cs typeface="+mn-cs"/>
                <a:sym typeface="Helvetica Neue Light"/>
              </a:rPr>
              <a:t>Overall status of loan</a:t>
            </a:r>
          </a:p>
        </p:txBody>
      </p:sp>
      <p:sp>
        <p:nvSpPr>
          <p:cNvPr id="282" name="Book Size : Total principal loan outstanding : Rs.819.65 Crores,…"/>
          <p:cNvSpPr txBox="1">
            <a:spLocks noGrp="1"/>
          </p:cNvSpPr>
          <p:nvPr>
            <p:ph type="body" idx="1"/>
          </p:nvPr>
        </p:nvSpPr>
        <p:spPr>
          <a:prstGeom prst="rect">
            <a:avLst/>
          </a:prstGeom>
        </p:spPr>
        <p:txBody>
          <a:bodyPr/>
          <a:lstStyle/>
          <a:p>
            <a:pPr marL="914400" indent="-914400">
              <a:buSzPct val="100000"/>
              <a:buFontTx/>
              <a:buAutoNum type="arabicPeriod"/>
            </a:pPr>
            <a:r>
              <a:rPr dirty="0"/>
              <a:t>Book Size : Total </a:t>
            </a:r>
            <a:r>
              <a:rPr b="1" dirty="0">
                <a:latin typeface="Helvetica Neue"/>
                <a:ea typeface="Helvetica Neue"/>
                <a:cs typeface="Helvetica Neue"/>
                <a:sym typeface="Helvetica Neue"/>
              </a:rPr>
              <a:t>principal loan outstanding </a:t>
            </a:r>
            <a:r>
              <a:rPr dirty="0"/>
              <a:t>: Rs.</a:t>
            </a:r>
            <a:r>
              <a:rPr lang="en-US" dirty="0"/>
              <a:t>819.65</a:t>
            </a:r>
            <a:r>
              <a:rPr dirty="0"/>
              <a:t> Crores, </a:t>
            </a:r>
          </a:p>
          <a:p>
            <a:pPr marL="0" indent="0">
              <a:buSzTx/>
              <a:buFontTx/>
              <a:buNone/>
            </a:pPr>
            <a:r>
              <a:rPr dirty="0"/>
              <a:t>     Total units:175</a:t>
            </a:r>
          </a:p>
          <a:p>
            <a:pPr marL="0" indent="0">
              <a:buSzTx/>
              <a:buFontTx/>
              <a:buNone/>
            </a:pPr>
            <a:r>
              <a:rPr dirty="0"/>
              <a:t>2. Default (NPA) : Total </a:t>
            </a:r>
            <a:r>
              <a:rPr b="1" dirty="0">
                <a:latin typeface="Helvetica Neue"/>
                <a:ea typeface="Helvetica Neue"/>
                <a:cs typeface="Helvetica Neue"/>
                <a:sym typeface="Helvetica Neue"/>
              </a:rPr>
              <a:t>loan outstanding</a:t>
            </a:r>
            <a:r>
              <a:rPr dirty="0"/>
              <a:t> : Rs. 129.81 Crores</a:t>
            </a:r>
          </a:p>
          <a:p>
            <a:pPr marL="0" indent="0">
              <a:buSzTx/>
              <a:buFontTx/>
              <a:buNone/>
            </a:pPr>
            <a:r>
              <a:rPr dirty="0"/>
              <a:t>    Total units : 41</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Project Finance - Historic Performance"/>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dirty="0"/>
              <a:t>Project Finance - </a:t>
            </a:r>
            <a:r>
              <a:rPr b="0" dirty="0">
                <a:latin typeface="+mn-lt"/>
                <a:ea typeface="+mn-ea"/>
                <a:cs typeface="+mn-cs"/>
                <a:sym typeface="Helvetica Neue Light"/>
              </a:rPr>
              <a:t>Historic Performance</a:t>
            </a:r>
          </a:p>
        </p:txBody>
      </p:sp>
      <p:sp>
        <p:nvSpPr>
          <p:cNvPr id="285" name="No Plan Amount Timeline Result"/>
          <p:cNvSpPr txBox="1">
            <a:spLocks noGrp="1"/>
          </p:cNvSpPr>
          <p:nvPr>
            <p:ph type="body" idx="1"/>
          </p:nvPr>
        </p:nvSpPr>
        <p:spPr>
          <a:prstGeom prst="rect">
            <a:avLst/>
          </a:prstGeom>
        </p:spPr>
        <p:txBody>
          <a:bodyPr/>
          <a:lstStyle>
            <a:lvl1pPr marL="0" indent="0" defTabSz="647700">
              <a:spcBef>
                <a:spcPts val="0"/>
              </a:spcBef>
              <a:buSzTx/>
              <a:buFontTx/>
              <a:buNone/>
              <a:defRPr>
                <a:solidFill>
                  <a:srgbClr val="FFFFFF"/>
                </a:solidFill>
                <a:latin typeface="Helvetica Neue"/>
                <a:ea typeface="Helvetica Neue"/>
                <a:cs typeface="Helvetica Neue"/>
                <a:sym typeface="Helvetica Neue"/>
              </a:defRPr>
            </a:lvl1pPr>
          </a:lstStyle>
          <a:p>
            <a:r>
              <a:t>No	Plan	Amount	Timeline	Result</a:t>
            </a:r>
          </a:p>
        </p:txBody>
      </p:sp>
      <p:graphicFrame>
        <p:nvGraphicFramePr>
          <p:cNvPr id="286" name="Table"/>
          <p:cNvGraphicFramePr/>
          <p:nvPr>
            <p:extLst>
              <p:ext uri="{D42A27DB-BD31-4B8C-83A1-F6EECF244321}">
                <p14:modId xmlns:p14="http://schemas.microsoft.com/office/powerpoint/2010/main" val="473064637"/>
              </p:ext>
            </p:extLst>
          </p:nvPr>
        </p:nvGraphicFramePr>
        <p:xfrm>
          <a:off x="437322" y="3443713"/>
          <a:ext cx="23678294" cy="9359899"/>
        </p:xfrm>
        <a:graphic>
          <a:graphicData uri="http://schemas.openxmlformats.org/drawingml/2006/table">
            <a:tbl>
              <a:tblPr firstRow="1" firstCol="1">
                <a:tableStyleId>{EEE7283C-3CF3-47DC-8721-378D4A62B228}</a:tableStyleId>
              </a:tblPr>
              <a:tblGrid>
                <a:gridCol w="3718056">
                  <a:extLst>
                    <a:ext uri="{9D8B030D-6E8A-4147-A177-3AD203B41FA5}">
                      <a16:colId xmlns:a16="http://schemas.microsoft.com/office/drawing/2014/main" val="20000"/>
                    </a:ext>
                  </a:extLst>
                </a:gridCol>
                <a:gridCol w="3494607">
                  <a:extLst>
                    <a:ext uri="{9D8B030D-6E8A-4147-A177-3AD203B41FA5}">
                      <a16:colId xmlns:a16="http://schemas.microsoft.com/office/drawing/2014/main" val="20001"/>
                    </a:ext>
                  </a:extLst>
                </a:gridCol>
                <a:gridCol w="3800721">
                  <a:extLst>
                    <a:ext uri="{9D8B030D-6E8A-4147-A177-3AD203B41FA5}">
                      <a16:colId xmlns:a16="http://schemas.microsoft.com/office/drawing/2014/main" val="20002"/>
                    </a:ext>
                  </a:extLst>
                </a:gridCol>
                <a:gridCol w="3427468">
                  <a:extLst>
                    <a:ext uri="{9D8B030D-6E8A-4147-A177-3AD203B41FA5}">
                      <a16:colId xmlns:a16="http://schemas.microsoft.com/office/drawing/2014/main" val="20003"/>
                    </a:ext>
                  </a:extLst>
                </a:gridCol>
                <a:gridCol w="2915606">
                  <a:extLst>
                    <a:ext uri="{9D8B030D-6E8A-4147-A177-3AD203B41FA5}">
                      <a16:colId xmlns:a16="http://schemas.microsoft.com/office/drawing/2014/main" val="20004"/>
                    </a:ext>
                  </a:extLst>
                </a:gridCol>
                <a:gridCol w="3060415">
                  <a:extLst>
                    <a:ext uri="{9D8B030D-6E8A-4147-A177-3AD203B41FA5}">
                      <a16:colId xmlns:a16="http://schemas.microsoft.com/office/drawing/2014/main" val="20005"/>
                    </a:ext>
                  </a:extLst>
                </a:gridCol>
                <a:gridCol w="3261421">
                  <a:extLst>
                    <a:ext uri="{9D8B030D-6E8A-4147-A177-3AD203B41FA5}">
                      <a16:colId xmlns:a16="http://schemas.microsoft.com/office/drawing/2014/main" val="20006"/>
                    </a:ext>
                  </a:extLst>
                </a:gridCol>
              </a:tblGrid>
              <a:tr h="2247112">
                <a:tc>
                  <a:txBody>
                    <a:bodyPr/>
                    <a:lstStyle/>
                    <a:p>
                      <a:pPr algn="ctr" defTabSz="647700">
                        <a:defRPr>
                          <a:solidFill>
                            <a:srgbClr val="000000"/>
                          </a:solidFill>
                        </a:defRPr>
                      </a:pPr>
                      <a:r>
                        <a:rPr sz="5000">
                          <a:solidFill>
                            <a:srgbClr val="FFFFFF"/>
                          </a:solidFill>
                        </a:rPr>
                        <a:t>Specification</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rPr>
                        <a:t>Sanctioned Amount(Cr)</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No of units</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Disbursement</a:t>
                      </a:r>
                    </a:p>
                  </a:txBody>
                  <a:tcPr marL="50800" marR="50800" marT="50800" marB="50800" anchor="ctr" horzOverflow="overflow"/>
                </a:tc>
                <a:tc>
                  <a:txBody>
                    <a:bodyPr/>
                    <a:lstStyle/>
                    <a:p>
                      <a:pPr defTabSz="647700">
                        <a:defRPr>
                          <a:solidFill>
                            <a:srgbClr val="000000"/>
                          </a:solidFill>
                        </a:defRPr>
                      </a:pPr>
                      <a:r>
                        <a:rPr sz="5000">
                          <a:solidFill>
                            <a:srgbClr val="FFFFFF"/>
                          </a:solidFill>
                        </a:rPr>
                        <a:t>Recovery</a:t>
                      </a:r>
                    </a:p>
                  </a:txBody>
                  <a:tcPr marL="50800" marR="50800" marT="50800" marB="50800" anchor="ctr" horzOverflow="overflow"/>
                </a:tc>
                <a:tc>
                  <a:txBody>
                    <a:bodyPr/>
                    <a:lstStyle/>
                    <a:p>
                      <a:pPr defTabSz="647700">
                        <a:defRPr>
                          <a:solidFill>
                            <a:srgbClr val="000000"/>
                          </a:solidFill>
                        </a:defRPr>
                      </a:pPr>
                      <a:r>
                        <a:rPr sz="5000">
                          <a:solidFill>
                            <a:srgbClr val="FFFFFF"/>
                          </a:solidFill>
                        </a:rPr>
                        <a:t>Principal</a:t>
                      </a:r>
                    </a:p>
                  </a:txBody>
                  <a:tcPr marL="50800" marR="50800" marT="50800" marB="50800" anchor="ctr" horzOverflow="overflow"/>
                </a:tc>
                <a:tc>
                  <a:txBody>
                    <a:bodyPr/>
                    <a:lstStyle/>
                    <a:p>
                      <a:pPr defTabSz="647700">
                        <a:defRPr>
                          <a:solidFill>
                            <a:srgbClr val="000000"/>
                          </a:solidFill>
                        </a:defRPr>
                      </a:pPr>
                      <a:r>
                        <a:rPr sz="5000">
                          <a:solidFill>
                            <a:srgbClr val="FFFFFF"/>
                          </a:solidFill>
                        </a:rPr>
                        <a:t>Interest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269371">
                <a:tc>
                  <a:txBody>
                    <a:bodyPr/>
                    <a:lstStyle/>
                    <a:p>
                      <a:pPr algn="ctr" defTabSz="647700">
                        <a:defRPr>
                          <a:solidFill>
                            <a:srgbClr val="000000"/>
                          </a:solidFill>
                        </a:defRPr>
                      </a:pPr>
                      <a:r>
                        <a:rPr sz="5000">
                          <a:solidFill>
                            <a:srgbClr val="444444"/>
                          </a:solidFill>
                        </a:rPr>
                        <a:t>2017-2018</a:t>
                      </a:r>
                    </a:p>
                  </a:txBody>
                  <a:tcPr marL="50800" marR="50800" marT="50800" marB="50800" anchor="ctr" horzOverflow="overflow"/>
                </a:tc>
                <a:tc>
                  <a:txBody>
                    <a:bodyPr/>
                    <a:lstStyle/>
                    <a:p>
                      <a:pPr defTabSz="647700">
                        <a:defRPr>
                          <a:solidFill>
                            <a:srgbClr val="000000"/>
                          </a:solidFill>
                        </a:defRPr>
                      </a:pPr>
                      <a:r>
                        <a:rPr sz="5000" dirty="0">
                          <a:solidFill>
                            <a:srgbClr val="444444"/>
                          </a:solidFill>
                        </a:rPr>
                        <a:t>158.88</a:t>
                      </a:r>
                    </a:p>
                  </a:txBody>
                  <a:tcPr marL="50800" marR="50800" marT="50800" marB="50800" anchor="ctr" horzOverflow="overflow"/>
                </a:tc>
                <a:tc>
                  <a:txBody>
                    <a:bodyPr/>
                    <a:lstStyle/>
                    <a:p>
                      <a:pPr defTabSz="647700">
                        <a:defRPr>
                          <a:solidFill>
                            <a:srgbClr val="000000"/>
                          </a:solidFill>
                        </a:defRPr>
                      </a:pPr>
                      <a:r>
                        <a:rPr sz="5000">
                          <a:solidFill>
                            <a:srgbClr val="444444"/>
                          </a:solidFill>
                        </a:rPr>
                        <a:t>22</a:t>
                      </a:r>
                    </a:p>
                  </a:txBody>
                  <a:tcPr marL="50800" marR="50800" marT="50800" marB="50800" anchor="ctr" horzOverflow="overflow"/>
                </a:tc>
                <a:tc>
                  <a:txBody>
                    <a:bodyPr/>
                    <a:lstStyle/>
                    <a:p>
                      <a:pPr defTabSz="647700">
                        <a:defRPr>
                          <a:solidFill>
                            <a:srgbClr val="000000"/>
                          </a:solidFill>
                        </a:defRPr>
                      </a:pPr>
                      <a:r>
                        <a:rPr sz="5000">
                          <a:solidFill>
                            <a:srgbClr val="444444"/>
                          </a:solidFill>
                        </a:rPr>
                        <a:t>75.28</a:t>
                      </a:r>
                    </a:p>
                  </a:txBody>
                  <a:tcPr marL="50800" marR="50800" marT="50800" marB="50800" anchor="ctr" horzOverflow="overflow"/>
                </a:tc>
                <a:tc>
                  <a:txBody>
                    <a:bodyPr/>
                    <a:lstStyle/>
                    <a:p>
                      <a:pPr defTabSz="647700">
                        <a:defRPr>
                          <a:solidFill>
                            <a:srgbClr val="000000"/>
                          </a:solidFill>
                        </a:defRPr>
                      </a:pPr>
                      <a:r>
                        <a:rPr sz="5000">
                          <a:solidFill>
                            <a:srgbClr val="444444"/>
                          </a:solidFill>
                        </a:rPr>
                        <a:t>81.41</a:t>
                      </a:r>
                    </a:p>
                  </a:txBody>
                  <a:tcPr marL="50800" marR="50800" marT="50800" marB="50800" anchor="ctr" horzOverflow="overflow"/>
                </a:tc>
                <a:tc>
                  <a:txBody>
                    <a:bodyPr/>
                    <a:lstStyle/>
                    <a:p>
                      <a:pPr defTabSz="647700">
                        <a:defRPr>
                          <a:solidFill>
                            <a:srgbClr val="000000"/>
                          </a:solidFill>
                        </a:defRPr>
                      </a:pPr>
                      <a:r>
                        <a:rPr sz="5000">
                          <a:solidFill>
                            <a:srgbClr val="444444"/>
                          </a:solidFill>
                        </a:rPr>
                        <a:t>51.02</a:t>
                      </a:r>
                    </a:p>
                  </a:txBody>
                  <a:tcPr marL="50800" marR="50800" marT="50800" marB="50800" anchor="ctr" horzOverflow="overflow"/>
                </a:tc>
                <a:tc>
                  <a:txBody>
                    <a:bodyPr/>
                    <a:lstStyle/>
                    <a:p>
                      <a:pPr defTabSz="647700">
                        <a:defRPr>
                          <a:solidFill>
                            <a:srgbClr val="000000"/>
                          </a:solidFill>
                        </a:defRPr>
                      </a:pPr>
                      <a:r>
                        <a:rPr sz="5000">
                          <a:solidFill>
                            <a:srgbClr val="444444"/>
                          </a:solidFill>
                        </a:rPr>
                        <a:t>30.39</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513052">
                <a:tc>
                  <a:txBody>
                    <a:bodyPr/>
                    <a:lstStyle/>
                    <a:p>
                      <a:pPr algn="ctr" defTabSz="647700">
                        <a:defRPr>
                          <a:solidFill>
                            <a:srgbClr val="000000"/>
                          </a:solidFill>
                        </a:defRPr>
                      </a:pPr>
                      <a:r>
                        <a:rPr sz="5000" dirty="0">
                          <a:solidFill>
                            <a:srgbClr val="444444"/>
                          </a:solidFill>
                        </a:rPr>
                        <a:t>2018-2019</a:t>
                      </a:r>
                    </a:p>
                  </a:txBody>
                  <a:tcPr marL="50800" marR="50800" marT="50800" marB="50800" anchor="ctr" horzOverflow="overflow"/>
                </a:tc>
                <a:tc>
                  <a:txBody>
                    <a:bodyPr/>
                    <a:lstStyle/>
                    <a:p>
                      <a:pPr defTabSz="647700">
                        <a:defRPr>
                          <a:solidFill>
                            <a:srgbClr val="000000"/>
                          </a:solidFill>
                        </a:defRPr>
                      </a:pPr>
                      <a:r>
                        <a:rPr sz="5000" dirty="0">
                          <a:solidFill>
                            <a:srgbClr val="444444"/>
                          </a:solidFill>
                        </a:rPr>
                        <a:t>118.46</a:t>
                      </a:r>
                    </a:p>
                  </a:txBody>
                  <a:tcPr marL="50800" marR="50800" marT="50800" marB="50800" anchor="ctr" horzOverflow="overflow"/>
                </a:tc>
                <a:tc>
                  <a:txBody>
                    <a:bodyPr/>
                    <a:lstStyle/>
                    <a:p>
                      <a:pPr defTabSz="647700">
                        <a:defRPr>
                          <a:solidFill>
                            <a:srgbClr val="000000"/>
                          </a:solidFill>
                        </a:defRPr>
                      </a:pPr>
                      <a:r>
                        <a:rPr sz="5000">
                          <a:solidFill>
                            <a:srgbClr val="444444"/>
                          </a:solidFill>
                        </a:rPr>
                        <a:t>14</a:t>
                      </a:r>
                    </a:p>
                  </a:txBody>
                  <a:tcPr marL="50800" marR="50800" marT="50800" marB="50800" anchor="ctr" horzOverflow="overflow"/>
                </a:tc>
                <a:tc>
                  <a:txBody>
                    <a:bodyPr/>
                    <a:lstStyle/>
                    <a:p>
                      <a:pPr defTabSz="647700">
                        <a:defRPr>
                          <a:solidFill>
                            <a:srgbClr val="000000"/>
                          </a:solidFill>
                        </a:defRPr>
                      </a:pPr>
                      <a:r>
                        <a:rPr sz="5000">
                          <a:solidFill>
                            <a:srgbClr val="444444"/>
                          </a:solidFill>
                        </a:rPr>
                        <a:t>64.44</a:t>
                      </a:r>
                    </a:p>
                  </a:txBody>
                  <a:tcPr marL="50800" marR="50800" marT="50800" marB="50800" anchor="ctr" horzOverflow="overflow"/>
                </a:tc>
                <a:tc>
                  <a:txBody>
                    <a:bodyPr/>
                    <a:lstStyle/>
                    <a:p>
                      <a:pPr defTabSz="647700">
                        <a:defRPr>
                          <a:solidFill>
                            <a:srgbClr val="000000"/>
                          </a:solidFill>
                        </a:defRPr>
                      </a:pPr>
                      <a:r>
                        <a:rPr sz="5000">
                          <a:solidFill>
                            <a:srgbClr val="444444"/>
                          </a:solidFill>
                        </a:rPr>
                        <a:t>85.47</a:t>
                      </a:r>
                    </a:p>
                  </a:txBody>
                  <a:tcPr marL="50800" marR="50800" marT="50800" marB="50800" anchor="ctr" horzOverflow="overflow"/>
                </a:tc>
                <a:tc>
                  <a:txBody>
                    <a:bodyPr/>
                    <a:lstStyle/>
                    <a:p>
                      <a:pPr defTabSz="647700">
                        <a:defRPr>
                          <a:solidFill>
                            <a:srgbClr val="000000"/>
                          </a:solidFill>
                        </a:defRPr>
                      </a:pPr>
                      <a:r>
                        <a:rPr sz="5000">
                          <a:solidFill>
                            <a:srgbClr val="444444"/>
                          </a:solidFill>
                        </a:rPr>
                        <a:t>56.69</a:t>
                      </a:r>
                    </a:p>
                  </a:txBody>
                  <a:tcPr marL="50800" marR="50800" marT="50800" marB="50800" anchor="ctr" horzOverflow="overflow"/>
                </a:tc>
                <a:tc>
                  <a:txBody>
                    <a:bodyPr/>
                    <a:lstStyle/>
                    <a:p>
                      <a:pPr defTabSz="647700">
                        <a:defRPr>
                          <a:solidFill>
                            <a:srgbClr val="000000"/>
                          </a:solidFill>
                        </a:defRPr>
                      </a:pPr>
                      <a:r>
                        <a:rPr sz="5000">
                          <a:solidFill>
                            <a:srgbClr val="444444"/>
                          </a:solidFill>
                        </a:rPr>
                        <a:t>28.78</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647346">
                <a:tc>
                  <a:txBody>
                    <a:bodyPr/>
                    <a:lstStyle/>
                    <a:p>
                      <a:pPr algn="ctr" defTabSz="647700">
                        <a:defRPr>
                          <a:solidFill>
                            <a:srgbClr val="000000"/>
                          </a:solidFill>
                        </a:defRPr>
                      </a:pPr>
                      <a:r>
                        <a:rPr sz="5000">
                          <a:solidFill>
                            <a:srgbClr val="444444"/>
                          </a:solidFill>
                        </a:rPr>
                        <a:t>2019-2020</a:t>
                      </a:r>
                    </a:p>
                  </a:txBody>
                  <a:tcPr marL="50800" marR="50800" marT="50800" marB="50800" anchor="ctr" horzOverflow="overflow"/>
                </a:tc>
                <a:tc>
                  <a:txBody>
                    <a:bodyPr/>
                    <a:lstStyle/>
                    <a:p>
                      <a:pPr defTabSz="647700">
                        <a:defRPr>
                          <a:solidFill>
                            <a:srgbClr val="000000"/>
                          </a:solidFill>
                        </a:defRPr>
                      </a:pPr>
                      <a:r>
                        <a:rPr sz="5000">
                          <a:solidFill>
                            <a:srgbClr val="444444"/>
                          </a:solidFill>
                        </a:rPr>
                        <a:t>302.75</a:t>
                      </a:r>
                    </a:p>
                  </a:txBody>
                  <a:tcPr marL="50800" marR="50800" marT="50800" marB="50800" anchor="ctr" horzOverflow="overflow"/>
                </a:tc>
                <a:tc>
                  <a:txBody>
                    <a:bodyPr/>
                    <a:lstStyle/>
                    <a:p>
                      <a:pPr defTabSz="647700">
                        <a:defRPr>
                          <a:solidFill>
                            <a:srgbClr val="000000"/>
                          </a:solidFill>
                        </a:defRPr>
                      </a:pPr>
                      <a:r>
                        <a:rPr sz="5000">
                          <a:solidFill>
                            <a:srgbClr val="444444"/>
                          </a:solidFill>
                        </a:rPr>
                        <a:t>24</a:t>
                      </a:r>
                    </a:p>
                  </a:txBody>
                  <a:tcPr marL="50800" marR="50800" marT="50800" marB="50800" anchor="ctr" horzOverflow="overflow"/>
                </a:tc>
                <a:tc>
                  <a:txBody>
                    <a:bodyPr/>
                    <a:lstStyle/>
                    <a:p>
                      <a:pPr defTabSz="647700">
                        <a:defRPr>
                          <a:solidFill>
                            <a:srgbClr val="000000"/>
                          </a:solidFill>
                        </a:defRPr>
                      </a:pPr>
                      <a:r>
                        <a:rPr sz="5000">
                          <a:solidFill>
                            <a:srgbClr val="444444"/>
                          </a:solidFill>
                        </a:rPr>
                        <a:t>59.52</a:t>
                      </a:r>
                    </a:p>
                  </a:txBody>
                  <a:tcPr marL="50800" marR="50800" marT="50800" marB="50800" anchor="ctr" horzOverflow="overflow"/>
                </a:tc>
                <a:tc>
                  <a:txBody>
                    <a:bodyPr/>
                    <a:lstStyle/>
                    <a:p>
                      <a:pPr defTabSz="647700">
                        <a:defRPr>
                          <a:solidFill>
                            <a:srgbClr val="000000"/>
                          </a:solidFill>
                        </a:defRPr>
                      </a:pPr>
                      <a:r>
                        <a:rPr sz="5000">
                          <a:solidFill>
                            <a:srgbClr val="444444"/>
                          </a:solidFill>
                        </a:rPr>
                        <a:t>92.03</a:t>
                      </a:r>
                    </a:p>
                  </a:txBody>
                  <a:tcPr marL="50800" marR="50800" marT="50800" marB="50800" anchor="ctr" horzOverflow="overflow"/>
                </a:tc>
                <a:tc>
                  <a:txBody>
                    <a:bodyPr/>
                    <a:lstStyle/>
                    <a:p>
                      <a:pPr defTabSz="647700">
                        <a:defRPr>
                          <a:solidFill>
                            <a:srgbClr val="000000"/>
                          </a:solidFill>
                        </a:defRPr>
                      </a:pPr>
                      <a:r>
                        <a:rPr sz="5000">
                          <a:solidFill>
                            <a:srgbClr val="444444"/>
                          </a:solidFill>
                        </a:rPr>
                        <a:t>70.25</a:t>
                      </a:r>
                    </a:p>
                  </a:txBody>
                  <a:tcPr marL="50800" marR="50800" marT="50800" marB="50800" anchor="ctr" horzOverflow="overflow"/>
                </a:tc>
                <a:tc>
                  <a:txBody>
                    <a:bodyPr/>
                    <a:lstStyle/>
                    <a:p>
                      <a:pPr defTabSz="647700">
                        <a:defRPr>
                          <a:solidFill>
                            <a:srgbClr val="000000"/>
                          </a:solidFill>
                        </a:defRPr>
                      </a:pPr>
                      <a:r>
                        <a:rPr sz="5000">
                          <a:solidFill>
                            <a:srgbClr val="444444"/>
                          </a:solidFill>
                        </a:rPr>
                        <a:t>21.78</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341509">
                <a:tc>
                  <a:txBody>
                    <a:bodyPr/>
                    <a:lstStyle/>
                    <a:p>
                      <a:pPr algn="ctr" defTabSz="647700">
                        <a:defRPr>
                          <a:solidFill>
                            <a:srgbClr val="000000"/>
                          </a:solidFill>
                        </a:defRPr>
                      </a:pPr>
                      <a:r>
                        <a:rPr sz="5000">
                          <a:solidFill>
                            <a:srgbClr val="444444"/>
                          </a:solidFill>
                        </a:rPr>
                        <a:t>2020-2021</a:t>
                      </a:r>
                    </a:p>
                  </a:txBody>
                  <a:tcPr marL="50800" marR="50800" marT="50800" marB="50800" anchor="ctr" horzOverflow="overflow"/>
                </a:tc>
                <a:tc>
                  <a:txBody>
                    <a:bodyPr/>
                    <a:lstStyle/>
                    <a:p>
                      <a:pPr defTabSz="647700">
                        <a:defRPr>
                          <a:solidFill>
                            <a:srgbClr val="000000"/>
                          </a:solidFill>
                        </a:defRPr>
                      </a:pPr>
                      <a:r>
                        <a:rPr sz="5000">
                          <a:solidFill>
                            <a:srgbClr val="444444"/>
                          </a:solidFill>
                        </a:rPr>
                        <a:t>335.26</a:t>
                      </a:r>
                    </a:p>
                  </a:txBody>
                  <a:tcPr marL="50800" marR="50800" marT="50800" marB="50800" anchor="ctr" horzOverflow="overflow"/>
                </a:tc>
                <a:tc>
                  <a:txBody>
                    <a:bodyPr/>
                    <a:lstStyle/>
                    <a:p>
                      <a:pPr defTabSz="647700">
                        <a:defRPr>
                          <a:solidFill>
                            <a:srgbClr val="000000"/>
                          </a:solidFill>
                        </a:defRPr>
                      </a:pPr>
                      <a:r>
                        <a:rPr sz="5000">
                          <a:solidFill>
                            <a:srgbClr val="444444"/>
                          </a:solidFill>
                        </a:rPr>
                        <a:t>39</a:t>
                      </a:r>
                    </a:p>
                  </a:txBody>
                  <a:tcPr marL="50800" marR="50800" marT="50800" marB="50800" anchor="ctr" horzOverflow="overflow"/>
                </a:tc>
                <a:tc>
                  <a:txBody>
                    <a:bodyPr/>
                    <a:lstStyle/>
                    <a:p>
                      <a:pPr defTabSz="647700">
                        <a:defRPr>
                          <a:solidFill>
                            <a:srgbClr val="000000"/>
                          </a:solidFill>
                        </a:defRPr>
                      </a:pPr>
                      <a:r>
                        <a:rPr sz="5000">
                          <a:solidFill>
                            <a:srgbClr val="444444"/>
                          </a:solidFill>
                        </a:rPr>
                        <a:t>312.88</a:t>
                      </a:r>
                    </a:p>
                  </a:txBody>
                  <a:tcPr marL="50800" marR="50800" marT="50800" marB="50800" anchor="ctr" horzOverflow="overflow"/>
                </a:tc>
                <a:tc>
                  <a:txBody>
                    <a:bodyPr/>
                    <a:lstStyle/>
                    <a:p>
                      <a:pPr defTabSz="647700">
                        <a:defRPr>
                          <a:solidFill>
                            <a:srgbClr val="000000"/>
                          </a:solidFill>
                        </a:defRPr>
                      </a:pPr>
                      <a:r>
                        <a:rPr sz="5000">
                          <a:solidFill>
                            <a:srgbClr val="444444"/>
                          </a:solidFill>
                        </a:rPr>
                        <a:t>80.96</a:t>
                      </a:r>
                    </a:p>
                  </a:txBody>
                  <a:tcPr marL="50800" marR="50800" marT="50800" marB="50800" anchor="ctr" horzOverflow="overflow"/>
                </a:tc>
                <a:tc>
                  <a:txBody>
                    <a:bodyPr/>
                    <a:lstStyle/>
                    <a:p>
                      <a:pPr defTabSz="647700">
                        <a:defRPr>
                          <a:solidFill>
                            <a:srgbClr val="000000"/>
                          </a:solidFill>
                        </a:defRPr>
                      </a:pPr>
                      <a:r>
                        <a:rPr sz="5000">
                          <a:solidFill>
                            <a:srgbClr val="444444"/>
                          </a:solidFill>
                        </a:rPr>
                        <a:t>50.89</a:t>
                      </a:r>
                    </a:p>
                  </a:txBody>
                  <a:tcPr marL="50800" marR="50800" marT="50800" marB="50800" anchor="ctr" horzOverflow="overflow"/>
                </a:tc>
                <a:tc>
                  <a:txBody>
                    <a:bodyPr/>
                    <a:lstStyle/>
                    <a:p>
                      <a:pPr defTabSz="647700">
                        <a:defRPr>
                          <a:solidFill>
                            <a:srgbClr val="000000"/>
                          </a:solidFill>
                        </a:defRPr>
                      </a:pPr>
                      <a:r>
                        <a:rPr sz="5000">
                          <a:solidFill>
                            <a:srgbClr val="444444"/>
                          </a:solidFill>
                        </a:rPr>
                        <a:t>30.07</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341509">
                <a:tc>
                  <a:txBody>
                    <a:bodyPr/>
                    <a:lstStyle/>
                    <a:p>
                      <a:pPr algn="ctr" defTabSz="647700">
                        <a:defRPr>
                          <a:solidFill>
                            <a:srgbClr val="000000"/>
                          </a:solidFill>
                        </a:defRPr>
                      </a:pPr>
                      <a:r>
                        <a:rPr sz="5000">
                          <a:solidFill>
                            <a:srgbClr val="444444"/>
                          </a:solidFill>
                        </a:rPr>
                        <a:t>2021-2022</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a:solidFill>
                            <a:srgbClr val="444444"/>
                          </a:solidFill>
                        </a:rPr>
                        <a:t>428.01</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a:solidFill>
                            <a:srgbClr val="444444"/>
                          </a:solidFill>
                        </a:rPr>
                        <a:t>132</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a:solidFill>
                            <a:srgbClr val="444444"/>
                          </a:solidFill>
                        </a:rPr>
                        <a:t>287.24</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a:solidFill>
                            <a:srgbClr val="444444"/>
                          </a:solidFill>
                        </a:rPr>
                        <a:t>148.27</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a:solidFill>
                            <a:srgbClr val="444444"/>
                          </a:solidFill>
                        </a:rPr>
                        <a:t>98.70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5000" dirty="0">
                          <a:solidFill>
                            <a:srgbClr val="444444"/>
                          </a:solidFill>
                        </a:rPr>
                        <a:t>49.57</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a:xfrm>
            <a:off x="1073150" y="-56843"/>
            <a:ext cx="22237700" cy="1968500"/>
          </a:xfrm>
        </p:spPr>
        <p:txBody>
          <a:bodyPr/>
          <a:lstStyle/>
          <a:p>
            <a:r>
              <a:rPr lang="en-IN" b="1" dirty="0"/>
              <a:t>Loan Schemes of KSIDC </a:t>
            </a:r>
            <a:r>
              <a:rPr lang="en-IN" dirty="0"/>
              <a:t>– Regular Schemes</a:t>
            </a:r>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3524367038"/>
              </p:ext>
            </p:extLst>
          </p:nvPr>
        </p:nvGraphicFramePr>
        <p:xfrm>
          <a:off x="516833" y="2385394"/>
          <a:ext cx="23694889" cy="11282759"/>
        </p:xfrm>
        <a:graphic>
          <a:graphicData uri="http://schemas.openxmlformats.org/drawingml/2006/table">
            <a:tbl>
              <a:tblPr firstRow="1" firstCol="1">
                <a:tableStyleId>{85BE263C-DBD7-4A20-BB59-AAB30ACAA65A}</a:tableStyleId>
              </a:tblPr>
              <a:tblGrid>
                <a:gridCol w="2961243">
                  <a:extLst>
                    <a:ext uri="{9D8B030D-6E8A-4147-A177-3AD203B41FA5}">
                      <a16:colId xmlns:a16="http://schemas.microsoft.com/office/drawing/2014/main" val="1625269179"/>
                    </a:ext>
                  </a:extLst>
                </a:gridCol>
                <a:gridCol w="11291472">
                  <a:extLst>
                    <a:ext uri="{9D8B030D-6E8A-4147-A177-3AD203B41FA5}">
                      <a16:colId xmlns:a16="http://schemas.microsoft.com/office/drawing/2014/main" val="2853247680"/>
                    </a:ext>
                  </a:extLst>
                </a:gridCol>
                <a:gridCol w="3174050">
                  <a:extLst>
                    <a:ext uri="{9D8B030D-6E8A-4147-A177-3AD203B41FA5}">
                      <a16:colId xmlns:a16="http://schemas.microsoft.com/office/drawing/2014/main" val="1698140556"/>
                    </a:ext>
                  </a:extLst>
                </a:gridCol>
                <a:gridCol w="3007782">
                  <a:extLst>
                    <a:ext uri="{9D8B030D-6E8A-4147-A177-3AD203B41FA5}">
                      <a16:colId xmlns:a16="http://schemas.microsoft.com/office/drawing/2014/main" val="41714532"/>
                    </a:ext>
                  </a:extLst>
                </a:gridCol>
                <a:gridCol w="3260342">
                  <a:extLst>
                    <a:ext uri="{9D8B030D-6E8A-4147-A177-3AD203B41FA5}">
                      <a16:colId xmlns:a16="http://schemas.microsoft.com/office/drawing/2014/main" val="1513139661"/>
                    </a:ext>
                  </a:extLst>
                </a:gridCol>
              </a:tblGrid>
              <a:tr h="704164">
                <a:tc>
                  <a:txBody>
                    <a:bodyPr/>
                    <a:lstStyle/>
                    <a:p>
                      <a:pPr algn="ctr"/>
                      <a:r>
                        <a:rPr lang="en-IN" sz="4400" dirty="0"/>
                        <a:t>Scheme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Scheme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t>Number of units</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t>Sanction</a:t>
                      </a:r>
                    </a:p>
                    <a:p>
                      <a:pPr algn="ctr"/>
                      <a:r>
                        <a:rPr lang="en-US" sz="4400" dirty="0"/>
                        <a:t>(Cr)</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t>Disbursements(Cr)</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2483107">
                <a:tc>
                  <a:txBody>
                    <a:bodyPr/>
                    <a:lstStyle/>
                    <a:p>
                      <a:pPr algn="l"/>
                      <a:r>
                        <a:rPr lang="en-IN" sz="4400" dirty="0"/>
                        <a:t>Term Loan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Quantum: </a:t>
                      </a:r>
                      <a:r>
                        <a:rPr lang="en-US" sz="4400" b="1" dirty="0"/>
                        <a:t>Rs.1 Cr-60 </a:t>
                      </a:r>
                      <a:r>
                        <a:rPr lang="en-US" sz="4400" b="1" dirty="0" err="1"/>
                        <a:t>Crs</a:t>
                      </a:r>
                      <a:r>
                        <a:rPr lang="en-US" sz="4400" b="1" dirty="0"/>
                        <a:t>. </a:t>
                      </a:r>
                    </a:p>
                    <a:p>
                      <a:pPr algn="l"/>
                      <a:r>
                        <a:rPr lang="en-US" sz="4400" dirty="0"/>
                        <a:t>Interest : 9.20% - 11.20% </a:t>
                      </a:r>
                    </a:p>
                    <a:p>
                      <a:pPr algn="l"/>
                      <a:r>
                        <a:rPr lang="en-US" sz="4400" dirty="0"/>
                        <a:t>Moratorium up to 3 </a:t>
                      </a:r>
                      <a:r>
                        <a:rPr lang="en-US" sz="4400" dirty="0" err="1"/>
                        <a:t>Yrs</a:t>
                      </a:r>
                      <a:endParaRPr lang="en-US" sz="4400" dirty="0"/>
                    </a:p>
                    <a:p>
                      <a:pPr algn="l"/>
                      <a:r>
                        <a:rPr lang="en-US" sz="4400" dirty="0"/>
                        <a:t>Repayment up to 10 </a:t>
                      </a:r>
                      <a:r>
                        <a:rPr lang="en-US" sz="4400" dirty="0" err="1"/>
                        <a:t>Yrs</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a:endParaRPr lang="en-US" sz="4400" dirty="0"/>
                    </a:p>
                    <a:p>
                      <a:pPr algn="r"/>
                      <a:endParaRPr lang="en-US" sz="4400" dirty="0"/>
                    </a:p>
                    <a:p>
                      <a:pPr algn="r"/>
                      <a:endParaRPr lang="en-US" sz="4400" dirty="0"/>
                    </a:p>
                    <a:p>
                      <a:pPr algn="r"/>
                      <a:r>
                        <a:rPr lang="en-US" sz="4400" dirty="0"/>
                        <a:t>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a:endParaRPr lang="en-US" sz="4400" dirty="0"/>
                    </a:p>
                    <a:p>
                      <a:pPr algn="r"/>
                      <a:endParaRPr lang="en-US" sz="4400" dirty="0"/>
                    </a:p>
                    <a:p>
                      <a:pPr algn="r"/>
                      <a:endParaRPr lang="en-US" sz="4400" dirty="0"/>
                    </a:p>
                    <a:p>
                      <a:pPr algn="r"/>
                      <a:r>
                        <a:rPr lang="en-US" sz="4400" dirty="0"/>
                        <a:t>738.53</a:t>
                      </a:r>
                    </a:p>
                    <a:p>
                      <a:pPr algn="r"/>
                      <a:endParaRPr 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a:endParaRPr lang="en-US" sz="4400" dirty="0"/>
                    </a:p>
                    <a:p>
                      <a:pPr algn="r"/>
                      <a:endParaRPr lang="en-US" sz="4400" dirty="0"/>
                    </a:p>
                    <a:p>
                      <a:pPr algn="r"/>
                      <a:endParaRPr lang="en-US" sz="4400" dirty="0"/>
                    </a:p>
                    <a:p>
                      <a:pPr algn="r"/>
                      <a:r>
                        <a:rPr lang="en-US" sz="4400" dirty="0"/>
                        <a:t>647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2199719">
                <a:tc>
                  <a:txBody>
                    <a:bodyPr/>
                    <a:lstStyle/>
                    <a:p>
                      <a:pPr algn="l"/>
                      <a:r>
                        <a:rPr lang="en-IN" sz="4400" dirty="0"/>
                        <a:t>Working Capital Term Loan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Quantum: </a:t>
                      </a:r>
                      <a:r>
                        <a:rPr lang="en-US" sz="4400" b="1" dirty="0"/>
                        <a:t>Rs.1 Cr-25 </a:t>
                      </a:r>
                      <a:r>
                        <a:rPr lang="en-US" sz="4400" b="1" dirty="0" err="1"/>
                        <a:t>Crs</a:t>
                      </a:r>
                      <a:r>
                        <a:rPr lang="en-US" sz="4400" b="1" dirty="0"/>
                        <a:t>. </a:t>
                      </a:r>
                    </a:p>
                    <a:p>
                      <a:pPr algn="l"/>
                      <a:r>
                        <a:rPr lang="en-US" sz="4400" dirty="0"/>
                        <a:t>Interest : 9.20% - 11.20% </a:t>
                      </a:r>
                    </a:p>
                    <a:p>
                      <a:pPr algn="l"/>
                      <a:r>
                        <a:rPr lang="en-US" sz="4400" dirty="0"/>
                        <a:t>Repayment 5-8 </a:t>
                      </a:r>
                      <a:r>
                        <a:rPr lang="en-US" sz="4400" dirty="0" err="1"/>
                        <a:t>Yrs</a:t>
                      </a:r>
                      <a:endParaRPr 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r>
                        <a:rPr lang="en-US" sz="4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r>
                        <a:rPr lang="en-US" sz="4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r>
                        <a:rPr lang="en-US" sz="4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1890127">
                <a:tc>
                  <a:txBody>
                    <a:bodyPr/>
                    <a:lstStyle/>
                    <a:p>
                      <a:pPr algn="l"/>
                      <a:r>
                        <a:rPr lang="en-IN" sz="4400" dirty="0"/>
                        <a:t>Equipment loan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Quantum: </a:t>
                      </a:r>
                      <a:r>
                        <a:rPr lang="en-US" sz="4400" b="1" dirty="0"/>
                        <a:t>Rs.1 Cr-20 </a:t>
                      </a:r>
                      <a:r>
                        <a:rPr lang="en-US" sz="4400" b="1" dirty="0" err="1"/>
                        <a:t>Crs</a:t>
                      </a:r>
                      <a:r>
                        <a:rPr lang="en-US" sz="4400" b="1" dirty="0"/>
                        <a:t>. </a:t>
                      </a:r>
                    </a:p>
                    <a:p>
                      <a:pPr algn="l"/>
                      <a:r>
                        <a:rPr lang="en-US" sz="4400" dirty="0"/>
                        <a:t>Interest : 9.20% - 11.20% </a:t>
                      </a:r>
                    </a:p>
                    <a:p>
                      <a:pPr algn="l"/>
                      <a:r>
                        <a:rPr lang="en-US" sz="4400" dirty="0"/>
                        <a:t>Repayment 5-8 </a:t>
                      </a:r>
                      <a:r>
                        <a:rPr lang="en-US" sz="4400" dirty="0" err="1"/>
                        <a:t>Yrs</a:t>
                      </a:r>
                      <a:endParaRPr lang="en-US"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14.56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14.20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706988"/>
                  </a:ext>
                </a:extLst>
              </a:tr>
              <a:tr h="2483107">
                <a:tc>
                  <a:txBody>
                    <a:bodyPr/>
                    <a:lstStyle/>
                    <a:p>
                      <a:pPr marL="0" marR="0" lvl="0" indent="0" algn="l" defTabSz="825500" eaLnBrk="1" fontAlgn="auto" latinLnBrk="0" hangingPunct="1">
                        <a:lnSpc>
                          <a:spcPct val="100000"/>
                        </a:lnSpc>
                        <a:spcBef>
                          <a:spcPts val="0"/>
                        </a:spcBef>
                        <a:spcAft>
                          <a:spcPts val="0"/>
                        </a:spcAft>
                        <a:buClrTx/>
                        <a:buSzTx/>
                        <a:buFontTx/>
                        <a:buNone/>
                        <a:tabLst/>
                        <a:defRPr/>
                      </a:pPr>
                      <a:r>
                        <a:rPr lang="en-IN" sz="4400" dirty="0"/>
                        <a:t>Corporate loan</a:t>
                      </a:r>
                    </a:p>
                    <a:p>
                      <a:pPr algn="l"/>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Quantum: </a:t>
                      </a:r>
                      <a:r>
                        <a:rPr lang="en-US" sz="4400" b="1" dirty="0"/>
                        <a:t>Rs.1 Cr-40 </a:t>
                      </a:r>
                      <a:r>
                        <a:rPr lang="en-US" sz="4400" b="1" dirty="0" err="1"/>
                        <a:t>Crs</a:t>
                      </a:r>
                      <a:r>
                        <a:rPr lang="en-US" sz="4400" b="1" dirty="0"/>
                        <a:t>. </a:t>
                      </a:r>
                    </a:p>
                    <a:p>
                      <a:pPr algn="l"/>
                      <a:r>
                        <a:rPr lang="en-US" sz="4400" dirty="0"/>
                        <a:t>Interest : 9.20% - 11.20% </a:t>
                      </a:r>
                    </a:p>
                    <a:p>
                      <a:pPr algn="l"/>
                      <a:r>
                        <a:rPr lang="en-US" sz="4400" dirty="0"/>
                        <a:t>Moratorium up to 6-12 m</a:t>
                      </a:r>
                    </a:p>
                    <a:p>
                      <a:pPr algn="l"/>
                      <a:r>
                        <a:rPr lang="en-US" sz="4400" dirty="0"/>
                        <a:t>Repayment up to 5-8 </a:t>
                      </a:r>
                      <a:r>
                        <a:rPr lang="en-US" sz="4400" dirty="0" err="1"/>
                        <a:t>Yrs</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6</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113.10</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88.56</a:t>
                      </a:r>
                      <a:endParaRPr lang="en-IN"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9268002"/>
                  </a:ext>
                </a:extLst>
              </a:tr>
            </a:tbl>
          </a:graphicData>
        </a:graphic>
      </p:graphicFrame>
    </p:spTree>
    <p:extLst>
      <p:ext uri="{BB962C8B-B14F-4D97-AF65-F5344CB8AC3E}">
        <p14:creationId xmlns:p14="http://schemas.microsoft.com/office/powerpoint/2010/main" val="2452931859"/>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a:xfrm>
            <a:off x="1066800" y="-281350"/>
            <a:ext cx="22237700" cy="1202888"/>
          </a:xfrm>
        </p:spPr>
        <p:txBody>
          <a:bodyPr/>
          <a:lstStyle/>
          <a:p>
            <a:r>
              <a:rPr lang="en-IN" b="1" dirty="0"/>
              <a:t>Project Finance </a:t>
            </a:r>
            <a:r>
              <a:rPr lang="en-IN" dirty="0"/>
              <a:t>– </a:t>
            </a:r>
            <a:r>
              <a:rPr lang="en-IN" b="0" dirty="0">
                <a:latin typeface="+mn-lt"/>
                <a:ea typeface="+mn-ea"/>
                <a:cs typeface="+mn-cs"/>
                <a:sym typeface="Helvetica Neue Light"/>
              </a:rPr>
              <a:t>Special schemes</a:t>
            </a:r>
            <a:endParaRPr lang="en-IN" b="1" dirty="0"/>
          </a:p>
        </p:txBody>
      </p:sp>
      <p:sp>
        <p:nvSpPr>
          <p:cNvPr id="3" name="TextBox 2">
            <a:extLst>
              <a:ext uri="{FF2B5EF4-FFF2-40B4-BE49-F238E27FC236}">
                <a16:creationId xmlns:a16="http://schemas.microsoft.com/office/drawing/2014/main" id="{AEC37D6C-5100-4738-AA11-ECB960F695E1}"/>
              </a:ext>
            </a:extLst>
          </p:cNvPr>
          <p:cNvSpPr txBox="1"/>
          <p:nvPr/>
        </p:nvSpPr>
        <p:spPr>
          <a:xfrm>
            <a:off x="20671277" y="12810083"/>
            <a:ext cx="2633223" cy="8720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IN" sz="3200" b="0" i="0" u="none" strike="noStrike" cap="none" spc="0" normalizeH="0" baseline="0" dirty="0">
                <a:ln>
                  <a:noFill/>
                </a:ln>
                <a:solidFill>
                  <a:srgbClr val="000000"/>
                </a:solidFill>
                <a:effectLst/>
                <a:uFillTx/>
                <a:latin typeface="+mn-lt"/>
                <a:ea typeface="+mn-ea"/>
                <a:cs typeface="+mn-cs"/>
                <a:sym typeface="Helvetica Neue Light"/>
              </a:rPr>
              <a:t>Contd</a:t>
            </a:r>
            <a:r>
              <a:rPr kumimoji="0" lang="en-IN" sz="5000" b="0" i="0" u="none" strike="noStrike" cap="none" spc="0" normalizeH="0" baseline="0" dirty="0">
                <a:ln>
                  <a:noFill/>
                </a:ln>
                <a:solidFill>
                  <a:srgbClr val="000000"/>
                </a:solidFill>
                <a:effectLst/>
                <a:uFillTx/>
                <a:latin typeface="+mn-lt"/>
                <a:ea typeface="+mn-ea"/>
                <a:cs typeface="+mn-cs"/>
                <a:sym typeface="Helvetica Neue Light"/>
              </a:rPr>
              <a:t>.</a:t>
            </a:r>
          </a:p>
        </p:txBody>
      </p:sp>
      <p:graphicFrame>
        <p:nvGraphicFramePr>
          <p:cNvPr id="6" name="Table 4">
            <a:extLst>
              <a:ext uri="{FF2B5EF4-FFF2-40B4-BE49-F238E27FC236}">
                <a16:creationId xmlns:a16="http://schemas.microsoft.com/office/drawing/2014/main" id="{621785B1-98FA-EEB9-5784-949A51D3E69A}"/>
              </a:ext>
            </a:extLst>
          </p:cNvPr>
          <p:cNvGraphicFramePr>
            <a:graphicFrameLocks noGrp="1"/>
          </p:cNvGraphicFramePr>
          <p:nvPr>
            <p:extLst>
              <p:ext uri="{D42A27DB-BD31-4B8C-83A1-F6EECF244321}">
                <p14:modId xmlns:p14="http://schemas.microsoft.com/office/powerpoint/2010/main" val="657048401"/>
              </p:ext>
            </p:extLst>
          </p:nvPr>
        </p:nvGraphicFramePr>
        <p:xfrm>
          <a:off x="310898" y="1209317"/>
          <a:ext cx="23674518" cy="12472800"/>
        </p:xfrm>
        <a:graphic>
          <a:graphicData uri="http://schemas.openxmlformats.org/drawingml/2006/table">
            <a:tbl>
              <a:tblPr firstRow="1" firstCol="1">
                <a:tableStyleId>{85BE263C-DBD7-4A20-BB59-AAB30ACAA65A}</a:tableStyleId>
              </a:tblPr>
              <a:tblGrid>
                <a:gridCol w="3118899">
                  <a:extLst>
                    <a:ext uri="{9D8B030D-6E8A-4147-A177-3AD203B41FA5}">
                      <a16:colId xmlns:a16="http://schemas.microsoft.com/office/drawing/2014/main" val="2853247680"/>
                    </a:ext>
                  </a:extLst>
                </a:gridCol>
                <a:gridCol w="13851478">
                  <a:extLst>
                    <a:ext uri="{9D8B030D-6E8A-4147-A177-3AD203B41FA5}">
                      <a16:colId xmlns:a16="http://schemas.microsoft.com/office/drawing/2014/main" val="3152061882"/>
                    </a:ext>
                  </a:extLst>
                </a:gridCol>
                <a:gridCol w="2024140">
                  <a:extLst>
                    <a:ext uri="{9D8B030D-6E8A-4147-A177-3AD203B41FA5}">
                      <a16:colId xmlns:a16="http://schemas.microsoft.com/office/drawing/2014/main" val="564460331"/>
                    </a:ext>
                  </a:extLst>
                </a:gridCol>
                <a:gridCol w="2100214">
                  <a:extLst>
                    <a:ext uri="{9D8B030D-6E8A-4147-A177-3AD203B41FA5}">
                      <a16:colId xmlns:a16="http://schemas.microsoft.com/office/drawing/2014/main" val="4163789535"/>
                    </a:ext>
                  </a:extLst>
                </a:gridCol>
                <a:gridCol w="2579787">
                  <a:extLst>
                    <a:ext uri="{9D8B030D-6E8A-4147-A177-3AD203B41FA5}">
                      <a16:colId xmlns:a16="http://schemas.microsoft.com/office/drawing/2014/main" val="4280449048"/>
                    </a:ext>
                  </a:extLst>
                </a:gridCol>
              </a:tblGrid>
              <a:tr h="1093346">
                <a:tc>
                  <a:txBody>
                    <a:bodyPr/>
                    <a:lstStyle/>
                    <a:p>
                      <a:pPr algn="l"/>
                      <a:r>
                        <a:rPr lang="en-IN" sz="3800" dirty="0"/>
                        <a:t>Scheme</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800" dirty="0"/>
                        <a:t>Scheme details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800" dirty="0"/>
                        <a:t>Number of units</a:t>
                      </a:r>
                      <a:endParaRPr lang="en-IN" sz="38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800" dirty="0"/>
                        <a:t>Sanction</a:t>
                      </a:r>
                    </a:p>
                    <a:p>
                      <a:pPr algn="l"/>
                      <a:r>
                        <a:rPr lang="en-US" sz="3800" dirty="0"/>
                        <a:t>(Cr)</a:t>
                      </a:r>
                      <a:endParaRPr lang="en-IN" sz="38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800" dirty="0"/>
                        <a:t>Disbursements (Cr)</a:t>
                      </a:r>
                      <a:endParaRPr lang="en-IN" sz="38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2399847">
                <a:tc>
                  <a:txBody>
                    <a:bodyPr/>
                    <a:lstStyle/>
                    <a:p>
                      <a:pPr algn="just"/>
                      <a:r>
                        <a:rPr lang="en-IN" sz="4400" dirty="0"/>
                        <a:t>CM Special Assistance Scheme</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IN" sz="4400" dirty="0"/>
                        <a:t>Quantum:</a:t>
                      </a:r>
                      <a:r>
                        <a:rPr lang="en-IN" sz="4400" b="1" dirty="0"/>
                        <a:t> Rs.25 lakhs to Rs.200 lakhs</a:t>
                      </a:r>
                    </a:p>
                    <a:p>
                      <a:pPr marL="571500" indent="-571500" algn="just">
                        <a:buFont typeface="Arial" panose="020B0604020202020204" pitchFamily="34" charset="0"/>
                        <a:buChar char="•"/>
                      </a:pPr>
                      <a:r>
                        <a:rPr lang="en-IN" sz="4400" dirty="0"/>
                        <a:t>Interest rate: 9.2% (Lowest of interest bank) and 3% interest subvention from </a:t>
                      </a:r>
                      <a:r>
                        <a:rPr lang="en-IN" sz="4400" dirty="0" err="1"/>
                        <a:t>GoK</a:t>
                      </a:r>
                      <a:endParaRPr lang="en-IN" sz="4400" dirty="0"/>
                    </a:p>
                    <a:p>
                      <a:pPr marL="571500" marR="0" lvl="0" indent="-571500" algn="just" defTabSz="82550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4400" dirty="0"/>
                        <a:t>Repayment period: up to 6 years -1 year moratorium</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22</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29.40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20.51</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521396"/>
                  </a:ext>
                </a:extLst>
              </a:tr>
              <a:tr h="2974707">
                <a:tc>
                  <a:txBody>
                    <a:bodyPr/>
                    <a:lstStyle/>
                    <a:p>
                      <a:pPr algn="just"/>
                      <a:r>
                        <a:rPr lang="en-US" sz="4400" dirty="0" err="1"/>
                        <a:t>Vyavasaya</a:t>
                      </a:r>
                      <a:r>
                        <a:rPr lang="en-US" sz="4400" dirty="0"/>
                        <a:t> </a:t>
                      </a:r>
                      <a:r>
                        <a:rPr lang="en-US" sz="4400" dirty="0" err="1"/>
                        <a:t>Bhadratha</a:t>
                      </a:r>
                      <a:r>
                        <a:rPr lang="en-US" sz="4400" dirty="0"/>
                        <a:t> </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US" sz="4400" dirty="0"/>
                        <a:t>(Sanction Discontinued)-Special package and Relief Schemes for MSMEs (Top up Working Capital term loans with interest of 5% of up to </a:t>
                      </a:r>
                      <a:r>
                        <a:rPr lang="en-US" sz="4400" b="1" dirty="0"/>
                        <a:t>Rs.  2 Crores </a:t>
                      </a:r>
                      <a:r>
                        <a:rPr lang="en-US" sz="4400" dirty="0"/>
                        <a:t>to existing standard clients of KSIDC) to overcome the impact of first wave COVID 19.</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4400" dirty="0"/>
                        <a:t>16</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4400" dirty="0"/>
                        <a:t>20.14</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US" sz="4400" dirty="0"/>
                        <a:t>20.14</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7165928"/>
                  </a:ext>
                </a:extLst>
              </a:tr>
              <a:tr h="1824986">
                <a:tc>
                  <a:txBody>
                    <a:bodyPr/>
                    <a:lstStyle/>
                    <a:p>
                      <a:pPr algn="just"/>
                      <a:r>
                        <a:rPr lang="en-US" sz="4400" dirty="0"/>
                        <a:t>Covid </a:t>
                      </a:r>
                      <a:r>
                        <a:rPr lang="en-US" sz="4400" dirty="0" err="1"/>
                        <a:t>Samaswasa</a:t>
                      </a:r>
                      <a:r>
                        <a:rPr lang="en-US" sz="4400" dirty="0"/>
                        <a:t> </a:t>
                      </a:r>
                      <a:r>
                        <a:rPr lang="en-US" sz="4400" dirty="0" err="1"/>
                        <a:t>Padhathi</a:t>
                      </a:r>
                      <a:r>
                        <a:rPr lang="en-US" sz="4400" dirty="0"/>
                        <a:t> </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US" sz="4400" dirty="0"/>
                        <a:t>(Sanction Discontinued)-Continued package &amp; Relief Schemes for MSMEs (Additional Working Capital Term Loan with interest of 5% from 25Lakhs to </a:t>
                      </a:r>
                      <a:r>
                        <a:rPr lang="en-US" sz="4400" b="1" dirty="0"/>
                        <a:t>Rs.  2 Cr</a:t>
                      </a:r>
                      <a:r>
                        <a:rPr lang="en-US" sz="4400" dirty="0"/>
                        <a:t>)</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88</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130.00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126.00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2303694"/>
                  </a:ext>
                </a:extLst>
              </a:tr>
              <a:tr h="2399847">
                <a:tc>
                  <a:txBody>
                    <a:bodyPr/>
                    <a:lstStyle/>
                    <a:p>
                      <a:pPr algn="just"/>
                      <a:r>
                        <a:rPr lang="en-US" sz="4400" dirty="0"/>
                        <a:t>Bill Discounting scheme</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IN" sz="4400" dirty="0"/>
                        <a:t>For discounting of pending bills with treasury</a:t>
                      </a:r>
                    </a:p>
                    <a:p>
                      <a:pPr marL="571500" indent="-571500" algn="just">
                        <a:buFont typeface="Arial" panose="020B0604020202020204" pitchFamily="34" charset="0"/>
                        <a:buChar char="•"/>
                      </a:pPr>
                      <a:r>
                        <a:rPr lang="en-IN" sz="4400" dirty="0"/>
                        <a:t>For Class A &amp; B contractors</a:t>
                      </a:r>
                    </a:p>
                    <a:p>
                      <a:pPr marL="571500" indent="-571500" algn="just">
                        <a:buFont typeface="Arial" panose="020B0604020202020204" pitchFamily="34" charset="0"/>
                        <a:buChar char="•"/>
                      </a:pPr>
                      <a:r>
                        <a:rPr lang="en-IN" sz="4400" dirty="0" err="1"/>
                        <a:t>Quantum:up</a:t>
                      </a:r>
                      <a:r>
                        <a:rPr lang="en-IN" sz="4400" dirty="0"/>
                        <a:t> to 80% contract value limited </a:t>
                      </a:r>
                      <a:r>
                        <a:rPr lang="en-IN" sz="4400" b="1" dirty="0"/>
                        <a:t>Rs.5 </a:t>
                      </a:r>
                      <a:r>
                        <a:rPr lang="en-IN" sz="4400" b="1" dirty="0" err="1"/>
                        <a:t>cr</a:t>
                      </a:r>
                      <a:endParaRPr lang="en-IN" sz="4400" b="1" dirty="0"/>
                    </a:p>
                    <a:p>
                      <a:pPr marL="571500" indent="-571500" algn="just">
                        <a:buFont typeface="Arial" panose="020B0604020202020204" pitchFamily="34" charset="0"/>
                        <a:buChar char="•"/>
                      </a:pPr>
                      <a:r>
                        <a:rPr lang="en-IN" sz="4400" dirty="0"/>
                        <a:t>Interest rate: Highest rate in the interest band</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2</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6.63</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en-IN" sz="4400" dirty="0"/>
                        <a:t>2.67</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4406974"/>
                  </a:ext>
                </a:extLst>
              </a:tr>
            </a:tbl>
          </a:graphicData>
        </a:graphic>
      </p:graphicFrame>
    </p:spTree>
    <p:extLst>
      <p:ext uri="{BB962C8B-B14F-4D97-AF65-F5344CB8AC3E}">
        <p14:creationId xmlns:p14="http://schemas.microsoft.com/office/powerpoint/2010/main" val="4204451618"/>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a:xfrm>
            <a:off x="1066800" y="12699"/>
            <a:ext cx="22237700" cy="1968500"/>
          </a:xfrm>
        </p:spPr>
        <p:txBody>
          <a:bodyPr/>
          <a:lstStyle/>
          <a:p>
            <a:r>
              <a:rPr lang="en-IN" b="1" dirty="0"/>
              <a:t>Project Finance </a:t>
            </a:r>
            <a:r>
              <a:rPr lang="en-IN" dirty="0"/>
              <a:t>– </a:t>
            </a:r>
            <a:r>
              <a:rPr lang="en-IN" b="0" dirty="0">
                <a:latin typeface="+mn-lt"/>
                <a:ea typeface="+mn-ea"/>
                <a:cs typeface="+mn-cs"/>
                <a:sym typeface="Helvetica Neue Light"/>
              </a:rPr>
              <a:t>Special schemes</a:t>
            </a:r>
            <a:endParaRPr lang="en-IN" b="1" dirty="0"/>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386789127"/>
              </p:ext>
            </p:extLst>
          </p:nvPr>
        </p:nvGraphicFramePr>
        <p:xfrm>
          <a:off x="311425" y="2345635"/>
          <a:ext cx="23761149" cy="11283905"/>
        </p:xfrm>
        <a:graphic>
          <a:graphicData uri="http://schemas.openxmlformats.org/drawingml/2006/table">
            <a:tbl>
              <a:tblPr firstRow="1" firstCol="1">
                <a:tableStyleId>{85BE263C-DBD7-4A20-BB59-AAB30ACAA65A}</a:tableStyleId>
              </a:tblPr>
              <a:tblGrid>
                <a:gridCol w="3093762">
                  <a:extLst>
                    <a:ext uri="{9D8B030D-6E8A-4147-A177-3AD203B41FA5}">
                      <a16:colId xmlns:a16="http://schemas.microsoft.com/office/drawing/2014/main" val="2853247680"/>
                    </a:ext>
                  </a:extLst>
                </a:gridCol>
                <a:gridCol w="13150151">
                  <a:extLst>
                    <a:ext uri="{9D8B030D-6E8A-4147-A177-3AD203B41FA5}">
                      <a16:colId xmlns:a16="http://schemas.microsoft.com/office/drawing/2014/main" val="3152061882"/>
                    </a:ext>
                  </a:extLst>
                </a:gridCol>
                <a:gridCol w="2326104">
                  <a:extLst>
                    <a:ext uri="{9D8B030D-6E8A-4147-A177-3AD203B41FA5}">
                      <a16:colId xmlns:a16="http://schemas.microsoft.com/office/drawing/2014/main" val="1957581013"/>
                    </a:ext>
                  </a:extLst>
                </a:gridCol>
                <a:gridCol w="2595566">
                  <a:extLst>
                    <a:ext uri="{9D8B030D-6E8A-4147-A177-3AD203B41FA5}">
                      <a16:colId xmlns:a16="http://schemas.microsoft.com/office/drawing/2014/main" val="4284247645"/>
                    </a:ext>
                  </a:extLst>
                </a:gridCol>
                <a:gridCol w="2595566">
                  <a:extLst>
                    <a:ext uri="{9D8B030D-6E8A-4147-A177-3AD203B41FA5}">
                      <a16:colId xmlns:a16="http://schemas.microsoft.com/office/drawing/2014/main" val="1137342478"/>
                    </a:ext>
                  </a:extLst>
                </a:gridCol>
              </a:tblGrid>
              <a:tr h="1780808">
                <a:tc>
                  <a:txBody>
                    <a:bodyPr/>
                    <a:lstStyle/>
                    <a:p>
                      <a:pPr algn="l"/>
                      <a:r>
                        <a:rPr lang="en-IN" sz="4400" dirty="0"/>
                        <a:t>Scheme</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4400" dirty="0"/>
                        <a:t>Scheme details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Number of Units</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Sanction (Cr)</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4400" dirty="0"/>
                        <a:t>Disbursements(Cr)</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3556385">
                <a:tc>
                  <a:txBody>
                    <a:bodyPr/>
                    <a:lstStyle/>
                    <a:p>
                      <a:pPr algn="just"/>
                      <a:r>
                        <a:rPr lang="en-US" sz="4400" dirty="0"/>
                        <a:t>Financial Assistance to Govt. Contractors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IN" sz="4400" dirty="0"/>
                        <a:t>For contractors engaged in Govt., PSUs etc.</a:t>
                      </a:r>
                    </a:p>
                    <a:p>
                      <a:pPr marL="571500" indent="-571500" algn="just">
                        <a:buFont typeface="Arial" panose="020B0604020202020204" pitchFamily="34" charset="0"/>
                        <a:buChar char="•"/>
                      </a:pPr>
                      <a:r>
                        <a:rPr lang="en-IN" sz="4400" dirty="0"/>
                        <a:t>Quantum: up to 60% of contract value limited to minimum </a:t>
                      </a:r>
                      <a:r>
                        <a:rPr lang="en-IN" sz="4400" b="1" dirty="0"/>
                        <a:t>Rs.50 lakhs</a:t>
                      </a:r>
                    </a:p>
                    <a:p>
                      <a:pPr marL="571500" indent="-571500" algn="just">
                        <a:buFont typeface="Arial" panose="020B0604020202020204" pitchFamily="34" charset="0"/>
                        <a:buChar char="•"/>
                      </a:pPr>
                      <a:r>
                        <a:rPr lang="en-IN" sz="4400" dirty="0"/>
                        <a:t>Repayment period : up to 3 years</a:t>
                      </a:r>
                    </a:p>
                    <a:p>
                      <a:pPr marL="571500" marR="0" lvl="0" indent="-571500" algn="just" defTabSz="825500" eaLnBrk="1" fontAlgn="auto" latinLnBrk="0" hangingPunct="1">
                        <a:lnSpc>
                          <a:spcPct val="100000"/>
                        </a:lnSpc>
                        <a:spcBef>
                          <a:spcPts val="0"/>
                        </a:spcBef>
                        <a:spcAft>
                          <a:spcPts val="0"/>
                        </a:spcAft>
                        <a:buClrTx/>
                        <a:buSzTx/>
                        <a:buFont typeface="Arial" panose="020B0604020202020204" pitchFamily="34" charset="0"/>
                        <a:buChar char="•"/>
                        <a:tabLst/>
                        <a:defRPr/>
                      </a:pPr>
                      <a:r>
                        <a:rPr lang="en-IN" sz="4400" dirty="0"/>
                        <a:t>Interest rate: mid band in the interest band</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825500" eaLnBrk="1" fontAlgn="auto" latinLnBrk="0" hangingPunct="1">
                        <a:lnSpc>
                          <a:spcPct val="100000"/>
                        </a:lnSpc>
                        <a:spcBef>
                          <a:spcPts val="0"/>
                        </a:spcBef>
                        <a:spcAft>
                          <a:spcPts val="0"/>
                        </a:spcAft>
                        <a:buClrTx/>
                        <a:buSzTx/>
                        <a:buFont typeface="Arial" panose="020B0604020202020204" pitchFamily="34" charset="0"/>
                        <a:buNone/>
                        <a:tabLst/>
                        <a:defRPr/>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2498637">
                <a:tc>
                  <a:txBody>
                    <a:bodyPr/>
                    <a:lstStyle/>
                    <a:p>
                      <a:pPr algn="just"/>
                      <a:r>
                        <a:rPr lang="en-IN" sz="4400" dirty="0"/>
                        <a:t>KSIDC Privilege Card</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IN" sz="4400" dirty="0"/>
                        <a:t>KSIDC assisted units with minimum 3 years of association</a:t>
                      </a:r>
                    </a:p>
                    <a:p>
                      <a:pPr marL="571500" indent="-571500" algn="just">
                        <a:buFont typeface="Arial" panose="020B0604020202020204" pitchFamily="34" charset="0"/>
                        <a:buChar char="•"/>
                      </a:pPr>
                      <a:r>
                        <a:rPr lang="en-IN" sz="4400" dirty="0"/>
                        <a:t>Quantum: Up to 50% of outstanding amount</a:t>
                      </a:r>
                    </a:p>
                    <a:p>
                      <a:pPr marL="571500" indent="-571500" algn="just">
                        <a:buFont typeface="Arial" panose="020B0604020202020204" pitchFamily="34" charset="0"/>
                        <a:buChar char="•"/>
                      </a:pPr>
                      <a:r>
                        <a:rPr lang="en-IN" sz="4400" dirty="0"/>
                        <a:t>Interest rate: Lowest rate in the interest band</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Arial" panose="020B0604020202020204" pitchFamily="34" charset="0"/>
                        <a:buNone/>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9510853"/>
                  </a:ext>
                </a:extLst>
              </a:tr>
              <a:tr h="2498637">
                <a:tc>
                  <a:txBody>
                    <a:bodyPr/>
                    <a:lstStyle/>
                    <a:p>
                      <a:pPr algn="just"/>
                      <a:r>
                        <a:rPr lang="en-US" sz="4400" dirty="0"/>
                        <a:t>Caravan Support Scheme</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71500" indent="-571500" algn="just">
                        <a:buFont typeface="Arial" panose="020B0604020202020204" pitchFamily="34" charset="0"/>
                        <a:buChar char="•"/>
                      </a:pPr>
                      <a:r>
                        <a:rPr lang="en-IN" sz="4400" dirty="0"/>
                        <a:t>Purchase of caravans &amp; setting up caravan parks</a:t>
                      </a:r>
                    </a:p>
                    <a:p>
                      <a:pPr marL="571500" indent="-571500" algn="just">
                        <a:buFont typeface="Arial" panose="020B0604020202020204" pitchFamily="34" charset="0"/>
                        <a:buChar char="•"/>
                      </a:pPr>
                      <a:r>
                        <a:rPr lang="en-IN" sz="4400" dirty="0"/>
                        <a:t>Quantum: 70% of cost of caravan (</a:t>
                      </a:r>
                      <a:r>
                        <a:rPr lang="en-IN" sz="4400" b="1" dirty="0"/>
                        <a:t>Rs.25 lakhs to Rs.1 crore per caravan</a:t>
                      </a:r>
                      <a:r>
                        <a:rPr lang="en-IN" sz="4400" dirty="0"/>
                        <a:t>), total up to Rs.5 crores</a:t>
                      </a:r>
                    </a:p>
                    <a:p>
                      <a:pPr marL="571500" indent="-571500" algn="just">
                        <a:buFont typeface="Arial" panose="020B0604020202020204" pitchFamily="34" charset="0"/>
                        <a:buChar char="•"/>
                      </a:pPr>
                      <a:r>
                        <a:rPr lang="en-IN" sz="4400" dirty="0"/>
                        <a:t>Interest rate: Lowest rate in the interest band</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buFont typeface="Arial" panose="020B0604020202020204" pitchFamily="34" charset="0"/>
                        <a:buNone/>
                      </a:pPr>
                      <a:r>
                        <a:rPr lang="en-US" sz="4400" dirty="0"/>
                        <a:t>1</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buFont typeface="Arial" panose="020B0604020202020204" pitchFamily="34" charset="0"/>
                        <a:buNone/>
                      </a:pPr>
                      <a:r>
                        <a:rPr lang="en-US" sz="4400" dirty="0"/>
                        <a:t>0.44</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r">
                        <a:buFont typeface="Arial" panose="020B0604020202020204" pitchFamily="34" charset="0"/>
                        <a:buNone/>
                      </a:pPr>
                      <a:r>
                        <a:rPr lang="en-US" sz="4400" dirty="0"/>
                        <a:t>0</a:t>
                      </a:r>
                      <a:endParaRPr lang="en-IN" sz="44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0641655"/>
                  </a:ext>
                </a:extLst>
              </a:tr>
            </a:tbl>
          </a:graphicData>
        </a:graphic>
      </p:graphicFrame>
    </p:spTree>
    <p:extLst>
      <p:ext uri="{BB962C8B-B14F-4D97-AF65-F5344CB8AC3E}">
        <p14:creationId xmlns:p14="http://schemas.microsoft.com/office/powerpoint/2010/main" val="2679709592"/>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p:txBody>
          <a:bodyPr/>
          <a:lstStyle/>
          <a:p>
            <a:r>
              <a:rPr lang="en-IN" b="1" dirty="0"/>
              <a:t>Project Finance </a:t>
            </a:r>
            <a:r>
              <a:rPr lang="en-IN" dirty="0"/>
              <a:t>– </a:t>
            </a:r>
            <a:r>
              <a:rPr lang="en-IN" b="0" dirty="0">
                <a:latin typeface="+mn-lt"/>
                <a:ea typeface="+mn-ea"/>
                <a:cs typeface="+mn-cs"/>
                <a:sym typeface="Helvetica Neue Light"/>
              </a:rPr>
              <a:t>Targets &amp; achievement (2022-23)</a:t>
            </a:r>
            <a:endParaRPr lang="en-IN" b="1" dirty="0"/>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3119697679"/>
              </p:ext>
            </p:extLst>
          </p:nvPr>
        </p:nvGraphicFramePr>
        <p:xfrm>
          <a:off x="1066801" y="3697357"/>
          <a:ext cx="21673930" cy="7193249"/>
        </p:xfrm>
        <a:graphic>
          <a:graphicData uri="http://schemas.openxmlformats.org/drawingml/2006/table">
            <a:tbl>
              <a:tblPr firstRow="1" firstCol="1">
                <a:tableStyleId>{85BE263C-DBD7-4A20-BB59-AAB30ACAA65A}</a:tableStyleId>
              </a:tblPr>
              <a:tblGrid>
                <a:gridCol w="6864159">
                  <a:extLst>
                    <a:ext uri="{9D8B030D-6E8A-4147-A177-3AD203B41FA5}">
                      <a16:colId xmlns:a16="http://schemas.microsoft.com/office/drawing/2014/main" val="1625269179"/>
                    </a:ext>
                  </a:extLst>
                </a:gridCol>
                <a:gridCol w="5262921">
                  <a:extLst>
                    <a:ext uri="{9D8B030D-6E8A-4147-A177-3AD203B41FA5}">
                      <a16:colId xmlns:a16="http://schemas.microsoft.com/office/drawing/2014/main" val="2853247680"/>
                    </a:ext>
                  </a:extLst>
                </a:gridCol>
                <a:gridCol w="5031448">
                  <a:extLst>
                    <a:ext uri="{9D8B030D-6E8A-4147-A177-3AD203B41FA5}">
                      <a16:colId xmlns:a16="http://schemas.microsoft.com/office/drawing/2014/main" val="3152061882"/>
                    </a:ext>
                  </a:extLst>
                </a:gridCol>
                <a:gridCol w="4515402">
                  <a:extLst>
                    <a:ext uri="{9D8B030D-6E8A-4147-A177-3AD203B41FA5}">
                      <a16:colId xmlns:a16="http://schemas.microsoft.com/office/drawing/2014/main" val="3430417343"/>
                    </a:ext>
                  </a:extLst>
                </a:gridCol>
              </a:tblGrid>
              <a:tr h="2186608">
                <a:tc>
                  <a:txBody>
                    <a:bodyPr/>
                    <a:lstStyle/>
                    <a:p>
                      <a:pPr algn="ctr"/>
                      <a:r>
                        <a:rPr lang="en-IN" sz="4400" dirty="0"/>
                        <a:t>Particulars</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Target</a:t>
                      </a:r>
                    </a:p>
                    <a:p>
                      <a:pPr algn="ctr"/>
                      <a:r>
                        <a:rPr lang="en-IN" sz="44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t>Achieved (Rs</a:t>
                      </a:r>
                      <a:r>
                        <a:rPr lang="en-IN" sz="4400"/>
                        <a:t>.cr)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1849947">
                <a:tc>
                  <a:txBody>
                    <a:bodyPr/>
                    <a:lstStyle/>
                    <a:p>
                      <a:pPr algn="ctr"/>
                      <a:r>
                        <a:rPr lang="en-IN" sz="4400" dirty="0"/>
                        <a:t>Sanction</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400.00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solidFill>
                            <a:srgbClr val="00B050"/>
                          </a:solidFill>
                        </a:rPr>
                        <a:t>247.10 </a:t>
                      </a:r>
                    </a:p>
                    <a:p>
                      <a:pPr algn="ctr"/>
                      <a:r>
                        <a:rPr lang="en-IN" sz="4400" dirty="0">
                          <a:solidFill>
                            <a:srgbClr val="00B050"/>
                          </a:solidFill>
                        </a:rPr>
                        <a:t>(65 units)</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61.78%</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1578347">
                <a:tc>
                  <a:txBody>
                    <a:bodyPr/>
                    <a:lstStyle/>
                    <a:p>
                      <a:pPr algn="ctr"/>
                      <a:r>
                        <a:rPr lang="en-IN" sz="4400" dirty="0"/>
                        <a:t>Disbursement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t>250.00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solidFill>
                            <a:srgbClr val="444444"/>
                          </a:solidFill>
                        </a:rPr>
                        <a:t>106.42</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42.57%</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1578347">
                <a:tc>
                  <a:txBody>
                    <a:bodyPr/>
                    <a:lstStyle/>
                    <a:p>
                      <a:pPr algn="ctr"/>
                      <a:r>
                        <a:rPr lang="en-IN" sz="4400" dirty="0"/>
                        <a:t>Recovery</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t>170.00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142.84</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84.02%</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706988"/>
                  </a:ext>
                </a:extLst>
              </a:tr>
            </a:tbl>
          </a:graphicData>
        </a:graphic>
      </p:graphicFrame>
    </p:spTree>
    <p:extLst>
      <p:ext uri="{BB962C8B-B14F-4D97-AF65-F5344CB8AC3E}">
        <p14:creationId xmlns:p14="http://schemas.microsoft.com/office/powerpoint/2010/main" val="3971472147"/>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Project Finance - Timeline for achievement (2022-23)"/>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lang="en-US" dirty="0"/>
              <a:t>1. </a:t>
            </a:r>
            <a:r>
              <a:rPr dirty="0"/>
              <a:t>Project Finance - </a:t>
            </a:r>
            <a:r>
              <a:rPr b="0" dirty="0">
                <a:latin typeface="+mn-lt"/>
                <a:ea typeface="+mn-ea"/>
                <a:cs typeface="+mn-cs"/>
                <a:sym typeface="Helvetica Neue Light"/>
              </a:rPr>
              <a:t>Timeline for achievement (2022-23)</a:t>
            </a:r>
          </a:p>
        </p:txBody>
      </p:sp>
      <p:sp>
        <p:nvSpPr>
          <p:cNvPr id="296" name="No Plan Amount Timeline Result"/>
          <p:cNvSpPr txBox="1">
            <a:spLocks noGrp="1"/>
          </p:cNvSpPr>
          <p:nvPr>
            <p:ph type="body" idx="1"/>
          </p:nvPr>
        </p:nvSpPr>
        <p:spPr>
          <a:prstGeom prst="rect">
            <a:avLst/>
          </a:prstGeom>
        </p:spPr>
        <p:txBody>
          <a:bodyPr/>
          <a:lstStyle>
            <a:lvl1pPr marL="0" indent="0" defTabSz="647700">
              <a:spcBef>
                <a:spcPts val="0"/>
              </a:spcBef>
              <a:buSzTx/>
              <a:buFontTx/>
              <a:buNone/>
              <a:defRPr>
                <a:solidFill>
                  <a:srgbClr val="FFFFFF"/>
                </a:solidFill>
                <a:latin typeface="Helvetica Neue"/>
                <a:ea typeface="Helvetica Neue"/>
                <a:cs typeface="Helvetica Neue"/>
                <a:sym typeface="Helvetica Neue"/>
              </a:defRPr>
            </a:lvl1pPr>
          </a:lstStyle>
          <a:p>
            <a:r>
              <a:t>No	Plan	Amount	Timeline	Result</a:t>
            </a:r>
          </a:p>
        </p:txBody>
      </p:sp>
      <p:graphicFrame>
        <p:nvGraphicFramePr>
          <p:cNvPr id="297" name="Table"/>
          <p:cNvGraphicFramePr/>
          <p:nvPr>
            <p:extLst>
              <p:ext uri="{D42A27DB-BD31-4B8C-83A1-F6EECF244321}">
                <p14:modId xmlns:p14="http://schemas.microsoft.com/office/powerpoint/2010/main" val="1020346218"/>
              </p:ext>
            </p:extLst>
          </p:nvPr>
        </p:nvGraphicFramePr>
        <p:xfrm>
          <a:off x="1079500" y="3574440"/>
          <a:ext cx="21601599" cy="9147647"/>
        </p:xfrm>
        <a:graphic>
          <a:graphicData uri="http://schemas.openxmlformats.org/drawingml/2006/table">
            <a:tbl>
              <a:tblPr firstRow="1" firstCol="1">
                <a:tableStyleId>{EEE7283C-3CF3-47DC-8721-378D4A62B228}</a:tableStyleId>
              </a:tblPr>
              <a:tblGrid>
                <a:gridCol w="3633177">
                  <a:extLst>
                    <a:ext uri="{9D8B030D-6E8A-4147-A177-3AD203B41FA5}">
                      <a16:colId xmlns:a16="http://schemas.microsoft.com/office/drawing/2014/main" val="20000"/>
                    </a:ext>
                  </a:extLst>
                </a:gridCol>
                <a:gridCol w="1285787">
                  <a:extLst>
                    <a:ext uri="{9D8B030D-6E8A-4147-A177-3AD203B41FA5}">
                      <a16:colId xmlns:a16="http://schemas.microsoft.com/office/drawing/2014/main" val="20001"/>
                    </a:ext>
                  </a:extLst>
                </a:gridCol>
                <a:gridCol w="2761488">
                  <a:extLst>
                    <a:ext uri="{9D8B030D-6E8A-4147-A177-3AD203B41FA5}">
                      <a16:colId xmlns:a16="http://schemas.microsoft.com/office/drawing/2014/main" val="1678734494"/>
                    </a:ext>
                  </a:extLst>
                </a:gridCol>
                <a:gridCol w="2059741">
                  <a:extLst>
                    <a:ext uri="{9D8B030D-6E8A-4147-A177-3AD203B41FA5}">
                      <a16:colId xmlns:a16="http://schemas.microsoft.com/office/drawing/2014/main" val="20003"/>
                    </a:ext>
                  </a:extLst>
                </a:gridCol>
                <a:gridCol w="2162538">
                  <a:extLst>
                    <a:ext uri="{9D8B030D-6E8A-4147-A177-3AD203B41FA5}">
                      <a16:colId xmlns:a16="http://schemas.microsoft.com/office/drawing/2014/main" val="562882273"/>
                    </a:ext>
                  </a:extLst>
                </a:gridCol>
                <a:gridCol w="2136887">
                  <a:extLst>
                    <a:ext uri="{9D8B030D-6E8A-4147-A177-3AD203B41FA5}">
                      <a16:colId xmlns:a16="http://schemas.microsoft.com/office/drawing/2014/main" val="20005"/>
                    </a:ext>
                  </a:extLst>
                </a:gridCol>
                <a:gridCol w="2136887">
                  <a:extLst>
                    <a:ext uri="{9D8B030D-6E8A-4147-A177-3AD203B41FA5}">
                      <a16:colId xmlns:a16="http://schemas.microsoft.com/office/drawing/2014/main" val="2151914277"/>
                    </a:ext>
                  </a:extLst>
                </a:gridCol>
                <a:gridCol w="2712547">
                  <a:extLst>
                    <a:ext uri="{9D8B030D-6E8A-4147-A177-3AD203B41FA5}">
                      <a16:colId xmlns:a16="http://schemas.microsoft.com/office/drawing/2014/main" val="20007"/>
                    </a:ext>
                  </a:extLst>
                </a:gridCol>
                <a:gridCol w="2712547">
                  <a:extLst>
                    <a:ext uri="{9D8B030D-6E8A-4147-A177-3AD203B41FA5}">
                      <a16:colId xmlns:a16="http://schemas.microsoft.com/office/drawing/2014/main" val="3816743268"/>
                    </a:ext>
                  </a:extLst>
                </a:gridCol>
              </a:tblGrid>
              <a:tr h="2551307">
                <a:tc>
                  <a:txBody>
                    <a:bodyPr/>
                    <a:lstStyle/>
                    <a:p>
                      <a:pPr algn="ctr" defTabSz="647700">
                        <a:defRPr>
                          <a:solidFill>
                            <a:srgbClr val="000000"/>
                          </a:solidFill>
                        </a:defRPr>
                      </a:pPr>
                      <a:r>
                        <a:rPr sz="4400" dirty="0">
                          <a:solidFill>
                            <a:srgbClr val="FFFFFF"/>
                          </a:solidFill>
                        </a:rPr>
                        <a:t>Specification</a:t>
                      </a:r>
                    </a:p>
                  </a:txBody>
                  <a:tcPr marL="50800" marR="50800" marT="50800" marB="50800" anchor="ctr" horzOverflow="overflow">
                    <a:lnL w="12700">
                      <a:solidFill>
                        <a:srgbClr val="3C3C1D"/>
                      </a:solidFill>
                      <a:miter lim="400000"/>
                    </a:lnL>
                  </a:tcPr>
                </a:tc>
                <a:tc gridSpan="7">
                  <a:txBody>
                    <a:bodyPr/>
                    <a:lstStyle/>
                    <a:p>
                      <a:pPr algn="ctr" defTabSz="647700">
                        <a:defRPr>
                          <a:solidFill>
                            <a:srgbClr val="000000"/>
                          </a:solidFill>
                        </a:defRPr>
                      </a:pPr>
                      <a:r>
                        <a:rPr sz="4400" dirty="0">
                          <a:solidFill>
                            <a:srgbClr val="FFFFFF"/>
                          </a:solidFill>
                        </a:rPr>
                        <a:t>Sanction Amount(Cr)	</a:t>
                      </a:r>
                    </a:p>
                  </a:txBody>
                  <a:tcPr marL="50800" marR="50800" marT="50800" marB="50800" anchor="ctr" horzOverflow="overflow"/>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a:txBody>
                    <a:bodyPr/>
                    <a:lstStyle/>
                    <a:p>
                      <a:pPr algn="ctr" defTabSz="647700">
                        <a:defRPr>
                          <a:solidFill>
                            <a:srgbClr val="000000"/>
                          </a:solidFill>
                        </a:defRPr>
                      </a:pPr>
                      <a:endParaRPr sz="4400" dirty="0">
                        <a:solidFill>
                          <a:srgbClr val="FFFFFF"/>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41208">
                <a:tc>
                  <a:txBody>
                    <a:bodyPr/>
                    <a:lstStyle/>
                    <a:p>
                      <a:pPr algn="ctr" defTabSz="647700">
                        <a:defRPr sz="5000"/>
                      </a:pPr>
                      <a:endParaRPr sz="4400" dirty="0"/>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TVM</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Kochi </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Calicut</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Total</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566906">
                <a:tc>
                  <a:txBody>
                    <a:bodyPr/>
                    <a:lstStyle/>
                    <a:p>
                      <a:pPr algn="ctr" defTabSz="647700">
                        <a:defRPr>
                          <a:solidFill>
                            <a:srgbClr val="000000"/>
                          </a:solidFill>
                        </a:defRPr>
                      </a:pPr>
                      <a:r>
                        <a:rPr sz="4400" dirty="0">
                          <a:solidFill>
                            <a:srgbClr val="444444"/>
                          </a:solidFill>
                        </a:rPr>
                        <a:t>Till 30.09.22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rowSpan="2">
                  <a:txBody>
                    <a:bodyPr/>
                    <a:lstStyle/>
                    <a:p>
                      <a:pPr algn="ctr" defTabSz="647700">
                        <a:defRPr>
                          <a:solidFill>
                            <a:srgbClr val="000000"/>
                          </a:solidFill>
                        </a:defRPr>
                      </a:pPr>
                      <a:r>
                        <a:rPr lang="en-US" sz="4400" dirty="0">
                          <a:solidFill>
                            <a:srgbClr val="00B050"/>
                          </a:solidFill>
                        </a:rPr>
                        <a:t>7</a:t>
                      </a:r>
                      <a:r>
                        <a:rPr lang="en-IN" sz="4400" dirty="0">
                          <a:solidFill>
                            <a:srgbClr val="00B050"/>
                          </a:solidFill>
                        </a:rPr>
                        <a:t>8.47 </a:t>
                      </a:r>
                    </a:p>
                    <a:p>
                      <a:pPr algn="ctr" defTabSz="647700">
                        <a:defRPr>
                          <a:solidFill>
                            <a:srgbClr val="000000"/>
                          </a:solidFill>
                        </a:defRPr>
                      </a:pPr>
                      <a:r>
                        <a:rPr lang="en-IN" sz="4400" dirty="0">
                          <a:solidFill>
                            <a:srgbClr val="00B050"/>
                          </a:solidFill>
                        </a:rPr>
                        <a:t>(as on 15.12.22)</a:t>
                      </a:r>
                      <a:endParaRPr sz="4400" dirty="0">
                        <a:solidFill>
                          <a:srgbClr val="00B050"/>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65</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444444"/>
                          </a:solidFill>
                        </a:rPr>
                        <a:t>77.49 (as on 15.12.22)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25</a:t>
                      </a:r>
                    </a:p>
                  </a:txBody>
                  <a:tcPr marL="50800" marR="50800" marT="50800" marB="50800" anchor="ctr" horzOverflow="overflow"/>
                </a:tc>
                <a:tc rowSpan="2">
                  <a:txBody>
                    <a:bodyPr/>
                    <a:lstStyle/>
                    <a:p>
                      <a:pPr defTabSz="647700">
                        <a:defRPr>
                          <a:solidFill>
                            <a:srgbClr val="000000"/>
                          </a:solidFill>
                        </a:defRPr>
                      </a:pPr>
                      <a:r>
                        <a:rPr lang="en-IN" sz="4400" dirty="0">
                          <a:solidFill>
                            <a:srgbClr val="444444"/>
                          </a:solidFill>
                        </a:rPr>
                        <a:t>13.10</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140</a:t>
                      </a:r>
                    </a:p>
                  </a:txBody>
                  <a:tcPr marL="50800" marR="50800" marT="50800" marB="50800" anchor="ctr" horzOverflow="overflow"/>
                </a:tc>
                <a:tc rowSpan="2">
                  <a:txBody>
                    <a:bodyPr/>
                    <a:lstStyle/>
                    <a:p>
                      <a:pPr defTabSz="647700">
                        <a:defRPr>
                          <a:solidFill>
                            <a:srgbClr val="000000"/>
                          </a:solidFill>
                        </a:defRPr>
                      </a:pPr>
                      <a:r>
                        <a:rPr lang="en-IN" sz="4400" dirty="0">
                          <a:solidFill>
                            <a:srgbClr val="444444"/>
                          </a:solidFill>
                        </a:rPr>
                        <a:t>168.63</a:t>
                      </a:r>
                    </a:p>
                    <a:p>
                      <a:pPr marL="0" marR="0" lvl="0" indent="0" algn="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444444"/>
                          </a:solidFill>
                        </a:rPr>
                        <a:t>(as on 15.12.22)</a:t>
                      </a:r>
                    </a:p>
                  </a:txBody>
                  <a:tcPr marL="50800" marR="50800" marT="50800" marB="50800" anchor="ctr" horzOverflow="overflow"/>
                </a:tc>
                <a:extLst>
                  <a:ext uri="{0D108BD9-81ED-4DB2-BD59-A6C34878D82A}">
                    <a16:rowId xmlns:a16="http://schemas.microsoft.com/office/drawing/2014/main" val="10002"/>
                  </a:ext>
                </a:extLst>
              </a:tr>
              <a:tr h="1717876">
                <a:tc>
                  <a:txBody>
                    <a:bodyPr/>
                    <a:lstStyle/>
                    <a:p>
                      <a:pPr algn="ctr" defTabSz="647700">
                        <a:defRPr>
                          <a:solidFill>
                            <a:srgbClr val="000000"/>
                          </a:solidFill>
                        </a:defRPr>
                      </a:pPr>
                      <a:r>
                        <a:rPr sz="4400">
                          <a:solidFill>
                            <a:srgbClr val="444444"/>
                          </a:solidFill>
                        </a:rPr>
                        <a:t>Till 31.12.22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75</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100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225</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870350">
                <a:tc>
                  <a:txBody>
                    <a:bodyPr/>
                    <a:lstStyle/>
                    <a:p>
                      <a:pPr algn="ctr" defTabSz="647700">
                        <a:defRPr>
                          <a:solidFill>
                            <a:srgbClr val="000000"/>
                          </a:solidFill>
                        </a:defRPr>
                      </a:pPr>
                      <a:r>
                        <a:rPr sz="4400">
                          <a:solidFill>
                            <a:srgbClr val="444444"/>
                          </a:solidFill>
                        </a:rPr>
                        <a:t>Till 31.03.23</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444444"/>
                          </a:solidFill>
                        </a:rPr>
                        <a:t>120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444444"/>
                          </a:solidFill>
                        </a:rPr>
                        <a:t>1</a:t>
                      </a:r>
                      <a:r>
                        <a:rPr lang="en-IN" sz="4400" dirty="0">
                          <a:solidFill>
                            <a:srgbClr val="444444"/>
                          </a:solidFill>
                        </a:rPr>
                        <a:t>8</a:t>
                      </a:r>
                      <a:r>
                        <a:rPr sz="44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444444"/>
                          </a:solidFill>
                        </a:rPr>
                        <a:t>100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IN" sz="4400" dirty="0">
                          <a:solidFill>
                            <a:srgbClr val="444444"/>
                          </a:solidFill>
                        </a:rPr>
                        <a:t>40</a:t>
                      </a:r>
                      <a:r>
                        <a:rPr sz="44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roject Finance - Timeline for achievement (2022-23)"/>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lang="en-US" dirty="0"/>
              <a:t>2. </a:t>
            </a:r>
            <a:r>
              <a:rPr dirty="0"/>
              <a:t>Project Finance - </a:t>
            </a:r>
            <a:r>
              <a:rPr b="0" dirty="0">
                <a:latin typeface="+mn-lt"/>
                <a:ea typeface="+mn-ea"/>
                <a:cs typeface="+mn-cs"/>
                <a:sym typeface="Helvetica Neue Light"/>
              </a:rPr>
              <a:t>Timeline for achievement (2022-23)</a:t>
            </a:r>
          </a:p>
        </p:txBody>
      </p:sp>
      <p:sp>
        <p:nvSpPr>
          <p:cNvPr id="300" name="No Plan Amount Timeline Result"/>
          <p:cNvSpPr txBox="1">
            <a:spLocks noGrp="1"/>
          </p:cNvSpPr>
          <p:nvPr>
            <p:ph type="body" idx="1"/>
          </p:nvPr>
        </p:nvSpPr>
        <p:spPr>
          <a:prstGeom prst="rect">
            <a:avLst/>
          </a:prstGeom>
        </p:spPr>
        <p:txBody>
          <a:bodyPr/>
          <a:lstStyle>
            <a:lvl1pPr marL="0" indent="0" defTabSz="647700">
              <a:spcBef>
                <a:spcPts val="0"/>
              </a:spcBef>
              <a:buSzTx/>
              <a:buFontTx/>
              <a:buNone/>
              <a:defRPr>
                <a:solidFill>
                  <a:srgbClr val="FFFFFF"/>
                </a:solidFill>
                <a:latin typeface="Helvetica Neue"/>
                <a:ea typeface="Helvetica Neue"/>
                <a:cs typeface="Helvetica Neue"/>
                <a:sym typeface="Helvetica Neue"/>
              </a:defRPr>
            </a:lvl1pPr>
          </a:lstStyle>
          <a:p>
            <a:r>
              <a:t>No	Plan	Amount	Timeline	Result</a:t>
            </a:r>
          </a:p>
        </p:txBody>
      </p:sp>
      <p:graphicFrame>
        <p:nvGraphicFramePr>
          <p:cNvPr id="301" name="Table"/>
          <p:cNvGraphicFramePr/>
          <p:nvPr>
            <p:extLst>
              <p:ext uri="{D42A27DB-BD31-4B8C-83A1-F6EECF244321}">
                <p14:modId xmlns:p14="http://schemas.microsoft.com/office/powerpoint/2010/main" val="1065041692"/>
              </p:ext>
            </p:extLst>
          </p:nvPr>
        </p:nvGraphicFramePr>
        <p:xfrm>
          <a:off x="1079500" y="3574438"/>
          <a:ext cx="23072586" cy="9608161"/>
        </p:xfrm>
        <a:graphic>
          <a:graphicData uri="http://schemas.openxmlformats.org/drawingml/2006/table">
            <a:tbl>
              <a:tblPr firstRow="1" firstCol="1">
                <a:tableStyleId>{EEE7283C-3CF3-47DC-8721-378D4A62B228}</a:tableStyleId>
              </a:tblPr>
              <a:tblGrid>
                <a:gridCol w="3597838">
                  <a:extLst>
                    <a:ext uri="{9D8B030D-6E8A-4147-A177-3AD203B41FA5}">
                      <a16:colId xmlns:a16="http://schemas.microsoft.com/office/drawing/2014/main" val="20000"/>
                    </a:ext>
                  </a:extLst>
                </a:gridCol>
                <a:gridCol w="2392089">
                  <a:extLst>
                    <a:ext uri="{9D8B030D-6E8A-4147-A177-3AD203B41FA5}">
                      <a16:colId xmlns:a16="http://schemas.microsoft.com/office/drawing/2014/main" val="20001"/>
                    </a:ext>
                  </a:extLst>
                </a:gridCol>
                <a:gridCol w="2392089">
                  <a:extLst>
                    <a:ext uri="{9D8B030D-6E8A-4147-A177-3AD203B41FA5}">
                      <a16:colId xmlns:a16="http://schemas.microsoft.com/office/drawing/2014/main" val="1045719957"/>
                    </a:ext>
                  </a:extLst>
                </a:gridCol>
                <a:gridCol w="1984218">
                  <a:extLst>
                    <a:ext uri="{9D8B030D-6E8A-4147-A177-3AD203B41FA5}">
                      <a16:colId xmlns:a16="http://schemas.microsoft.com/office/drawing/2014/main" val="20003"/>
                    </a:ext>
                  </a:extLst>
                </a:gridCol>
                <a:gridCol w="1984218">
                  <a:extLst>
                    <a:ext uri="{9D8B030D-6E8A-4147-A177-3AD203B41FA5}">
                      <a16:colId xmlns:a16="http://schemas.microsoft.com/office/drawing/2014/main" val="1239284170"/>
                    </a:ext>
                  </a:extLst>
                </a:gridCol>
                <a:gridCol w="2360584">
                  <a:extLst>
                    <a:ext uri="{9D8B030D-6E8A-4147-A177-3AD203B41FA5}">
                      <a16:colId xmlns:a16="http://schemas.microsoft.com/office/drawing/2014/main" val="20005"/>
                    </a:ext>
                  </a:extLst>
                </a:gridCol>
                <a:gridCol w="2360584">
                  <a:extLst>
                    <a:ext uri="{9D8B030D-6E8A-4147-A177-3AD203B41FA5}">
                      <a16:colId xmlns:a16="http://schemas.microsoft.com/office/drawing/2014/main" val="1340075539"/>
                    </a:ext>
                  </a:extLst>
                </a:gridCol>
                <a:gridCol w="3000483">
                  <a:extLst>
                    <a:ext uri="{9D8B030D-6E8A-4147-A177-3AD203B41FA5}">
                      <a16:colId xmlns:a16="http://schemas.microsoft.com/office/drawing/2014/main" val="20007"/>
                    </a:ext>
                  </a:extLst>
                </a:gridCol>
                <a:gridCol w="3000483">
                  <a:extLst>
                    <a:ext uri="{9D8B030D-6E8A-4147-A177-3AD203B41FA5}">
                      <a16:colId xmlns:a16="http://schemas.microsoft.com/office/drawing/2014/main" val="462920388"/>
                    </a:ext>
                  </a:extLst>
                </a:gridCol>
              </a:tblGrid>
              <a:tr h="2679747">
                <a:tc>
                  <a:txBody>
                    <a:bodyPr/>
                    <a:lstStyle/>
                    <a:p>
                      <a:pPr algn="ctr" defTabSz="647700">
                        <a:defRPr>
                          <a:solidFill>
                            <a:srgbClr val="000000"/>
                          </a:solidFill>
                        </a:defRPr>
                      </a:pPr>
                      <a:r>
                        <a:rPr sz="4400">
                          <a:solidFill>
                            <a:srgbClr val="FFFFFF"/>
                          </a:solidFill>
                        </a:rPr>
                        <a:t>Specification</a:t>
                      </a:r>
                    </a:p>
                  </a:txBody>
                  <a:tcPr marL="50800" marR="50800" marT="50800" marB="50800" anchor="ctr" horzOverflow="overflow">
                    <a:lnL w="12700">
                      <a:solidFill>
                        <a:srgbClr val="3C3C1D"/>
                      </a:solidFill>
                      <a:miter lim="400000"/>
                    </a:lnL>
                  </a:tcPr>
                </a:tc>
                <a:tc gridSpan="7">
                  <a:txBody>
                    <a:bodyPr/>
                    <a:lstStyle/>
                    <a:p>
                      <a:pPr algn="ctr" defTabSz="647700">
                        <a:defRPr>
                          <a:solidFill>
                            <a:srgbClr val="000000"/>
                          </a:solidFill>
                        </a:defRPr>
                      </a:pPr>
                      <a:r>
                        <a:rPr sz="4400" dirty="0">
                          <a:solidFill>
                            <a:srgbClr val="FFFFFF"/>
                          </a:solidFill>
                        </a:rPr>
                        <a:t>Disbursement</a:t>
                      </a:r>
                    </a:p>
                  </a:txBody>
                  <a:tcPr marL="50800" marR="50800" marT="50800" marB="50800" anchor="ctr" horzOverflow="overflow"/>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a:txBody>
                    <a:bodyPr/>
                    <a:lstStyle/>
                    <a:p>
                      <a:pPr algn="ctr" defTabSz="647700">
                        <a:defRPr>
                          <a:solidFill>
                            <a:srgbClr val="000000"/>
                          </a:solidFill>
                        </a:defRPr>
                      </a:pPr>
                      <a:endParaRPr sz="4400" dirty="0">
                        <a:solidFill>
                          <a:srgbClr val="FFFFFF"/>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13761">
                <a:tc>
                  <a:txBody>
                    <a:bodyPr/>
                    <a:lstStyle/>
                    <a:p>
                      <a:pPr algn="ctr" defTabSz="647700">
                        <a:defRPr sz="5000"/>
                      </a:pPr>
                      <a:endParaRPr sz="4400"/>
                    </a:p>
                  </a:txBody>
                  <a:tcPr marL="50800" marR="50800" marT="50800" marB="50800" anchor="ctr" horzOverflow="overflow"/>
                </a:tc>
                <a:tc>
                  <a:txBody>
                    <a:bodyPr/>
                    <a:lstStyle/>
                    <a:p>
                      <a:pPr defTabSz="647700">
                        <a:defRPr>
                          <a:solidFill>
                            <a:srgbClr val="000000"/>
                          </a:solidFill>
                        </a:defRPr>
                      </a:pPr>
                      <a:r>
                        <a:rPr sz="4400" dirty="0">
                          <a:solidFill>
                            <a:srgbClr val="444444"/>
                          </a:solidFill>
                        </a:rPr>
                        <a:t>TVM</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 </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Kochi </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Calicut</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Total</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 </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645788">
                <a:tc>
                  <a:txBody>
                    <a:bodyPr/>
                    <a:lstStyle/>
                    <a:p>
                      <a:pPr algn="ctr" defTabSz="647700">
                        <a:defRPr>
                          <a:solidFill>
                            <a:srgbClr val="000000"/>
                          </a:solidFill>
                        </a:defRPr>
                      </a:pPr>
                      <a:r>
                        <a:rPr sz="4400" dirty="0">
                          <a:solidFill>
                            <a:srgbClr val="444444"/>
                          </a:solidFill>
                        </a:rPr>
                        <a:t>Till 30.09.22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30</a:t>
                      </a:r>
                    </a:p>
                  </a:txBody>
                  <a:tcPr marL="50800" marR="50800" marT="50800" marB="50800" anchor="ctr" horzOverflow="overflow"/>
                </a:tc>
                <a:tc rowSpan="2">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00B050"/>
                          </a:solidFill>
                        </a:rPr>
                        <a:t>49.87 (15.12.22)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20</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444444"/>
                          </a:solidFill>
                        </a:rPr>
                        <a:t>40.29</a:t>
                      </a:r>
                    </a:p>
                    <a:p>
                      <a:pPr algn="ctr" defTabSz="647700">
                        <a:defRPr>
                          <a:solidFill>
                            <a:srgbClr val="000000"/>
                          </a:solidFill>
                        </a:defRPr>
                      </a:pPr>
                      <a:r>
                        <a:rPr lang="en-IN" sz="4400" dirty="0">
                          <a:solidFill>
                            <a:srgbClr val="444444"/>
                          </a:solidFill>
                        </a:rPr>
                        <a:t>(15.12.22)</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15</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444444"/>
                          </a:solidFill>
                        </a:rPr>
                        <a:t>16.25</a:t>
                      </a:r>
                    </a:p>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444444"/>
                          </a:solidFill>
                        </a:rPr>
                        <a:t>(15.12.22)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65</a:t>
                      </a:r>
                    </a:p>
                  </a:txBody>
                  <a:tcPr marL="50800" marR="50800" marT="50800" marB="50800" anchor="ctr" horzOverflow="overflow"/>
                </a:tc>
                <a:tc rowSpan="2">
                  <a:txBody>
                    <a:bodyPr/>
                    <a:lstStyle/>
                    <a:p>
                      <a:pPr marL="0" marR="0" lvl="0" indent="0" algn="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444444"/>
                          </a:solidFill>
                        </a:rPr>
                        <a:t>106.42 (15.12.22)</a:t>
                      </a:r>
                    </a:p>
                  </a:txBody>
                  <a:tcPr marL="50800" marR="50800" marT="50800" marB="50800" anchor="ctr" horzOverflow="overflow"/>
                </a:tc>
                <a:extLst>
                  <a:ext uri="{0D108BD9-81ED-4DB2-BD59-A6C34878D82A}">
                    <a16:rowId xmlns:a16="http://schemas.microsoft.com/office/drawing/2014/main" val="10002"/>
                  </a:ext>
                </a:extLst>
              </a:tr>
              <a:tr h="1804357">
                <a:tc>
                  <a:txBody>
                    <a:bodyPr/>
                    <a:lstStyle/>
                    <a:p>
                      <a:pPr algn="ctr" defTabSz="647700">
                        <a:defRPr>
                          <a:solidFill>
                            <a:srgbClr val="000000"/>
                          </a:solidFill>
                        </a:defRPr>
                      </a:pPr>
                      <a:r>
                        <a:rPr sz="4400" dirty="0">
                          <a:solidFill>
                            <a:srgbClr val="444444"/>
                          </a:solidFill>
                        </a:rPr>
                        <a:t>Till 31.12.22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30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130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964508">
                <a:tc>
                  <a:txBody>
                    <a:bodyPr/>
                    <a:lstStyle/>
                    <a:p>
                      <a:pPr algn="ctr" defTabSz="647700">
                        <a:defRPr>
                          <a:solidFill>
                            <a:srgbClr val="000000"/>
                          </a:solidFill>
                        </a:defRPr>
                      </a:pPr>
                      <a:r>
                        <a:rPr sz="4400">
                          <a:solidFill>
                            <a:srgbClr val="444444"/>
                          </a:solidFill>
                        </a:rPr>
                        <a:t>Till 31.03.23</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444444"/>
                          </a:solidFill>
                        </a:rPr>
                        <a:t>100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IN" sz="4400" dirty="0">
                          <a:solidFill>
                            <a:srgbClr val="444444"/>
                          </a:solidFill>
                        </a:rPr>
                        <a:t>10</a:t>
                      </a:r>
                      <a:r>
                        <a:rPr sz="44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IN" sz="4400" dirty="0">
                          <a:solidFill>
                            <a:srgbClr val="444444"/>
                          </a:solidFill>
                        </a:rPr>
                        <a:t>5</a:t>
                      </a:r>
                      <a:r>
                        <a:rPr sz="44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444444"/>
                          </a:solidFill>
                        </a:rPr>
                        <a:t>2</a:t>
                      </a:r>
                      <a:r>
                        <a:rPr lang="en-IN" sz="4400" dirty="0">
                          <a:solidFill>
                            <a:srgbClr val="444444"/>
                          </a:solidFill>
                        </a:rPr>
                        <a:t>5</a:t>
                      </a:r>
                      <a:r>
                        <a:rPr sz="44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a:xfrm>
            <a:off x="1073150" y="231361"/>
            <a:ext cx="22237700" cy="1235489"/>
          </a:xfrm>
        </p:spPr>
        <p:txBody>
          <a:bodyPr/>
          <a:lstStyle/>
          <a:p>
            <a:r>
              <a:rPr lang="en-IN" b="1" dirty="0"/>
              <a:t>3.  Project Finance </a:t>
            </a:r>
            <a:r>
              <a:rPr lang="en-IN" dirty="0"/>
              <a:t>– </a:t>
            </a:r>
            <a:r>
              <a:rPr lang="en-IN" b="0" dirty="0">
                <a:latin typeface="+mn-lt"/>
                <a:ea typeface="+mn-ea"/>
                <a:cs typeface="+mn-cs"/>
                <a:sym typeface="Helvetica Neue Light"/>
              </a:rPr>
              <a:t>Action Plan for disbursement</a:t>
            </a:r>
            <a:endParaRPr lang="en-IN" b="1" dirty="0"/>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4249617092"/>
              </p:ext>
            </p:extLst>
          </p:nvPr>
        </p:nvGraphicFramePr>
        <p:xfrm>
          <a:off x="397151" y="1781590"/>
          <a:ext cx="23589698" cy="11403652"/>
        </p:xfrm>
        <a:graphic>
          <a:graphicData uri="http://schemas.openxmlformats.org/drawingml/2006/table">
            <a:tbl>
              <a:tblPr firstRow="1" firstCol="1">
                <a:tableStyleId>{85BE263C-DBD7-4A20-BB59-AAB30ACAA65A}</a:tableStyleId>
              </a:tblPr>
              <a:tblGrid>
                <a:gridCol w="1272969">
                  <a:extLst>
                    <a:ext uri="{9D8B030D-6E8A-4147-A177-3AD203B41FA5}">
                      <a16:colId xmlns:a16="http://schemas.microsoft.com/office/drawing/2014/main" val="1625269179"/>
                    </a:ext>
                  </a:extLst>
                </a:gridCol>
                <a:gridCol w="7125314">
                  <a:extLst>
                    <a:ext uri="{9D8B030D-6E8A-4147-A177-3AD203B41FA5}">
                      <a16:colId xmlns:a16="http://schemas.microsoft.com/office/drawing/2014/main" val="2853247680"/>
                    </a:ext>
                  </a:extLst>
                </a:gridCol>
                <a:gridCol w="2817144">
                  <a:extLst>
                    <a:ext uri="{9D8B030D-6E8A-4147-A177-3AD203B41FA5}">
                      <a16:colId xmlns:a16="http://schemas.microsoft.com/office/drawing/2014/main" val="3152061882"/>
                    </a:ext>
                  </a:extLst>
                </a:gridCol>
                <a:gridCol w="12374271">
                  <a:extLst>
                    <a:ext uri="{9D8B030D-6E8A-4147-A177-3AD203B41FA5}">
                      <a16:colId xmlns:a16="http://schemas.microsoft.com/office/drawing/2014/main" val="1286919200"/>
                    </a:ext>
                  </a:extLst>
                </a:gridCol>
              </a:tblGrid>
              <a:tr h="3027087">
                <a:tc>
                  <a:txBody>
                    <a:bodyPr/>
                    <a:lstStyle/>
                    <a:p>
                      <a:pPr algn="ctr"/>
                      <a:r>
                        <a:rPr lang="en-IN" sz="4400" dirty="0" err="1">
                          <a:latin typeface="+mn-lt"/>
                        </a:rPr>
                        <a:t>Sl</a:t>
                      </a:r>
                      <a:r>
                        <a:rPr lang="en-IN" sz="4400" dirty="0">
                          <a:latin typeface="+mn-lt"/>
                        </a:rPr>
                        <a:t> No.</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4400" dirty="0">
                          <a:latin typeface="+mn-lt"/>
                        </a:rPr>
                        <a:t>Top 10 cases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latin typeface="+mn-lt"/>
                        </a:rPr>
                        <a:t>Amount pending disbursement (Rs.cr)</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latin typeface="+mn-lt"/>
                        </a:rPr>
                        <a:t>Remarks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1279042">
                <a:tc>
                  <a:txBody>
                    <a:bodyPr/>
                    <a:lstStyle/>
                    <a:p>
                      <a:pPr algn="ctr"/>
                      <a:r>
                        <a:rPr lang="en-IN" sz="4400" dirty="0">
                          <a:latin typeface="+mn-lt"/>
                        </a:rPr>
                        <a:t>1</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4400" b="0" i="0" u="none" strike="noStrike" dirty="0">
                          <a:solidFill>
                            <a:srgbClr val="000000"/>
                          </a:solidFill>
                          <a:effectLst/>
                          <a:latin typeface="+mn-lt"/>
                        </a:rPr>
                        <a:t>SP Hitech Ventures</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60.00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SBI sanctioned Rs.100 </a:t>
                      </a:r>
                      <a:r>
                        <a:rPr lang="en-IN" sz="4400" b="0" i="0" u="none" strike="noStrike" cap="none" spc="0" baseline="0" dirty="0" err="1">
                          <a:solidFill>
                            <a:srgbClr val="000000"/>
                          </a:solidFill>
                          <a:effectLst/>
                          <a:uFillTx/>
                          <a:latin typeface="+mn-lt"/>
                          <a:ea typeface="+mn-ea"/>
                          <a:cs typeface="+mn-cs"/>
                          <a:sym typeface="Helvetica Neue"/>
                        </a:rPr>
                        <a:t>cr</a:t>
                      </a:r>
                      <a:r>
                        <a:rPr lang="en-IN" sz="4400" b="0" i="0" u="none" strike="noStrike" cap="none" spc="0" baseline="0" dirty="0">
                          <a:solidFill>
                            <a:srgbClr val="000000"/>
                          </a:solidFill>
                          <a:effectLst/>
                          <a:uFillTx/>
                          <a:latin typeface="+mn-lt"/>
                          <a:ea typeface="+mn-ea"/>
                          <a:cs typeface="+mn-cs"/>
                          <a:sym typeface="Helvetica Neue"/>
                        </a:rPr>
                        <a:t> @6.85% interest rate against 8.35%</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1437114">
                <a:tc>
                  <a:txBody>
                    <a:bodyPr/>
                    <a:lstStyle/>
                    <a:p>
                      <a:pPr algn="ctr"/>
                      <a:r>
                        <a:rPr lang="en-IN" sz="4400" dirty="0">
                          <a:latin typeface="+mn-lt"/>
                        </a:rPr>
                        <a:t>2</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4400" b="0" i="0" u="none" strike="noStrike" dirty="0">
                          <a:solidFill>
                            <a:srgbClr val="000000"/>
                          </a:solidFill>
                          <a:effectLst/>
                          <a:latin typeface="+mn-lt"/>
                        </a:rPr>
                        <a:t>Yans Healthcare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a:solidFill>
                            <a:srgbClr val="000000"/>
                          </a:solidFill>
                          <a:effectLst/>
                          <a:uFillTx/>
                          <a:latin typeface="+mn-lt"/>
                          <a:ea typeface="+mn-ea"/>
                          <a:cs typeface="+mn-cs"/>
                          <a:sym typeface="Helvetica Neue"/>
                        </a:rPr>
                        <a:t>      45.00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825500" fontAlgn="b" latinLnBrk="0">
                        <a:lnSpc>
                          <a:spcPct val="100000"/>
                        </a:lnSpc>
                        <a:spcBef>
                          <a:spcPts val="0"/>
                        </a:spcBef>
                        <a:spcAft>
                          <a:spcPts val="0"/>
                        </a:spcAft>
                        <a:buClrTx/>
                        <a:buSzTx/>
                        <a:buFontTx/>
                        <a:buNone/>
                        <a:tabLst/>
                      </a:pPr>
                      <a:r>
                        <a:rPr lang="en-US" sz="4400" b="0" i="0" u="none" strike="noStrike" cap="none" spc="0" baseline="0" dirty="0">
                          <a:solidFill>
                            <a:srgbClr val="00B050"/>
                          </a:solidFill>
                          <a:effectLst/>
                          <a:uFillTx/>
                          <a:latin typeface="+mn-lt"/>
                          <a:ea typeface="+mn-ea"/>
                          <a:cs typeface="+mn-cs"/>
                          <a:sym typeface="Helvetica Neue"/>
                        </a:rPr>
                        <a:t>Revised project cost approved by the 329</a:t>
                      </a:r>
                      <a:r>
                        <a:rPr lang="en-US" sz="4400" b="0" i="0" u="none" strike="noStrike" cap="none" spc="0" baseline="30000" dirty="0">
                          <a:solidFill>
                            <a:srgbClr val="00B050"/>
                          </a:solidFill>
                          <a:effectLst/>
                          <a:uFillTx/>
                          <a:latin typeface="+mn-lt"/>
                          <a:ea typeface="+mn-ea"/>
                          <a:cs typeface="+mn-cs"/>
                          <a:sym typeface="Helvetica Neue"/>
                        </a:rPr>
                        <a:t>th</a:t>
                      </a:r>
                      <a:r>
                        <a:rPr lang="en-US" sz="4400" b="0" i="0" u="none" strike="noStrike" cap="none" spc="0" baseline="0" dirty="0">
                          <a:solidFill>
                            <a:srgbClr val="00B050"/>
                          </a:solidFill>
                          <a:effectLst/>
                          <a:uFillTx/>
                          <a:latin typeface="+mn-lt"/>
                          <a:ea typeface="+mn-ea"/>
                          <a:cs typeface="+mn-cs"/>
                          <a:sym typeface="Helvetica Neue"/>
                        </a:rPr>
                        <a:t> BM. Company is yet to execute the documentation.</a:t>
                      </a:r>
                      <a:endParaRPr lang="en-IN" sz="4400" b="0" i="0" u="none" strike="noStrike" cap="none" spc="0" baseline="0" dirty="0">
                        <a:solidFill>
                          <a:srgbClr val="00B050"/>
                        </a:solidFill>
                        <a:effectLst/>
                        <a:uFillTx/>
                        <a:latin typeface="+mn-lt"/>
                        <a:ea typeface="+mn-ea"/>
                        <a:cs typeface="+mn-cs"/>
                        <a:sym typeface="Helvetica Neue"/>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3188564">
                <a:tc>
                  <a:txBody>
                    <a:bodyPr/>
                    <a:lstStyle/>
                    <a:p>
                      <a:pPr algn="ctr"/>
                      <a:r>
                        <a:rPr lang="en-IN" sz="4400" dirty="0">
                          <a:latin typeface="+mn-lt"/>
                        </a:rPr>
                        <a:t>3</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4400" b="0" i="0" u="none" strike="noStrike" dirty="0">
                          <a:solidFill>
                            <a:srgbClr val="000000"/>
                          </a:solidFill>
                          <a:effectLst/>
                          <a:latin typeface="+mn-lt"/>
                        </a:rPr>
                        <a:t>Al-</a:t>
                      </a:r>
                      <a:r>
                        <a:rPr lang="en-US" sz="4400" b="0" i="0" u="none" strike="noStrike" dirty="0" err="1">
                          <a:solidFill>
                            <a:srgbClr val="000000"/>
                          </a:solidFill>
                          <a:effectLst/>
                          <a:latin typeface="+mn-lt"/>
                        </a:rPr>
                        <a:t>Fas</a:t>
                      </a:r>
                      <a:r>
                        <a:rPr lang="en-US" sz="4400" b="0" i="0" u="none" strike="noStrike" dirty="0">
                          <a:solidFill>
                            <a:srgbClr val="000000"/>
                          </a:solidFill>
                          <a:effectLst/>
                          <a:latin typeface="+mn-lt"/>
                        </a:rPr>
                        <a:t> Wood Products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35.00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825500" fontAlgn="b" latinLnBrk="0">
                        <a:lnSpc>
                          <a:spcPct val="100000"/>
                        </a:lnSpc>
                        <a:spcBef>
                          <a:spcPts val="0"/>
                        </a:spcBef>
                        <a:spcAft>
                          <a:spcPts val="0"/>
                        </a:spcAft>
                        <a:buClrTx/>
                        <a:buSzTx/>
                        <a:buFontTx/>
                        <a:buNone/>
                        <a:tabLst/>
                      </a:pPr>
                      <a:r>
                        <a:rPr lang="en-US" sz="4400" b="0" i="0" u="none" strike="noStrike" cap="none" spc="0" baseline="0" dirty="0">
                          <a:solidFill>
                            <a:srgbClr val="00B050"/>
                          </a:solidFill>
                          <a:effectLst/>
                          <a:uFillTx/>
                          <a:latin typeface="+mn-lt"/>
                          <a:ea typeface="+mn-ea"/>
                          <a:cs typeface="+mn-cs"/>
                          <a:sym typeface="Helvetica Neue"/>
                        </a:rPr>
                        <a:t>Disbursement has not commenced. The Promoter is yet to submit the clarification regarding the Corporate Guarantee offered to SBI, without the consent of KSIDC &amp; without complying with the Companies Act. </a:t>
                      </a:r>
                      <a:endParaRPr lang="en-IN" sz="4400" b="0" i="0" u="none" strike="noStrike" cap="none" spc="0" baseline="0" dirty="0">
                        <a:solidFill>
                          <a:srgbClr val="00B050"/>
                        </a:solidFill>
                        <a:effectLst/>
                        <a:uFillTx/>
                        <a:latin typeface="+mn-lt"/>
                        <a:ea typeface="+mn-ea"/>
                        <a:cs typeface="+mn-cs"/>
                        <a:sym typeface="Helvetica Neue"/>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706988"/>
                  </a:ext>
                </a:extLst>
              </a:tr>
              <a:tr h="885361">
                <a:tc>
                  <a:txBody>
                    <a:bodyPr/>
                    <a:lstStyle/>
                    <a:p>
                      <a:pPr algn="ctr"/>
                      <a:r>
                        <a:rPr lang="en-IN" sz="4400" dirty="0">
                          <a:latin typeface="+mn-lt"/>
                        </a:rPr>
                        <a:t>4</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IN" sz="4400" b="0" i="0" u="none" strike="noStrike" dirty="0">
                          <a:solidFill>
                            <a:srgbClr val="000000"/>
                          </a:solidFill>
                          <a:effectLst/>
                          <a:latin typeface="+mn-lt"/>
                        </a:rPr>
                        <a:t>Seraphine Dev Impex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33.00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825500" eaLnBrk="1" fontAlgn="b" latinLnBrk="0" hangingPunct="1">
                        <a:lnSpc>
                          <a:spcPct val="100000"/>
                        </a:lnSpc>
                        <a:spcBef>
                          <a:spcPts val="0"/>
                        </a:spcBef>
                        <a:spcAft>
                          <a:spcPts val="0"/>
                        </a:spcAft>
                        <a:buClrTx/>
                        <a:buSzTx/>
                        <a:buFontTx/>
                        <a:buNone/>
                        <a:tabLst/>
                        <a:defRPr/>
                      </a:pPr>
                      <a:r>
                        <a:rPr lang="en-US" sz="4400" b="0" i="0" u="none" strike="noStrike" cap="none" spc="0" baseline="0" dirty="0">
                          <a:solidFill>
                            <a:srgbClr val="00B050"/>
                          </a:solidFill>
                          <a:effectLst/>
                          <a:uFillTx/>
                          <a:latin typeface="+mn-lt"/>
                          <a:ea typeface="+mn-ea"/>
                          <a:cs typeface="+mn-cs"/>
                          <a:sym typeface="Helvetica Neue"/>
                        </a:rPr>
                        <a:t>Disbursement of Rs. 600 Lakhs started</a:t>
                      </a:r>
                      <a:endParaRPr lang="en-IN" sz="4400" b="0" i="0" u="none" strike="noStrike" cap="none" spc="0" baseline="0" dirty="0">
                        <a:solidFill>
                          <a:srgbClr val="00B050"/>
                        </a:solidFill>
                        <a:effectLst/>
                        <a:uFillTx/>
                        <a:latin typeface="+mn-lt"/>
                        <a:ea typeface="+mn-ea"/>
                        <a:cs typeface="+mn-cs"/>
                        <a:sym typeface="Helvetica Neue"/>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0848675"/>
                  </a:ext>
                </a:extLst>
              </a:tr>
              <a:tr h="1279042">
                <a:tc>
                  <a:txBody>
                    <a:bodyPr/>
                    <a:lstStyle/>
                    <a:p>
                      <a:pPr algn="ctr"/>
                      <a:r>
                        <a:rPr lang="en-IN" sz="4400" dirty="0">
                          <a:latin typeface="+mn-lt"/>
                        </a:rPr>
                        <a:t>5</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4400" b="0" i="0" u="none" strike="noStrike" dirty="0" err="1">
                          <a:solidFill>
                            <a:srgbClr val="000000"/>
                          </a:solidFill>
                          <a:effectLst/>
                          <a:latin typeface="+mn-lt"/>
                        </a:rPr>
                        <a:t>Woodon</a:t>
                      </a:r>
                      <a:r>
                        <a:rPr lang="en-IN" sz="4400" b="0" i="0" u="none" strike="noStrike" dirty="0">
                          <a:solidFill>
                            <a:srgbClr val="000000"/>
                          </a:solidFill>
                          <a:effectLst/>
                          <a:latin typeface="+mn-lt"/>
                        </a:rPr>
                        <a:t> MDF Panels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27.40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825500" fontAlgn="b" latinLnBrk="0">
                        <a:lnSpc>
                          <a:spcPct val="100000"/>
                        </a:lnSpc>
                        <a:spcBef>
                          <a:spcPts val="0"/>
                        </a:spcBef>
                        <a:spcAft>
                          <a:spcPts val="0"/>
                        </a:spcAft>
                        <a:buClrTx/>
                        <a:buSzTx/>
                        <a:buFontTx/>
                        <a:buNone/>
                        <a:tabLst/>
                      </a:pPr>
                      <a:r>
                        <a:rPr lang="en-US" sz="4400" b="0" i="0" u="none" strike="noStrike" cap="none" spc="0" baseline="0" dirty="0">
                          <a:solidFill>
                            <a:srgbClr val="000000"/>
                          </a:solidFill>
                          <a:effectLst/>
                          <a:uFillTx/>
                          <a:latin typeface="+mn-lt"/>
                          <a:ea typeface="+mn-ea"/>
                          <a:cs typeface="+mn-cs"/>
                          <a:sym typeface="Helvetica Neue"/>
                        </a:rPr>
                        <a:t>Sanctioned during June 2022. Disbursement of Rs.15 Cr expected current year</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4376851"/>
                  </a:ext>
                </a:extLst>
              </a:tr>
            </a:tbl>
          </a:graphicData>
        </a:graphic>
      </p:graphicFrame>
    </p:spTree>
    <p:extLst>
      <p:ext uri="{BB962C8B-B14F-4D97-AF65-F5344CB8AC3E}">
        <p14:creationId xmlns:p14="http://schemas.microsoft.com/office/powerpoint/2010/main" val="389181870"/>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a:xfrm>
            <a:off x="1066800" y="-603528"/>
            <a:ext cx="22237700" cy="1968500"/>
          </a:xfrm>
        </p:spPr>
        <p:txBody>
          <a:bodyPr/>
          <a:lstStyle/>
          <a:p>
            <a:r>
              <a:rPr lang="en-IN" b="1" dirty="0"/>
              <a:t>Project Finance </a:t>
            </a:r>
            <a:r>
              <a:rPr lang="en-IN" dirty="0"/>
              <a:t>– </a:t>
            </a:r>
            <a:r>
              <a:rPr lang="en-IN" b="0" dirty="0">
                <a:latin typeface="+mn-lt"/>
                <a:ea typeface="+mn-ea"/>
                <a:cs typeface="+mn-cs"/>
                <a:sym typeface="Helvetica Neue Light"/>
              </a:rPr>
              <a:t>Action Plan for disbursement</a:t>
            </a:r>
            <a:endParaRPr lang="en-IN" b="1" dirty="0"/>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362552603"/>
              </p:ext>
            </p:extLst>
          </p:nvPr>
        </p:nvGraphicFramePr>
        <p:xfrm>
          <a:off x="340658" y="1364972"/>
          <a:ext cx="23254837" cy="12169395"/>
        </p:xfrm>
        <a:graphic>
          <a:graphicData uri="http://schemas.openxmlformats.org/drawingml/2006/table">
            <a:tbl>
              <a:tblPr firstRow="1" firstCol="1">
                <a:tableStyleId>{85BE263C-DBD7-4A20-BB59-AAB30ACAA65A}</a:tableStyleId>
              </a:tblPr>
              <a:tblGrid>
                <a:gridCol w="1111225">
                  <a:extLst>
                    <a:ext uri="{9D8B030D-6E8A-4147-A177-3AD203B41FA5}">
                      <a16:colId xmlns:a16="http://schemas.microsoft.com/office/drawing/2014/main" val="1625269179"/>
                    </a:ext>
                  </a:extLst>
                </a:gridCol>
                <a:gridCol w="6970389">
                  <a:extLst>
                    <a:ext uri="{9D8B030D-6E8A-4147-A177-3AD203B41FA5}">
                      <a16:colId xmlns:a16="http://schemas.microsoft.com/office/drawing/2014/main" val="2853247680"/>
                    </a:ext>
                  </a:extLst>
                </a:gridCol>
                <a:gridCol w="2868970">
                  <a:extLst>
                    <a:ext uri="{9D8B030D-6E8A-4147-A177-3AD203B41FA5}">
                      <a16:colId xmlns:a16="http://schemas.microsoft.com/office/drawing/2014/main" val="3152061882"/>
                    </a:ext>
                  </a:extLst>
                </a:gridCol>
                <a:gridCol w="12304253">
                  <a:extLst>
                    <a:ext uri="{9D8B030D-6E8A-4147-A177-3AD203B41FA5}">
                      <a16:colId xmlns:a16="http://schemas.microsoft.com/office/drawing/2014/main" val="1286919200"/>
                    </a:ext>
                  </a:extLst>
                </a:gridCol>
              </a:tblGrid>
              <a:tr h="2922079">
                <a:tc>
                  <a:txBody>
                    <a:bodyPr/>
                    <a:lstStyle/>
                    <a:p>
                      <a:pPr algn="ctr"/>
                      <a:r>
                        <a:rPr lang="en-IN" sz="4400" dirty="0" err="1">
                          <a:latin typeface="+mn-lt"/>
                        </a:rPr>
                        <a:t>Sl</a:t>
                      </a:r>
                      <a:r>
                        <a:rPr lang="en-IN" sz="4400" dirty="0">
                          <a:latin typeface="+mn-lt"/>
                        </a:rPr>
                        <a:t> No.</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4400" dirty="0">
                          <a:latin typeface="+mn-lt"/>
                        </a:rPr>
                        <a:t>Top 10 cases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latin typeface="+mn-lt"/>
                        </a:rPr>
                        <a:t>Amount pending disbursement (Rs.cr)</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latin typeface="+mn-lt"/>
                        </a:rPr>
                        <a:t>Remarks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1302198">
                <a:tc>
                  <a:txBody>
                    <a:bodyPr/>
                    <a:lstStyle/>
                    <a:p>
                      <a:pPr algn="ctr"/>
                      <a:r>
                        <a:rPr lang="en-IN" sz="4400" dirty="0">
                          <a:latin typeface="+mn-lt"/>
                        </a:rPr>
                        <a:t>6</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4400" b="0" i="0" u="none" strike="noStrike" dirty="0">
                          <a:solidFill>
                            <a:srgbClr val="000000"/>
                          </a:solidFill>
                          <a:effectLst/>
                          <a:latin typeface="+mn-lt"/>
                        </a:rPr>
                        <a:t>Life Infusion </a:t>
                      </a:r>
                      <a:r>
                        <a:rPr lang="en-IN" sz="4400" b="0" i="0" u="none" strike="noStrike" dirty="0" err="1">
                          <a:solidFill>
                            <a:srgbClr val="000000"/>
                          </a:solidFill>
                          <a:effectLst/>
                          <a:latin typeface="+mn-lt"/>
                        </a:rPr>
                        <a:t>Pharmacerticals</a:t>
                      </a:r>
                      <a:r>
                        <a:rPr lang="en-IN" sz="4400" b="0" i="0" u="none" strike="noStrike" dirty="0">
                          <a:solidFill>
                            <a:srgbClr val="000000"/>
                          </a:solidFill>
                          <a:effectLst/>
                          <a:latin typeface="+mn-lt"/>
                        </a:rPr>
                        <a:t>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26.00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825500" eaLnBrk="1" fontAlgn="b" latinLnBrk="0" hangingPunct="1">
                        <a:lnSpc>
                          <a:spcPct val="100000"/>
                        </a:lnSpc>
                        <a:spcBef>
                          <a:spcPts val="0"/>
                        </a:spcBef>
                        <a:spcAft>
                          <a:spcPts val="0"/>
                        </a:spcAft>
                        <a:buClrTx/>
                        <a:buSzTx/>
                        <a:buFontTx/>
                        <a:buNone/>
                        <a:tabLst/>
                        <a:defRPr/>
                      </a:pPr>
                      <a:r>
                        <a:rPr lang="en-IN" sz="4400" b="0" i="0" u="none" strike="noStrike" cap="none" spc="0" baseline="0" dirty="0">
                          <a:solidFill>
                            <a:srgbClr val="000000"/>
                          </a:solidFill>
                          <a:effectLst/>
                          <a:uFillTx/>
                          <a:latin typeface="+mn-lt"/>
                          <a:ea typeface="+mn-ea"/>
                          <a:cs typeface="+mn-cs"/>
                          <a:sym typeface="Helvetica Neue"/>
                        </a:rPr>
                        <a:t>Disbursement start from </a:t>
                      </a:r>
                      <a:r>
                        <a:rPr lang="en-IN" sz="4400" b="0" i="0" u="none" strike="noStrike" cap="none" spc="0" baseline="0" dirty="0">
                          <a:solidFill>
                            <a:srgbClr val="FF0000"/>
                          </a:solidFill>
                          <a:effectLst/>
                          <a:uFillTx/>
                          <a:latin typeface="+mn-lt"/>
                          <a:ea typeface="+mn-ea"/>
                          <a:cs typeface="+mn-cs"/>
                          <a:sym typeface="Helvetica Neue"/>
                        </a:rPr>
                        <a:t>January</a:t>
                      </a:r>
                      <a:r>
                        <a:rPr lang="en-IN" sz="4400" b="0" i="0" u="none" strike="noStrike" cap="none" spc="0" baseline="0" dirty="0">
                          <a:solidFill>
                            <a:srgbClr val="000000"/>
                          </a:solidFill>
                          <a:effectLst/>
                          <a:uFillTx/>
                          <a:latin typeface="+mn-lt"/>
                          <a:ea typeface="+mn-ea"/>
                          <a:cs typeface="+mn-cs"/>
                          <a:sym typeface="Helvetica Neue"/>
                        </a:rPr>
                        <a:t> 2023</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943924"/>
                  </a:ext>
                </a:extLst>
              </a:tr>
              <a:tr h="3246291">
                <a:tc>
                  <a:txBody>
                    <a:bodyPr/>
                    <a:lstStyle/>
                    <a:p>
                      <a:pPr algn="ctr"/>
                      <a:r>
                        <a:rPr lang="en-IN" sz="4400" dirty="0">
                          <a:latin typeface="+mn-lt"/>
                        </a:rPr>
                        <a:t>7</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4400" b="0" i="0" u="none" strike="noStrike" dirty="0">
                          <a:solidFill>
                            <a:srgbClr val="000000"/>
                          </a:solidFill>
                          <a:effectLst/>
                          <a:latin typeface="+mn-lt"/>
                        </a:rPr>
                        <a:t>Joy's The Beach Resorts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25.00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Sanction from Indian Bank is linked to collateral security issue and hence they are approaching other banks. Further disbursement is based on obtaining sanction from banks. </a:t>
                      </a:r>
                      <a:r>
                        <a:rPr lang="en-IN" sz="4400" b="0" i="0" u="none" strike="noStrike" cap="none" spc="0" baseline="0" dirty="0">
                          <a:solidFill>
                            <a:srgbClr val="00B050"/>
                          </a:solidFill>
                          <a:effectLst/>
                          <a:uFillTx/>
                          <a:latin typeface="+mn-lt"/>
                          <a:ea typeface="+mn-ea"/>
                          <a:cs typeface="+mn-cs"/>
                          <a:sym typeface="Helvetica Neue"/>
                        </a:rPr>
                        <a:t>HDFC Bank has agreed to fund.</a:t>
                      </a:r>
                      <a:endParaRPr lang="en-IN" sz="4400" b="0" i="0" u="none" strike="noStrike" cap="none" spc="0" baseline="0" dirty="0">
                        <a:solidFill>
                          <a:srgbClr val="000000"/>
                        </a:solidFill>
                        <a:effectLst/>
                        <a:uFillTx/>
                        <a:latin typeface="+mn-lt"/>
                        <a:ea typeface="+mn-ea"/>
                        <a:cs typeface="+mn-cs"/>
                        <a:sym typeface="Helvetica Neue"/>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290152"/>
                  </a:ext>
                </a:extLst>
              </a:tr>
              <a:tr h="1845756">
                <a:tc>
                  <a:txBody>
                    <a:bodyPr/>
                    <a:lstStyle/>
                    <a:p>
                      <a:pPr algn="ctr"/>
                      <a:r>
                        <a:rPr lang="en-IN" sz="4400" dirty="0">
                          <a:latin typeface="+mn-lt"/>
                        </a:rPr>
                        <a:t>8</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4400" b="0" i="0" u="none" strike="noStrike" dirty="0" err="1">
                          <a:solidFill>
                            <a:srgbClr val="000000"/>
                          </a:solidFill>
                          <a:effectLst/>
                          <a:latin typeface="+mn-lt"/>
                        </a:rPr>
                        <a:t>Nailah</a:t>
                      </a:r>
                      <a:r>
                        <a:rPr lang="en-US" sz="4400" b="0" i="0" u="none" strike="noStrike" dirty="0">
                          <a:solidFill>
                            <a:srgbClr val="000000"/>
                          </a:solidFill>
                          <a:effectLst/>
                          <a:latin typeface="+mn-lt"/>
                        </a:rPr>
                        <a:t> Chip Boards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25.00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825500" eaLnBrk="1" fontAlgn="b" latinLnBrk="0" hangingPunct="1">
                        <a:lnSpc>
                          <a:spcPct val="100000"/>
                        </a:lnSpc>
                        <a:spcBef>
                          <a:spcPts val="0"/>
                        </a:spcBef>
                        <a:spcAft>
                          <a:spcPts val="0"/>
                        </a:spcAft>
                        <a:buClrTx/>
                        <a:buSzTx/>
                        <a:buFontTx/>
                        <a:buNone/>
                        <a:tabLst/>
                        <a:defRPr/>
                      </a:pPr>
                      <a:r>
                        <a:rPr lang="en-US" sz="4400" b="0" i="0" u="none" strike="noStrike" cap="none" spc="0" baseline="0" dirty="0">
                          <a:solidFill>
                            <a:srgbClr val="000000"/>
                          </a:solidFill>
                          <a:effectLst/>
                          <a:uFillTx/>
                          <a:latin typeface="+mn-lt"/>
                          <a:ea typeface="+mn-ea"/>
                          <a:cs typeface="+mn-cs"/>
                          <a:sym typeface="Helvetica Neue"/>
                        </a:rPr>
                        <a:t>It is learnt that Federal Bank sanctioned and disbursed loan at lower interest rate against 8.35%</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9401013"/>
                  </a:ext>
                </a:extLst>
              </a:tr>
              <a:tr h="1302198">
                <a:tc>
                  <a:txBody>
                    <a:bodyPr/>
                    <a:lstStyle/>
                    <a:p>
                      <a:pPr algn="ctr"/>
                      <a:r>
                        <a:rPr lang="en-IN" sz="4400" dirty="0">
                          <a:latin typeface="+mn-lt"/>
                        </a:rPr>
                        <a:t>9</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4400" b="0" i="0" u="none" strike="noStrike" dirty="0" err="1">
                          <a:solidFill>
                            <a:srgbClr val="000000"/>
                          </a:solidFill>
                          <a:effectLst/>
                          <a:latin typeface="+mn-lt"/>
                        </a:rPr>
                        <a:t>Silverstorm</a:t>
                      </a:r>
                      <a:r>
                        <a:rPr lang="en-IN" sz="4400" b="0" i="0" u="none" strike="noStrike" dirty="0">
                          <a:solidFill>
                            <a:srgbClr val="000000"/>
                          </a:solidFill>
                          <a:effectLst/>
                          <a:latin typeface="+mn-lt"/>
                        </a:rPr>
                        <a:t> Amusement Parks Pvt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12.78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825500" eaLnBrk="1" fontAlgn="b" latinLnBrk="0" hangingPunct="1">
                        <a:lnSpc>
                          <a:spcPct val="100000"/>
                        </a:lnSpc>
                        <a:spcBef>
                          <a:spcPts val="0"/>
                        </a:spcBef>
                        <a:spcAft>
                          <a:spcPts val="0"/>
                        </a:spcAft>
                        <a:buClrTx/>
                        <a:buSzTx/>
                        <a:buFontTx/>
                        <a:buNone/>
                        <a:tabLst/>
                        <a:defRPr/>
                      </a:pPr>
                      <a:r>
                        <a:rPr lang="en-IN" sz="4400" b="0" i="0" u="none" strike="noStrike" cap="none" spc="0" baseline="0" dirty="0">
                          <a:solidFill>
                            <a:srgbClr val="000000"/>
                          </a:solidFill>
                          <a:effectLst/>
                          <a:uFillTx/>
                          <a:latin typeface="+mn-lt"/>
                          <a:ea typeface="+mn-ea"/>
                          <a:cs typeface="+mn-cs"/>
                          <a:sym typeface="Helvetica Neue"/>
                        </a:rPr>
                        <a:t>Disbursement of Rs.5 crores expected this year</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5142577"/>
                  </a:ext>
                </a:extLst>
              </a:tr>
              <a:tr h="1302198">
                <a:tc>
                  <a:txBody>
                    <a:bodyPr/>
                    <a:lstStyle/>
                    <a:p>
                      <a:pPr algn="ctr"/>
                      <a:r>
                        <a:rPr lang="en-IN" sz="4400" dirty="0">
                          <a:latin typeface="+mn-lt"/>
                        </a:rPr>
                        <a:t>10</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4400" b="0" i="0" u="none" strike="noStrike" dirty="0">
                          <a:solidFill>
                            <a:srgbClr val="000000"/>
                          </a:solidFill>
                          <a:effectLst/>
                          <a:latin typeface="+mn-lt"/>
                        </a:rPr>
                        <a:t>Green Vein Health Care Private Ltd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825500" fontAlgn="b" latinLnBrk="0">
                        <a:lnSpc>
                          <a:spcPct val="100000"/>
                        </a:lnSpc>
                        <a:spcBef>
                          <a:spcPts val="0"/>
                        </a:spcBef>
                        <a:spcAft>
                          <a:spcPts val="0"/>
                        </a:spcAft>
                        <a:buClrTx/>
                        <a:buSzTx/>
                        <a:buFontTx/>
                        <a:buNone/>
                        <a:tabLst/>
                      </a:pPr>
                      <a:r>
                        <a:rPr lang="en-IN" sz="4400" b="0" i="0" u="none" strike="noStrike" cap="none" spc="0" baseline="0" dirty="0">
                          <a:solidFill>
                            <a:srgbClr val="000000"/>
                          </a:solidFill>
                          <a:effectLst/>
                          <a:uFillTx/>
                          <a:latin typeface="+mn-lt"/>
                          <a:ea typeface="+mn-ea"/>
                          <a:cs typeface="+mn-cs"/>
                          <a:sym typeface="Helvetica Neue"/>
                        </a:rPr>
                        <a:t>      11.50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825500" eaLnBrk="1" fontAlgn="b" latinLnBrk="0" hangingPunct="1">
                        <a:lnSpc>
                          <a:spcPct val="100000"/>
                        </a:lnSpc>
                        <a:spcBef>
                          <a:spcPts val="0"/>
                        </a:spcBef>
                        <a:spcAft>
                          <a:spcPts val="0"/>
                        </a:spcAft>
                        <a:buClrTx/>
                        <a:buSzTx/>
                        <a:buFontTx/>
                        <a:buNone/>
                        <a:tabLst/>
                        <a:defRPr/>
                      </a:pPr>
                      <a:r>
                        <a:rPr lang="en-IN" sz="4400" b="0" i="0" u="none" strike="noStrike" cap="none" spc="0" baseline="0" dirty="0">
                          <a:solidFill>
                            <a:srgbClr val="00B050"/>
                          </a:solidFill>
                          <a:effectLst/>
                          <a:uFillTx/>
                          <a:latin typeface="+mn-lt"/>
                          <a:ea typeface="+mn-ea"/>
                          <a:cs typeface="+mn-cs"/>
                          <a:sym typeface="Helvetica Neue"/>
                        </a:rPr>
                        <a:t>First disbursement of Rs. 475 Lakhs started</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664585"/>
                  </a:ext>
                </a:extLst>
              </a:tr>
            </a:tbl>
          </a:graphicData>
        </a:graphic>
      </p:graphicFrame>
    </p:spTree>
    <p:extLst>
      <p:ext uri="{BB962C8B-B14F-4D97-AF65-F5344CB8AC3E}">
        <p14:creationId xmlns:p14="http://schemas.microsoft.com/office/powerpoint/2010/main" val="161499801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4. KSWIFT - Solving issues in the software"/>
          <p:cNvSpPr txBox="1">
            <a:spLocks noGrp="1"/>
          </p:cNvSpPr>
          <p:nvPr>
            <p:ph type="title"/>
          </p:nvPr>
        </p:nvSpPr>
        <p:spPr>
          <a:prstGeom prst="rect">
            <a:avLst/>
          </a:prstGeom>
        </p:spPr>
        <p:txBody>
          <a:bodyPr/>
          <a:lstStyle/>
          <a:p>
            <a:r>
              <a:rPr dirty="0"/>
              <a:t>4. </a:t>
            </a:r>
            <a:r>
              <a:rPr b="1" dirty="0">
                <a:latin typeface="Helvetica Neue"/>
                <a:ea typeface="Helvetica Neue"/>
                <a:cs typeface="Helvetica Neue"/>
                <a:sym typeface="Helvetica Neue"/>
              </a:rPr>
              <a:t>KSWIFT - Solving issues </a:t>
            </a:r>
            <a:r>
              <a:rPr dirty="0"/>
              <a:t>in the software</a:t>
            </a:r>
            <a:r>
              <a:rPr lang="en-IN" dirty="0"/>
              <a:t> (Total 22 issues)</a:t>
            </a:r>
            <a:endParaRPr dirty="0"/>
          </a:p>
        </p:txBody>
      </p:sp>
      <p:graphicFrame>
        <p:nvGraphicFramePr>
          <p:cNvPr id="146" name="Table"/>
          <p:cNvGraphicFramePr/>
          <p:nvPr>
            <p:extLst>
              <p:ext uri="{D42A27DB-BD31-4B8C-83A1-F6EECF244321}">
                <p14:modId xmlns:p14="http://schemas.microsoft.com/office/powerpoint/2010/main" val="3181415377"/>
              </p:ext>
            </p:extLst>
          </p:nvPr>
        </p:nvGraphicFramePr>
        <p:xfrm>
          <a:off x="894271" y="3048762"/>
          <a:ext cx="22224998" cy="9271000"/>
        </p:xfrm>
        <a:graphic>
          <a:graphicData uri="http://schemas.openxmlformats.org/drawingml/2006/table">
            <a:tbl>
              <a:tblPr firstRow="1" firstCol="1">
                <a:tableStyleId>{EEE7283C-3CF3-47DC-8721-378D4A62B228}</a:tableStyleId>
              </a:tblPr>
              <a:tblGrid>
                <a:gridCol w="1170769">
                  <a:extLst>
                    <a:ext uri="{9D8B030D-6E8A-4147-A177-3AD203B41FA5}">
                      <a16:colId xmlns:a16="http://schemas.microsoft.com/office/drawing/2014/main" val="20000"/>
                    </a:ext>
                  </a:extLst>
                </a:gridCol>
                <a:gridCol w="7719230">
                  <a:extLst>
                    <a:ext uri="{9D8B030D-6E8A-4147-A177-3AD203B41FA5}">
                      <a16:colId xmlns:a16="http://schemas.microsoft.com/office/drawing/2014/main" val="20001"/>
                    </a:ext>
                  </a:extLst>
                </a:gridCol>
                <a:gridCol w="5284199">
                  <a:extLst>
                    <a:ext uri="{9D8B030D-6E8A-4147-A177-3AD203B41FA5}">
                      <a16:colId xmlns:a16="http://schemas.microsoft.com/office/drawing/2014/main" val="20002"/>
                    </a:ext>
                  </a:extLst>
                </a:gridCol>
                <a:gridCol w="3605800">
                  <a:extLst>
                    <a:ext uri="{9D8B030D-6E8A-4147-A177-3AD203B41FA5}">
                      <a16:colId xmlns:a16="http://schemas.microsoft.com/office/drawing/2014/main" val="20003"/>
                    </a:ext>
                  </a:extLst>
                </a:gridCol>
                <a:gridCol w="4445000">
                  <a:extLst>
                    <a:ext uri="{9D8B030D-6E8A-4147-A177-3AD203B41FA5}">
                      <a16:colId xmlns:a16="http://schemas.microsoft.com/office/drawing/2014/main" val="20004"/>
                    </a:ext>
                  </a:extLst>
                </a:gridCol>
              </a:tblGrid>
              <a:tr h="2667000">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dirty="0">
                          <a:solidFill>
                            <a:srgbClr val="FFFFFF"/>
                          </a:solidFill>
                        </a:rPr>
                        <a:t>Issues Identified </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Action taken till Sept 15</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 to complete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119966">
                <a:tc>
                  <a:txBody>
                    <a:bodyPr/>
                    <a:lstStyle/>
                    <a:p>
                      <a:pPr algn="ctr" defTabSz="647700">
                        <a:defRPr>
                          <a:solidFill>
                            <a:srgbClr val="000000"/>
                          </a:solidFill>
                        </a:defRPr>
                      </a:pPr>
                      <a:r>
                        <a:rPr sz="5000">
                          <a:solidFill>
                            <a:srgbClr val="444444"/>
                          </a:solidFill>
                        </a:rPr>
                        <a:t>1</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GM DIC’s should be able to view query/</a:t>
                      </a:r>
                      <a:r>
                        <a:rPr lang="en-US" sz="5000" dirty="0">
                          <a:solidFill>
                            <a:srgbClr val="444444"/>
                          </a:solidFill>
                        </a:rPr>
                        <a:t> </a:t>
                      </a:r>
                      <a:r>
                        <a:rPr sz="5000" dirty="0">
                          <a:solidFill>
                            <a:srgbClr val="444444"/>
                          </a:solidFill>
                        </a:rPr>
                        <a:t>answer in the application workflow of departments </a:t>
                      </a:r>
                    </a:p>
                  </a:txBody>
                  <a:tcPr marL="50800" marR="50800" marT="50800" marB="50800" anchor="ctr" horzOverflow="overflow"/>
                </a:tc>
                <a:tc>
                  <a:txBody>
                    <a:bodyPr/>
                    <a:lstStyle/>
                    <a:p>
                      <a:pPr algn="ctr" defTabSz="647700">
                        <a:defRPr>
                          <a:solidFill>
                            <a:srgbClr val="000000"/>
                          </a:solidFill>
                        </a:defRPr>
                      </a:pPr>
                      <a:r>
                        <a:rPr sz="5000">
                          <a:solidFill>
                            <a:srgbClr val="444444"/>
                          </a:solidFill>
                        </a:rPr>
                        <a:t>Discussed with NIC &amp; necessary modifications are being done</a:t>
                      </a: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30 </a:t>
                      </a:r>
                      <a:r>
                        <a:rPr lang="en-IN" sz="5000" dirty="0">
                          <a:solidFill>
                            <a:srgbClr val="444444"/>
                          </a:solidFill>
                        </a:rPr>
                        <a:t>Dec </a:t>
                      </a:r>
                      <a:r>
                        <a:rPr sz="5000" dirty="0">
                          <a:solidFill>
                            <a:srgbClr val="444444"/>
                          </a:solidFill>
                        </a:rPr>
                        <a:t> 22</a:t>
                      </a:r>
                    </a:p>
                  </a:txBody>
                  <a:tcPr marL="50800" marR="50800" marT="50800" marB="50800" anchor="ctr" horzOverflow="overflow"/>
                </a:tc>
                <a:tc>
                  <a:txBody>
                    <a:bodyPr/>
                    <a:lstStyle/>
                    <a:p>
                      <a:pPr algn="ctr" defTabSz="647700">
                        <a:defRPr sz="5000"/>
                      </a:pPr>
                      <a:r>
                        <a:rPr lang="en-US" dirty="0"/>
                        <a:t>The provision made available</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119966">
                <a:tc>
                  <a:txBody>
                    <a:bodyPr/>
                    <a:lstStyle/>
                    <a:p>
                      <a:pPr algn="ctr" defTabSz="647700">
                        <a:defRPr>
                          <a:solidFill>
                            <a:srgbClr val="000000"/>
                          </a:solidFill>
                        </a:defRPr>
                      </a:pPr>
                      <a:r>
                        <a:rPr sz="5000">
                          <a:solidFill>
                            <a:srgbClr val="444444"/>
                          </a:solidFill>
                        </a:rPr>
                        <a:t>2</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dirty="0">
                          <a:solidFill>
                            <a:srgbClr val="444444"/>
                          </a:solidFill>
                        </a:rPr>
                        <a:t>Contact details of Project </a:t>
                      </a:r>
                      <a:r>
                        <a:rPr lang="en-US" sz="5000" dirty="0">
                          <a:solidFill>
                            <a:srgbClr val="444444"/>
                          </a:solidFill>
                        </a:rPr>
                        <a:t>Executives</a:t>
                      </a:r>
                      <a:r>
                        <a:rPr sz="5000" dirty="0">
                          <a:solidFill>
                            <a:srgbClr val="444444"/>
                          </a:solidFill>
                        </a:rPr>
                        <a:t> to be made available in the portal </a:t>
                      </a:r>
                    </a:p>
                  </a:txBody>
                  <a:tcPr marL="50800" marR="50800" marT="50800" marB="50800" anchor="ctr" horzOverflow="overflow">
                    <a:lnB w="12700">
                      <a:solidFill>
                        <a:srgbClr val="3C3C1D"/>
                      </a:solidFill>
                      <a:miter lim="400000"/>
                    </a:lnB>
                  </a:tcPr>
                </a:tc>
                <a:tc>
                  <a:txBody>
                    <a:bodyPr/>
                    <a:lstStyle/>
                    <a:p>
                      <a:pPr algn="ctr" defTabSz="647700">
                        <a:defRPr sz="5000"/>
                      </a:pPr>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a:solidFill>
                            <a:srgbClr val="444444"/>
                          </a:solidFill>
                        </a:rPr>
                        <a:t>15 Sep 22</a:t>
                      </a:r>
                    </a:p>
                  </a:txBody>
                  <a:tcPr marL="50800" marR="50800" marT="50800" marB="50800" anchor="ctr" horzOverflow="overflow">
                    <a:lnB w="12700">
                      <a:solidFill>
                        <a:srgbClr val="3C3C1D"/>
                      </a:solidFill>
                      <a:miter lim="400000"/>
                    </a:lnB>
                  </a:tcPr>
                </a:tc>
                <a:tc>
                  <a:txBody>
                    <a:bodyPr/>
                    <a:lstStyle/>
                    <a:p>
                      <a:pPr algn="ctr" defTabSz="647700">
                        <a:defRPr sz="5000"/>
                      </a:pPr>
                      <a:r>
                        <a:rPr lang="en-US" sz="4400" dirty="0"/>
                        <a:t>Contact details of Project Executives uploaded in the K-SWIFT portal</a:t>
                      </a:r>
                      <a:endParaRPr sz="44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roject Finance - Timeline for achievement (2022-23)"/>
          <p:cNvSpPr txBox="1">
            <a:spLocks noGrp="1"/>
          </p:cNvSpPr>
          <p:nvPr>
            <p:ph type="title"/>
          </p:nvPr>
        </p:nvSpPr>
        <p:spPr>
          <a:xfrm>
            <a:off x="1066800" y="450021"/>
            <a:ext cx="22237700" cy="831362"/>
          </a:xfrm>
          <a:prstGeom prst="rect">
            <a:avLst/>
          </a:prstGeom>
        </p:spPr>
        <p:txBody>
          <a:bodyPr>
            <a:normAutofit fontScale="90000"/>
          </a:bodyPr>
          <a:lstStyle/>
          <a:p>
            <a:pPr>
              <a:defRPr b="1">
                <a:latin typeface="Helvetica Neue"/>
                <a:ea typeface="Helvetica Neue"/>
                <a:cs typeface="Helvetica Neue"/>
                <a:sym typeface="Helvetica Neue"/>
              </a:defRPr>
            </a:pPr>
            <a:r>
              <a:rPr lang="en-US" dirty="0"/>
              <a:t>4. </a:t>
            </a:r>
            <a:r>
              <a:rPr dirty="0"/>
              <a:t>Project Finance - </a:t>
            </a:r>
            <a:r>
              <a:rPr b="0" dirty="0">
                <a:latin typeface="+mn-lt"/>
                <a:ea typeface="+mn-ea"/>
                <a:cs typeface="+mn-cs"/>
                <a:sym typeface="Helvetica Neue Light"/>
              </a:rPr>
              <a:t>Timeline for achievement (2022-23)</a:t>
            </a:r>
          </a:p>
        </p:txBody>
      </p:sp>
      <p:graphicFrame>
        <p:nvGraphicFramePr>
          <p:cNvPr id="4" name="Table">
            <a:extLst>
              <a:ext uri="{FF2B5EF4-FFF2-40B4-BE49-F238E27FC236}">
                <a16:creationId xmlns:a16="http://schemas.microsoft.com/office/drawing/2014/main" id="{41BBD4DB-4FB7-48DF-E04B-E108D278A94E}"/>
              </a:ext>
            </a:extLst>
          </p:cNvPr>
          <p:cNvGraphicFramePr/>
          <p:nvPr>
            <p:extLst>
              <p:ext uri="{D42A27DB-BD31-4B8C-83A1-F6EECF244321}">
                <p14:modId xmlns:p14="http://schemas.microsoft.com/office/powerpoint/2010/main" val="1704039855"/>
              </p:ext>
            </p:extLst>
          </p:nvPr>
        </p:nvGraphicFramePr>
        <p:xfrm>
          <a:off x="1066800" y="1773201"/>
          <a:ext cx="22237700" cy="11122063"/>
        </p:xfrm>
        <a:graphic>
          <a:graphicData uri="http://schemas.openxmlformats.org/drawingml/2006/table">
            <a:tbl>
              <a:tblPr firstRow="1" firstCol="1">
                <a:tableStyleId>{EEE7283C-3CF3-47DC-8721-378D4A62B228}</a:tableStyleId>
              </a:tblPr>
              <a:tblGrid>
                <a:gridCol w="4138238">
                  <a:extLst>
                    <a:ext uri="{9D8B030D-6E8A-4147-A177-3AD203B41FA5}">
                      <a16:colId xmlns:a16="http://schemas.microsoft.com/office/drawing/2014/main" val="20000"/>
                    </a:ext>
                  </a:extLst>
                </a:gridCol>
                <a:gridCol w="1846187">
                  <a:extLst>
                    <a:ext uri="{9D8B030D-6E8A-4147-A177-3AD203B41FA5}">
                      <a16:colId xmlns:a16="http://schemas.microsoft.com/office/drawing/2014/main" val="20001"/>
                    </a:ext>
                  </a:extLst>
                </a:gridCol>
                <a:gridCol w="1843404">
                  <a:extLst>
                    <a:ext uri="{9D8B030D-6E8A-4147-A177-3AD203B41FA5}">
                      <a16:colId xmlns:a16="http://schemas.microsoft.com/office/drawing/2014/main" val="3283346543"/>
                    </a:ext>
                  </a:extLst>
                </a:gridCol>
                <a:gridCol w="2375541">
                  <a:extLst>
                    <a:ext uri="{9D8B030D-6E8A-4147-A177-3AD203B41FA5}">
                      <a16:colId xmlns:a16="http://schemas.microsoft.com/office/drawing/2014/main" val="20003"/>
                    </a:ext>
                  </a:extLst>
                </a:gridCol>
                <a:gridCol w="2297225">
                  <a:extLst>
                    <a:ext uri="{9D8B030D-6E8A-4147-A177-3AD203B41FA5}">
                      <a16:colId xmlns:a16="http://schemas.microsoft.com/office/drawing/2014/main" val="3638154358"/>
                    </a:ext>
                  </a:extLst>
                </a:gridCol>
                <a:gridCol w="1566291">
                  <a:extLst>
                    <a:ext uri="{9D8B030D-6E8A-4147-A177-3AD203B41FA5}">
                      <a16:colId xmlns:a16="http://schemas.microsoft.com/office/drawing/2014/main" val="20005"/>
                    </a:ext>
                  </a:extLst>
                </a:gridCol>
                <a:gridCol w="1879549">
                  <a:extLst>
                    <a:ext uri="{9D8B030D-6E8A-4147-A177-3AD203B41FA5}">
                      <a16:colId xmlns:a16="http://schemas.microsoft.com/office/drawing/2014/main" val="1392201992"/>
                    </a:ext>
                  </a:extLst>
                </a:gridCol>
                <a:gridCol w="2245016">
                  <a:extLst>
                    <a:ext uri="{9D8B030D-6E8A-4147-A177-3AD203B41FA5}">
                      <a16:colId xmlns:a16="http://schemas.microsoft.com/office/drawing/2014/main" val="20007"/>
                    </a:ext>
                  </a:extLst>
                </a:gridCol>
                <a:gridCol w="1931758">
                  <a:extLst>
                    <a:ext uri="{9D8B030D-6E8A-4147-A177-3AD203B41FA5}">
                      <a16:colId xmlns:a16="http://schemas.microsoft.com/office/drawing/2014/main" val="4086294696"/>
                    </a:ext>
                  </a:extLst>
                </a:gridCol>
                <a:gridCol w="2114491">
                  <a:extLst>
                    <a:ext uri="{9D8B030D-6E8A-4147-A177-3AD203B41FA5}">
                      <a16:colId xmlns:a16="http://schemas.microsoft.com/office/drawing/2014/main" val="2324338374"/>
                    </a:ext>
                  </a:extLst>
                </a:gridCol>
              </a:tblGrid>
              <a:tr h="1789283">
                <a:tc>
                  <a:txBody>
                    <a:bodyPr/>
                    <a:lstStyle/>
                    <a:p>
                      <a:pPr algn="ctr" defTabSz="647700">
                        <a:defRPr>
                          <a:solidFill>
                            <a:srgbClr val="000000"/>
                          </a:solidFill>
                        </a:defRPr>
                      </a:pPr>
                      <a:r>
                        <a:rPr sz="5000">
                          <a:solidFill>
                            <a:srgbClr val="FFFFFF"/>
                          </a:solidFill>
                        </a:rPr>
                        <a:t>Specification</a:t>
                      </a:r>
                    </a:p>
                  </a:txBody>
                  <a:tcPr marL="50800" marR="50800" marT="50800" marB="50800" anchor="ctr" horzOverflow="overflow">
                    <a:lnL w="12700">
                      <a:solidFill>
                        <a:srgbClr val="3C3C1D"/>
                      </a:solidFill>
                      <a:miter lim="400000"/>
                    </a:lnL>
                  </a:tcPr>
                </a:tc>
                <a:tc gridSpan="9">
                  <a:txBody>
                    <a:bodyPr/>
                    <a:lstStyle/>
                    <a:p>
                      <a:pPr algn="ctr" defTabSz="647700">
                        <a:defRPr>
                          <a:solidFill>
                            <a:srgbClr val="000000"/>
                          </a:solidFill>
                        </a:defRPr>
                      </a:pPr>
                      <a:r>
                        <a:rPr lang="en-IN" sz="5000" dirty="0">
                          <a:solidFill>
                            <a:srgbClr val="FFFFFF"/>
                          </a:solidFill>
                        </a:rPr>
                        <a:t>Recovery</a:t>
                      </a:r>
                      <a:endParaRPr sz="5000" dirty="0">
                        <a:solidFill>
                          <a:srgbClr val="FFFFFF"/>
                        </a:solidFill>
                      </a:endParaRPr>
                    </a:p>
                  </a:txBody>
                  <a:tcPr marL="50800" marR="50800" marT="50800" marB="50800" anchor="ctr" horzOverflow="overflow">
                    <a:lnR w="12700">
                      <a:solidFill>
                        <a:srgbClr val="3C3C1D"/>
                      </a:solidFill>
                      <a:miter lim="400000"/>
                    </a:lnR>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0"/>
                  </a:ext>
                </a:extLst>
              </a:tr>
              <a:tr h="775044">
                <a:tc rowSpan="2">
                  <a:txBody>
                    <a:bodyPr/>
                    <a:lstStyle/>
                    <a:p>
                      <a:pPr algn="ctr" defTabSz="647700">
                        <a:defRPr sz="5000"/>
                      </a:pPr>
                      <a:endParaRPr/>
                    </a:p>
                  </a:txBody>
                  <a:tcPr marL="50800" marR="50800" marT="50800" marB="50800" anchor="ctr" horzOverflow="overflow"/>
                </a:tc>
                <a:tc gridSpan="2">
                  <a:txBody>
                    <a:bodyPr/>
                    <a:lstStyle/>
                    <a:p>
                      <a:pPr algn="ctr" defTabSz="647700">
                        <a:defRPr>
                          <a:solidFill>
                            <a:srgbClr val="000000"/>
                          </a:solidFill>
                        </a:defRPr>
                      </a:pPr>
                      <a:r>
                        <a:rPr sz="5000" dirty="0">
                          <a:solidFill>
                            <a:srgbClr val="444444"/>
                          </a:solidFill>
                        </a:rPr>
                        <a:t>TVM</a:t>
                      </a:r>
                    </a:p>
                  </a:txBody>
                  <a:tcPr marL="50800" marR="50800" marT="50800" marB="50800" anchor="ctr" horzOverflow="overflow"/>
                </a:tc>
                <a:tc hMerge="1">
                  <a:txBody>
                    <a:bodyPr/>
                    <a:lstStyle/>
                    <a:p>
                      <a:endParaRPr lang="en-IN"/>
                    </a:p>
                  </a:txBody>
                  <a:tcPr/>
                </a:tc>
                <a:tc gridSpan="2">
                  <a:txBody>
                    <a:bodyPr/>
                    <a:lstStyle/>
                    <a:p>
                      <a:pPr algn="ctr" defTabSz="647700">
                        <a:defRPr>
                          <a:solidFill>
                            <a:srgbClr val="000000"/>
                          </a:solidFill>
                        </a:defRPr>
                      </a:pPr>
                      <a:r>
                        <a:rPr sz="5000" dirty="0">
                          <a:solidFill>
                            <a:srgbClr val="444444"/>
                          </a:solidFill>
                        </a:rPr>
                        <a:t>Kochi </a:t>
                      </a:r>
                    </a:p>
                  </a:txBody>
                  <a:tcPr marL="50800" marR="50800" marT="50800" marB="50800" anchor="ctr" horzOverflow="overflow"/>
                </a:tc>
                <a:tc hMerge="1">
                  <a:txBody>
                    <a:bodyPr/>
                    <a:lstStyle/>
                    <a:p>
                      <a:endParaRPr lang="en-IN"/>
                    </a:p>
                  </a:txBody>
                  <a:tcPr/>
                </a:tc>
                <a:tc gridSpan="2">
                  <a:txBody>
                    <a:bodyPr/>
                    <a:lstStyle/>
                    <a:p>
                      <a:pPr algn="ctr" defTabSz="647700">
                        <a:defRPr>
                          <a:solidFill>
                            <a:srgbClr val="000000"/>
                          </a:solidFill>
                        </a:defRPr>
                      </a:pPr>
                      <a:r>
                        <a:rPr sz="5000" dirty="0">
                          <a:solidFill>
                            <a:srgbClr val="444444"/>
                          </a:solidFill>
                        </a:rPr>
                        <a:t>Calicut</a:t>
                      </a:r>
                    </a:p>
                  </a:txBody>
                  <a:tcPr marL="50800" marR="50800" marT="50800" marB="50800" anchor="ctr" horzOverflow="overflow"/>
                </a:tc>
                <a:tc hMerge="1">
                  <a:txBody>
                    <a:bodyPr/>
                    <a:lstStyle/>
                    <a:p>
                      <a:endParaRPr lang="en-IN"/>
                    </a:p>
                  </a:txBody>
                  <a:tcPr/>
                </a:tc>
                <a:tc gridSpan="3">
                  <a:txBody>
                    <a:bodyPr/>
                    <a:lstStyle/>
                    <a:p>
                      <a:pPr algn="ctr" defTabSz="647700">
                        <a:defRPr>
                          <a:solidFill>
                            <a:srgbClr val="000000"/>
                          </a:solidFill>
                        </a:defRPr>
                      </a:pPr>
                      <a:r>
                        <a:rPr sz="5000" dirty="0">
                          <a:solidFill>
                            <a:srgbClr val="444444"/>
                          </a:solidFill>
                        </a:rPr>
                        <a:t>Total</a:t>
                      </a:r>
                    </a:p>
                  </a:txBody>
                  <a:tcPr marL="50800" marR="50800" marT="50800" marB="50800" anchor="ctr" horzOverflow="overflow"/>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775044">
                <a:tc vMerge="1">
                  <a:txBody>
                    <a:bodyPr/>
                    <a:lstStyle/>
                    <a:p>
                      <a:endParaRPr lang="en-IN"/>
                    </a:p>
                  </a:txBody>
                  <a:tcPr/>
                </a:tc>
                <a:tc>
                  <a:txBody>
                    <a:bodyPr/>
                    <a:lstStyle/>
                    <a:p>
                      <a:pPr algn="ctr" defTabSz="647700">
                        <a:defRPr>
                          <a:solidFill>
                            <a:srgbClr val="000000"/>
                          </a:solidFill>
                        </a:defRPr>
                      </a:pPr>
                      <a:r>
                        <a:rPr lang="en-IN" sz="5000" dirty="0">
                          <a:solidFill>
                            <a:srgbClr val="444444"/>
                          </a:solidFill>
                        </a:rPr>
                        <a:t>P</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I</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P</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I</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P</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I</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P</a:t>
                      </a:r>
                      <a:endParaRPr sz="5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dirty="0">
                          <a:solidFill>
                            <a:srgbClr val="444444"/>
                          </a:solidFill>
                        </a:rPr>
                        <a:t>I</a:t>
                      </a:r>
                      <a:endParaRPr sz="5000" dirty="0">
                        <a:solidFill>
                          <a:srgbClr val="444444"/>
                        </a:solidFill>
                      </a:endParaRPr>
                    </a:p>
                  </a:txBody>
                  <a:tcPr marL="50800" marR="50800" marT="50800" marB="50800" anchor="ctr" horzOverflow="overflow"/>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5000" dirty="0">
                          <a:solidFill>
                            <a:srgbClr val="444444"/>
                          </a:solidFill>
                        </a:rPr>
                        <a:t>T</a:t>
                      </a:r>
                    </a:p>
                  </a:txBody>
                  <a:tcPr marL="50800" marR="50800" marT="50800" marB="50800" anchor="ctr" horzOverflow="overflow"/>
                </a:tc>
                <a:extLst>
                  <a:ext uri="{0D108BD9-81ED-4DB2-BD59-A6C34878D82A}">
                    <a16:rowId xmlns:a16="http://schemas.microsoft.com/office/drawing/2014/main" val="3079118426"/>
                  </a:ext>
                </a:extLst>
              </a:tr>
              <a:tr h="1401918">
                <a:tc>
                  <a:txBody>
                    <a:bodyPr/>
                    <a:lstStyle/>
                    <a:p>
                      <a:pPr algn="ctr" defTabSz="647700">
                        <a:defRPr>
                          <a:solidFill>
                            <a:srgbClr val="000000"/>
                          </a:solidFill>
                        </a:defRPr>
                      </a:pPr>
                      <a:r>
                        <a:rPr lang="en-IN" sz="5000" dirty="0">
                          <a:solidFill>
                            <a:srgbClr val="444444"/>
                          </a:solidFill>
                        </a:rPr>
                        <a:t>Till 15.12.2022</a:t>
                      </a:r>
                    </a:p>
                  </a:txBody>
                  <a:tcPr marL="50800" marR="50800" marT="50800" marB="50800" anchor="ctr" horzOverflow="overflow"/>
                </a:tc>
                <a:tc>
                  <a:txBody>
                    <a:bodyPr/>
                    <a:lstStyle/>
                    <a:p>
                      <a:pPr marL="0" marR="0" lvl="0" indent="0" algn="ctr" rtl="0">
                        <a:lnSpc>
                          <a:spcPct val="100000"/>
                        </a:lnSpc>
                        <a:spcBef>
                          <a:spcPts val="0"/>
                        </a:spcBef>
                        <a:spcAft>
                          <a:spcPts val="0"/>
                        </a:spcAft>
                        <a:buClr>
                          <a:srgbClr val="444444"/>
                        </a:buClr>
                        <a:buSzPts val="1900"/>
                        <a:buFont typeface="Palatino Linotype"/>
                        <a:buNone/>
                      </a:pPr>
                      <a:r>
                        <a:rPr lang="en" sz="5000" b="0" dirty="0">
                          <a:solidFill>
                            <a:srgbClr val="00B050"/>
                          </a:solidFill>
                          <a:latin typeface="+mn-lt"/>
                          <a:ea typeface="Palatino Linotype"/>
                          <a:cs typeface="Palatino Linotype"/>
                          <a:sym typeface="Palatino Linotype"/>
                        </a:rPr>
                        <a:t>17.78</a:t>
                      </a:r>
                      <a:endParaRPr sz="5000" b="0" dirty="0">
                        <a:solidFill>
                          <a:srgbClr val="00B050"/>
                        </a:solidFill>
                        <a:latin typeface="+mn-lt"/>
                        <a:ea typeface="Palatino Linotype"/>
                        <a:cs typeface="Palatino Linotype"/>
                        <a:sym typeface="Palatino Linotype"/>
                      </a:endParaRPr>
                    </a:p>
                  </a:txBody>
                  <a:tcPr marL="19050" marR="19050" marT="19050" marB="19050" anchor="ctr"/>
                </a:tc>
                <a:tc>
                  <a:txBody>
                    <a:bodyPr/>
                    <a:lstStyle/>
                    <a:p>
                      <a:pPr marL="0" marR="0" lvl="0" indent="0" algn="ctr" rtl="0">
                        <a:lnSpc>
                          <a:spcPct val="100000"/>
                        </a:lnSpc>
                        <a:spcBef>
                          <a:spcPts val="0"/>
                        </a:spcBef>
                        <a:spcAft>
                          <a:spcPts val="0"/>
                        </a:spcAft>
                        <a:buClr>
                          <a:srgbClr val="444444"/>
                        </a:buClr>
                        <a:buSzPts val="1900"/>
                        <a:buFont typeface="Palatino Linotype"/>
                        <a:buNone/>
                      </a:pPr>
                      <a:r>
                        <a:rPr lang="en" sz="5000" b="0" dirty="0">
                          <a:solidFill>
                            <a:srgbClr val="00B050"/>
                          </a:solidFill>
                          <a:latin typeface="+mn-lt"/>
                          <a:ea typeface="Palatino Linotype"/>
                          <a:cs typeface="Palatino Linotype"/>
                          <a:sym typeface="Palatino Linotype"/>
                        </a:rPr>
                        <a:t>16.73</a:t>
                      </a:r>
                      <a:endParaRPr sz="5000" b="0" dirty="0">
                        <a:solidFill>
                          <a:srgbClr val="00B050"/>
                        </a:solidFill>
                        <a:latin typeface="+mn-lt"/>
                        <a:ea typeface="Palatino Linotype"/>
                        <a:cs typeface="Palatino Linotype"/>
                        <a:sym typeface="Palatino Linotype"/>
                      </a:endParaRPr>
                    </a:p>
                  </a:txBody>
                  <a:tcPr marL="19050" marR="19050" marT="19050" marB="19050" anchor="ctr"/>
                </a:tc>
                <a:tc>
                  <a:txBody>
                    <a:bodyPr/>
                    <a:lstStyle/>
                    <a:p>
                      <a:pPr algn="ctr" defTabSz="647700">
                        <a:defRPr>
                          <a:solidFill>
                            <a:srgbClr val="000000"/>
                          </a:solidFill>
                        </a:defRPr>
                      </a:pPr>
                      <a:r>
                        <a:rPr lang="en-IN" sz="5000" b="0" dirty="0">
                          <a:solidFill>
                            <a:srgbClr val="444444"/>
                          </a:solidFill>
                        </a:rPr>
                        <a:t>63.22</a:t>
                      </a: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20.04</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4.72</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3.81</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85.71</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40.56</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126.28</a:t>
                      </a:r>
                      <a:endParaRPr sz="5000" b="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2142769">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5000" dirty="0">
                          <a:solidFill>
                            <a:srgbClr val="444444"/>
                          </a:solidFill>
                        </a:rPr>
                        <a:t>Stressed Assets till 15.12.2022</a:t>
                      </a: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14.37</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2.20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14.37</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2.20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16.56</a:t>
                      </a:r>
                      <a:endParaRPr sz="5000" b="0" dirty="0">
                        <a:solidFill>
                          <a:srgbClr val="444444"/>
                        </a:solidFill>
                      </a:endParaRPr>
                    </a:p>
                  </a:txBody>
                  <a:tcPr marL="50800" marR="50800" marT="50800" marB="50800" anchor="ctr" horzOverflow="overflow"/>
                </a:tc>
                <a:extLst>
                  <a:ext uri="{0D108BD9-81ED-4DB2-BD59-A6C34878D82A}">
                    <a16:rowId xmlns:a16="http://schemas.microsoft.com/office/drawing/2014/main" val="2377170405"/>
                  </a:ext>
                </a:extLst>
              </a:tr>
              <a:tr h="1204780">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5000" dirty="0">
                          <a:solidFill>
                            <a:srgbClr val="444444"/>
                          </a:solidFill>
                        </a:rPr>
                        <a:t>Till 31.03.23</a:t>
                      </a: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28.00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22.00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55.00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28.00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9.00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8.00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92.00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58.00</a:t>
                      </a:r>
                      <a:endParaRPr sz="50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5000" b="0" dirty="0">
                          <a:solidFill>
                            <a:srgbClr val="444444"/>
                          </a:solidFill>
                        </a:rPr>
                        <a:t>150.00</a:t>
                      </a:r>
                      <a:endParaRPr sz="5000" b="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2142769">
                <a:tc>
                  <a:txBody>
                    <a:bodyPr/>
                    <a:lstStyle/>
                    <a:p>
                      <a:pPr algn="ctr" defTabSz="647700">
                        <a:defRPr>
                          <a:solidFill>
                            <a:srgbClr val="000000"/>
                          </a:solidFill>
                        </a:defRPr>
                      </a:pPr>
                      <a:r>
                        <a:rPr lang="en-IN" sz="5000" dirty="0">
                          <a:solidFill>
                            <a:srgbClr val="444444"/>
                          </a:solidFill>
                        </a:rPr>
                        <a:t>Stressed Assets till 31.03.2023</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lnB w="12700" cap="flat" cmpd="sng" algn="ctr">
                      <a:solidFill>
                        <a:srgbClr val="3C3C1D"/>
                      </a:solidFill>
                      <a:prstDash val="solid"/>
                      <a:miter lim="400000"/>
                      <a:headEnd type="none" w="med" len="med"/>
                      <a:tailEnd type="none" w="med" len="med"/>
                    </a:lnB>
                  </a:tcPr>
                </a:tc>
                <a:tc>
                  <a:txBody>
                    <a:bodyPr/>
                    <a:lstStyle/>
                    <a:p>
                      <a:pPr algn="ctr" defTabSz="647700">
                        <a:defRPr>
                          <a:solidFill>
                            <a:srgbClr val="000000"/>
                          </a:solidFill>
                        </a:defRPr>
                      </a:pPr>
                      <a:r>
                        <a:rPr lang="en-IN" sz="5000" b="0" dirty="0">
                          <a:solidFill>
                            <a:srgbClr val="444444"/>
                          </a:solidFill>
                        </a:rPr>
                        <a:t>18.00</a:t>
                      </a:r>
                      <a:endParaRPr sz="5000" b="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b="0" dirty="0">
                          <a:solidFill>
                            <a:srgbClr val="444444"/>
                          </a:solidFill>
                        </a:rPr>
                        <a:t>2.00</a:t>
                      </a:r>
                      <a:endParaRPr sz="5000" b="0" dirty="0">
                        <a:solidFill>
                          <a:srgbClr val="444444"/>
                        </a:solidFill>
                      </a:endParaRPr>
                    </a:p>
                  </a:txBody>
                  <a:tcPr marL="50800" marR="50800" marT="50800" marB="50800" anchor="ctr" horzOverflow="overflow">
                    <a:lnB w="12700" cap="flat" cmpd="sng" algn="ctr">
                      <a:solidFill>
                        <a:srgbClr val="3C3C1D"/>
                      </a:solidFill>
                      <a:prstDash val="solid"/>
                      <a:miter lim="400000"/>
                      <a:headEnd type="none" w="med" len="med"/>
                      <a:tailEnd type="none" w="med" len="med"/>
                    </a:lnB>
                  </a:tcPr>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b="0" dirty="0">
                          <a:solidFill>
                            <a:srgbClr val="444444"/>
                          </a:solidFill>
                        </a:rPr>
                        <a:t>-</a:t>
                      </a:r>
                      <a:endParaRPr sz="5000" b="0" dirty="0">
                        <a:solidFill>
                          <a:srgbClr val="444444"/>
                        </a:solidFill>
                      </a:endParaRPr>
                    </a:p>
                  </a:txBody>
                  <a:tcPr marL="50800" marR="50800" marT="50800" marB="50800" anchor="ctr" horzOverflow="overflow">
                    <a:lnB w="12700" cap="flat" cmpd="sng" algn="ctr">
                      <a:solidFill>
                        <a:srgbClr val="3C3C1D"/>
                      </a:solidFill>
                      <a:prstDash val="solid"/>
                      <a:miter lim="400000"/>
                      <a:headEnd type="none" w="med" len="med"/>
                      <a:tailEnd type="none" w="med" len="med"/>
                    </a:lnB>
                  </a:tcPr>
                </a:tc>
                <a:tc>
                  <a:txBody>
                    <a:bodyPr/>
                    <a:lstStyle/>
                    <a:p>
                      <a:pPr algn="ctr" defTabSz="647700">
                        <a:defRPr>
                          <a:solidFill>
                            <a:srgbClr val="000000"/>
                          </a:solidFill>
                        </a:defRPr>
                      </a:pPr>
                      <a:r>
                        <a:rPr lang="en-IN" sz="5000" b="0" dirty="0">
                          <a:solidFill>
                            <a:srgbClr val="444444"/>
                          </a:solidFill>
                        </a:rPr>
                        <a:t>18.00</a:t>
                      </a:r>
                      <a:endParaRPr sz="5000" b="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IN" sz="5000" b="0" dirty="0">
                          <a:solidFill>
                            <a:srgbClr val="444444"/>
                          </a:solidFill>
                        </a:rPr>
                        <a:t>2.00</a:t>
                      </a:r>
                      <a:endParaRPr sz="5000" b="0" dirty="0">
                        <a:solidFill>
                          <a:srgbClr val="444444"/>
                        </a:solidFill>
                      </a:endParaRPr>
                    </a:p>
                  </a:txBody>
                  <a:tcPr marL="50800" marR="50800" marT="50800" marB="50800" anchor="ctr" horzOverflow="overflow">
                    <a:lnB w="12700" cap="flat" cmpd="sng" algn="ctr">
                      <a:solidFill>
                        <a:srgbClr val="3C3C1D"/>
                      </a:solidFill>
                      <a:prstDash val="solid"/>
                      <a:miter lim="400000"/>
                      <a:headEnd type="none" w="med" len="med"/>
                      <a:tailEnd type="none" w="med" len="med"/>
                    </a:lnB>
                  </a:tcPr>
                </a:tc>
                <a:tc>
                  <a:txBody>
                    <a:bodyPr/>
                    <a:lstStyle/>
                    <a:p>
                      <a:pPr algn="ctr" defTabSz="647700">
                        <a:defRPr>
                          <a:solidFill>
                            <a:srgbClr val="000000"/>
                          </a:solidFill>
                        </a:defRPr>
                      </a:pPr>
                      <a:r>
                        <a:rPr lang="en-IN" sz="5000" b="0" dirty="0">
                          <a:solidFill>
                            <a:srgbClr val="444444"/>
                          </a:solidFill>
                        </a:rPr>
                        <a:t>20.00</a:t>
                      </a:r>
                      <a:endParaRPr sz="5000" b="0" dirty="0">
                        <a:solidFill>
                          <a:srgbClr val="444444"/>
                        </a:solidFill>
                      </a:endParaRPr>
                    </a:p>
                  </a:txBody>
                  <a:tcPr marL="50800" marR="50800" marT="50800" marB="50800" anchor="ctr" horzOverflow="overflow">
                    <a:lnB w="12700" cap="flat" cmpd="sng" algn="ctr">
                      <a:solidFill>
                        <a:srgbClr val="3C3C1D"/>
                      </a:solidFill>
                      <a:prstDash val="solid"/>
                      <a:miter lim="400000"/>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11541959"/>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AC30-82D4-F5D6-766E-4CC2A5B2A4B8}"/>
              </a:ext>
            </a:extLst>
          </p:cNvPr>
          <p:cNvSpPr>
            <a:spLocks noGrp="1"/>
          </p:cNvSpPr>
          <p:nvPr>
            <p:ph type="title"/>
          </p:nvPr>
        </p:nvSpPr>
        <p:spPr/>
        <p:txBody>
          <a:bodyPr/>
          <a:lstStyle/>
          <a:p>
            <a:r>
              <a:rPr lang="en-IN" b="1" dirty="0"/>
              <a:t>5. Project Finance </a:t>
            </a:r>
            <a:r>
              <a:rPr lang="en-IN" dirty="0"/>
              <a:t>– </a:t>
            </a:r>
            <a:r>
              <a:rPr lang="en-IN" b="0" dirty="0">
                <a:latin typeface="+mn-lt"/>
                <a:ea typeface="+mn-ea"/>
                <a:cs typeface="+mn-cs"/>
                <a:sym typeface="Helvetica Neue Light"/>
              </a:rPr>
              <a:t>Outreach Programme</a:t>
            </a:r>
            <a:endParaRPr lang="en-IN" b="1" dirty="0"/>
          </a:p>
        </p:txBody>
      </p:sp>
      <p:graphicFrame>
        <p:nvGraphicFramePr>
          <p:cNvPr id="4" name="Table 4">
            <a:extLst>
              <a:ext uri="{FF2B5EF4-FFF2-40B4-BE49-F238E27FC236}">
                <a16:creationId xmlns:a16="http://schemas.microsoft.com/office/drawing/2014/main" id="{E2ECC813-8880-FC14-C7C4-EF44875EC1F9}"/>
              </a:ext>
            </a:extLst>
          </p:cNvPr>
          <p:cNvGraphicFramePr>
            <a:graphicFrameLocks noGrp="1"/>
          </p:cNvGraphicFramePr>
          <p:nvPr>
            <p:extLst>
              <p:ext uri="{D42A27DB-BD31-4B8C-83A1-F6EECF244321}">
                <p14:modId xmlns:p14="http://schemas.microsoft.com/office/powerpoint/2010/main" val="3214372853"/>
              </p:ext>
            </p:extLst>
          </p:nvPr>
        </p:nvGraphicFramePr>
        <p:xfrm>
          <a:off x="1066800" y="3342986"/>
          <a:ext cx="21976081" cy="9592911"/>
        </p:xfrm>
        <a:graphic>
          <a:graphicData uri="http://schemas.openxmlformats.org/drawingml/2006/table">
            <a:tbl>
              <a:tblPr firstRow="1" firstCol="1">
                <a:tableStyleId>{85BE263C-DBD7-4A20-BB59-AAB30ACAA65A}</a:tableStyleId>
              </a:tblPr>
              <a:tblGrid>
                <a:gridCol w="1290477">
                  <a:extLst>
                    <a:ext uri="{9D8B030D-6E8A-4147-A177-3AD203B41FA5}">
                      <a16:colId xmlns:a16="http://schemas.microsoft.com/office/drawing/2014/main" val="1625269179"/>
                    </a:ext>
                  </a:extLst>
                </a:gridCol>
                <a:gridCol w="9017859">
                  <a:extLst>
                    <a:ext uri="{9D8B030D-6E8A-4147-A177-3AD203B41FA5}">
                      <a16:colId xmlns:a16="http://schemas.microsoft.com/office/drawing/2014/main" val="2853247680"/>
                    </a:ext>
                  </a:extLst>
                </a:gridCol>
                <a:gridCol w="3895344">
                  <a:extLst>
                    <a:ext uri="{9D8B030D-6E8A-4147-A177-3AD203B41FA5}">
                      <a16:colId xmlns:a16="http://schemas.microsoft.com/office/drawing/2014/main" val="3152061882"/>
                    </a:ext>
                  </a:extLst>
                </a:gridCol>
                <a:gridCol w="7772401">
                  <a:extLst>
                    <a:ext uri="{9D8B030D-6E8A-4147-A177-3AD203B41FA5}">
                      <a16:colId xmlns:a16="http://schemas.microsoft.com/office/drawing/2014/main" val="2690505991"/>
                    </a:ext>
                  </a:extLst>
                </a:gridCol>
              </a:tblGrid>
              <a:tr h="1983443">
                <a:tc>
                  <a:txBody>
                    <a:bodyPr/>
                    <a:lstStyle/>
                    <a:p>
                      <a:pPr algn="l"/>
                      <a:r>
                        <a:rPr lang="en-IN" sz="3600" dirty="0" err="1"/>
                        <a:t>Sl</a:t>
                      </a:r>
                      <a:r>
                        <a:rPr lang="en-IN" sz="3600" dirty="0"/>
                        <a:t> No.</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IN" sz="3600" dirty="0"/>
                        <a:t>Action Plan</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825500" eaLnBrk="1" fontAlgn="auto" latinLnBrk="0" hangingPunct="1">
                        <a:lnSpc>
                          <a:spcPct val="100000"/>
                        </a:lnSpc>
                        <a:spcBef>
                          <a:spcPts val="0"/>
                        </a:spcBef>
                        <a:spcAft>
                          <a:spcPts val="0"/>
                        </a:spcAft>
                        <a:buClrTx/>
                        <a:buSzTx/>
                        <a:buFontTx/>
                        <a:buNone/>
                        <a:tabLst/>
                        <a:defRPr/>
                      </a:pPr>
                      <a:r>
                        <a:rPr lang="en-IN" sz="3600" dirty="0"/>
                        <a:t>Time line</a:t>
                      </a:r>
                    </a:p>
                    <a:p>
                      <a:pPr algn="l"/>
                      <a:endParaRPr lang="en-IN" sz="36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3600" dirty="0"/>
                        <a:t>Result</a:t>
                      </a:r>
                      <a:endParaRPr lang="en-IN" sz="36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2100254">
                <a:tc>
                  <a:txBody>
                    <a:bodyPr/>
                    <a:lstStyle/>
                    <a:p>
                      <a:pPr algn="l"/>
                      <a:r>
                        <a:rPr lang="en-IN" sz="3600" dirty="0"/>
                        <a:t>1</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3600" dirty="0"/>
                        <a:t>Awareness about KSIDC loan schemes among DIC interns in Panchayath/ Taluks</a:t>
                      </a:r>
                    </a:p>
                    <a:p>
                      <a:pPr algn="just"/>
                      <a:r>
                        <a:rPr lang="en-IN" sz="3600" dirty="0"/>
                        <a:t>-Trivandrum &amp;Alappuzha : Week beginning 17.10.22</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3600" dirty="0"/>
                        <a:t>October 30</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3600" dirty="0">
                          <a:solidFill>
                            <a:srgbClr val="FF0000"/>
                          </a:solidFill>
                        </a:rPr>
                        <a:t>Awareness class conducted for all five southern district interns viz., Thiruvananthapuram, Kollam, Alappuzha, Kottayam &amp; </a:t>
                      </a:r>
                      <a:r>
                        <a:rPr lang="en-IN" sz="3600" dirty="0" err="1">
                          <a:solidFill>
                            <a:srgbClr val="FF0000"/>
                          </a:solidFill>
                        </a:rPr>
                        <a:t>Pathanamthitta</a:t>
                      </a:r>
                      <a:r>
                        <a:rPr lang="en-IN" sz="3600" dirty="0">
                          <a:solidFill>
                            <a:srgbClr val="FF0000"/>
                          </a:solidFill>
                        </a:rPr>
                        <a:t> on 21.10.2022</a:t>
                      </a:r>
                    </a:p>
                    <a:p>
                      <a:pPr algn="just"/>
                      <a:endParaRPr lang="en-IN" sz="3600" dirty="0">
                        <a:solidFill>
                          <a:srgbClr val="FF0000"/>
                        </a:solidFill>
                      </a:endParaRP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2100254">
                <a:tc>
                  <a:txBody>
                    <a:bodyPr/>
                    <a:lstStyle/>
                    <a:p>
                      <a:pPr algn="l"/>
                      <a:r>
                        <a:rPr lang="en-IN" sz="3600" dirty="0"/>
                        <a:t>2</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3600" dirty="0"/>
                        <a:t>Facebook promotion videos of successful entrepreneurs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3600" dirty="0"/>
                        <a:t>December 31</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3600" dirty="0">
                          <a:solidFill>
                            <a:srgbClr val="FF0000"/>
                          </a:solidFill>
                        </a:rPr>
                        <a:t>List given to IP Division</a:t>
                      </a:r>
                    </a:p>
                    <a:p>
                      <a:pPr algn="just"/>
                      <a:endParaRPr lang="en-IN" sz="3600" dirty="0">
                        <a:solidFill>
                          <a:srgbClr val="FF0000"/>
                        </a:solidFill>
                      </a:endParaRP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2100254">
                <a:tc>
                  <a:txBody>
                    <a:bodyPr/>
                    <a:lstStyle/>
                    <a:p>
                      <a:pPr algn="l"/>
                      <a:r>
                        <a:rPr lang="en-IN" sz="3600" dirty="0"/>
                        <a:t>3</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3600" dirty="0"/>
                        <a:t>Presentation of KSIDC schemes in 10 seminars and setting up of 20 kiosks in industrial events</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IN" sz="3600" dirty="0"/>
                        <a:t>March 31</a:t>
                      </a:r>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IN" sz="3600" dirty="0"/>
                    </a:p>
                  </a:txBody>
                  <a:tcPr marL="117119" marR="117119" marT="58560" marB="585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4706988"/>
                  </a:ext>
                </a:extLst>
              </a:tr>
            </a:tbl>
          </a:graphicData>
        </a:graphic>
      </p:graphicFrame>
    </p:spTree>
    <p:extLst>
      <p:ext uri="{BB962C8B-B14F-4D97-AF65-F5344CB8AC3E}">
        <p14:creationId xmlns:p14="http://schemas.microsoft.com/office/powerpoint/2010/main" val="4257821714"/>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xfrm>
            <a:off x="135639" y="391255"/>
            <a:ext cx="24397253" cy="1968500"/>
          </a:xfrm>
          <a:prstGeom prst="rect">
            <a:avLst/>
          </a:prstGeom>
        </p:spPr>
        <p:txBody>
          <a:bodyPr/>
          <a:lstStyle/>
          <a:p>
            <a:r>
              <a:rPr lang="en-US" b="1" dirty="0">
                <a:latin typeface="Helvetica Neue"/>
                <a:ea typeface="Helvetica Neue"/>
                <a:cs typeface="Helvetica Neue"/>
                <a:sym typeface="Helvetica Neue"/>
              </a:rPr>
              <a:t>6. </a:t>
            </a:r>
            <a:r>
              <a:rPr b="1" dirty="0">
                <a:latin typeface="Helvetica Neue"/>
                <a:ea typeface="Helvetica Neue"/>
                <a:cs typeface="Helvetica Neue"/>
                <a:sym typeface="Helvetica Neue"/>
              </a:rPr>
              <a:t>Project Finance </a:t>
            </a:r>
            <a:r>
              <a:rPr lang="en-IN" dirty="0"/>
              <a:t>–</a:t>
            </a:r>
            <a:r>
              <a:rPr dirty="0"/>
              <a:t> </a:t>
            </a:r>
            <a:r>
              <a:rPr lang="en-IN" dirty="0"/>
              <a:t>New Policies/</a:t>
            </a:r>
            <a:r>
              <a:rPr dirty="0"/>
              <a:t>Action Plan for improving disbursements </a:t>
            </a:r>
          </a:p>
        </p:txBody>
      </p:sp>
      <p:graphicFrame>
        <p:nvGraphicFramePr>
          <p:cNvPr id="304" name="Table"/>
          <p:cNvGraphicFramePr/>
          <p:nvPr>
            <p:extLst>
              <p:ext uri="{D42A27DB-BD31-4B8C-83A1-F6EECF244321}">
                <p14:modId xmlns:p14="http://schemas.microsoft.com/office/powerpoint/2010/main" val="2507721795"/>
              </p:ext>
            </p:extLst>
          </p:nvPr>
        </p:nvGraphicFramePr>
        <p:xfrm>
          <a:off x="629988" y="3374034"/>
          <a:ext cx="23408554" cy="9846605"/>
        </p:xfrm>
        <a:graphic>
          <a:graphicData uri="http://schemas.openxmlformats.org/drawingml/2006/table">
            <a:tbl>
              <a:tblPr firstRow="1" firstCol="1">
                <a:tableStyleId>{EEE7283C-3CF3-47DC-8721-378D4A62B228}</a:tableStyleId>
              </a:tblPr>
              <a:tblGrid>
                <a:gridCol w="1013791">
                  <a:extLst>
                    <a:ext uri="{9D8B030D-6E8A-4147-A177-3AD203B41FA5}">
                      <a16:colId xmlns:a16="http://schemas.microsoft.com/office/drawing/2014/main" val="20000"/>
                    </a:ext>
                  </a:extLst>
                </a:gridCol>
                <a:gridCol w="12232774">
                  <a:extLst>
                    <a:ext uri="{9D8B030D-6E8A-4147-A177-3AD203B41FA5}">
                      <a16:colId xmlns:a16="http://schemas.microsoft.com/office/drawing/2014/main" val="20001"/>
                    </a:ext>
                  </a:extLst>
                </a:gridCol>
                <a:gridCol w="4783017">
                  <a:extLst>
                    <a:ext uri="{9D8B030D-6E8A-4147-A177-3AD203B41FA5}">
                      <a16:colId xmlns:a16="http://schemas.microsoft.com/office/drawing/2014/main" val="20002"/>
                    </a:ext>
                  </a:extLst>
                </a:gridCol>
                <a:gridCol w="5378972">
                  <a:extLst>
                    <a:ext uri="{9D8B030D-6E8A-4147-A177-3AD203B41FA5}">
                      <a16:colId xmlns:a16="http://schemas.microsoft.com/office/drawing/2014/main" val="20003"/>
                    </a:ext>
                  </a:extLst>
                </a:gridCol>
              </a:tblGrid>
              <a:tr h="1706015">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472895">
                <a:tc>
                  <a:txBody>
                    <a:bodyPr/>
                    <a:lstStyle/>
                    <a:p>
                      <a:pPr algn="ctr" defTabSz="647700">
                        <a:defRPr>
                          <a:solidFill>
                            <a:srgbClr val="000000"/>
                          </a:solidFill>
                        </a:defRPr>
                      </a:pPr>
                      <a:r>
                        <a:rPr sz="4400">
                          <a:solidFill>
                            <a:srgbClr val="444444"/>
                          </a:solidFill>
                        </a:rPr>
                        <a:t>1</a:t>
                      </a:r>
                    </a:p>
                  </a:txBody>
                  <a:tcPr marL="50800" marR="50800" marT="50800" marB="50800" anchor="ctr" horzOverflow="overflow"/>
                </a:tc>
                <a:tc>
                  <a:txBody>
                    <a:bodyPr/>
                    <a:lstStyle/>
                    <a:p>
                      <a:pPr algn="just">
                        <a:spcBef>
                          <a:spcPts val="5900"/>
                        </a:spcBef>
                        <a:defRPr>
                          <a:solidFill>
                            <a:srgbClr val="000000"/>
                          </a:solidFill>
                        </a:defRPr>
                      </a:pPr>
                      <a:r>
                        <a:rPr sz="3600" dirty="0"/>
                        <a:t>Requirement of initial promoters  contribution (loan could be reduced to 25% from the present 50%</a:t>
                      </a:r>
                    </a:p>
                  </a:txBody>
                  <a:tcPr marL="50800" marR="50800" marT="50800" marB="50800" anchor="ctr" horzOverflow="overflow"/>
                </a:tc>
                <a:tc>
                  <a:txBody>
                    <a:bodyPr/>
                    <a:lstStyle/>
                    <a:p>
                      <a:pPr algn="ctr" defTabSz="647700">
                        <a:defRPr sz="4400"/>
                      </a:pPr>
                      <a:r>
                        <a:rPr lang="en-IN" sz="3600" dirty="0"/>
                        <a:t>Oct 22</a:t>
                      </a:r>
                      <a:endParaRPr sz="3600" dirty="0"/>
                    </a:p>
                  </a:txBody>
                  <a:tcPr marL="50800" marR="50800" marT="50800" marB="50800" anchor="ctr" horzOverflow="overflow"/>
                </a:tc>
                <a:tc>
                  <a:txBody>
                    <a:bodyPr/>
                    <a:lstStyle/>
                    <a:p>
                      <a:pPr algn="ctr" defTabSz="647700">
                        <a:defRPr sz="4400"/>
                      </a:pPr>
                      <a:r>
                        <a:rPr lang="en-US" sz="3600" dirty="0">
                          <a:solidFill>
                            <a:srgbClr val="FF0000"/>
                          </a:solidFill>
                        </a:rPr>
                        <a:t>Matter approved in the  329th Board Meeting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2952488">
                <a:tc>
                  <a:txBody>
                    <a:bodyPr/>
                    <a:lstStyle/>
                    <a:p>
                      <a:pPr algn="ctr" defTabSz="647700">
                        <a:defRPr>
                          <a:solidFill>
                            <a:srgbClr val="000000"/>
                          </a:solidFill>
                        </a:defRPr>
                      </a:pPr>
                      <a:r>
                        <a:rPr sz="4400">
                          <a:solidFill>
                            <a:srgbClr val="444444"/>
                          </a:solidFill>
                        </a:rPr>
                        <a:t>2</a:t>
                      </a:r>
                    </a:p>
                  </a:txBody>
                  <a:tcPr marL="50800" marR="50800" marT="50800" marB="50800" anchor="ctr" horzOverflow="overflow"/>
                </a:tc>
                <a:tc>
                  <a:txBody>
                    <a:bodyPr/>
                    <a:lstStyle/>
                    <a:p>
                      <a:pPr algn="just">
                        <a:spcBef>
                          <a:spcPts val="5900"/>
                        </a:spcBef>
                        <a:defRPr>
                          <a:solidFill>
                            <a:srgbClr val="000000"/>
                          </a:solidFill>
                        </a:defRPr>
                      </a:pPr>
                      <a:r>
                        <a:rPr sz="3600" dirty="0"/>
                        <a:t>Steps to simplify procedure of Project Financing</a:t>
                      </a:r>
                      <a:r>
                        <a:rPr lang="en-IN" sz="3600" dirty="0"/>
                        <a:t>(Kochi Office)</a:t>
                      </a:r>
                    </a:p>
                    <a:p>
                      <a:pPr algn="just">
                        <a:spcBef>
                          <a:spcPts val="5900"/>
                        </a:spcBef>
                        <a:defRPr>
                          <a:solidFill>
                            <a:srgbClr val="000000"/>
                          </a:solidFill>
                        </a:defRPr>
                      </a:pPr>
                      <a:endParaRPr sz="3600" dirty="0"/>
                    </a:p>
                  </a:txBody>
                  <a:tcPr marL="50800" marR="50800" marT="50800" marB="50800" anchor="ctr" horzOverflow="overflow"/>
                </a:tc>
                <a:tc>
                  <a:txBody>
                    <a:bodyPr/>
                    <a:lstStyle/>
                    <a:p>
                      <a:pPr algn="ctr" defTabSz="647700">
                        <a:defRPr>
                          <a:solidFill>
                            <a:srgbClr val="000000"/>
                          </a:solidFill>
                        </a:defRPr>
                      </a:pPr>
                      <a:r>
                        <a:rPr sz="3600" dirty="0">
                          <a:solidFill>
                            <a:srgbClr val="444444"/>
                          </a:solidFill>
                        </a:rPr>
                        <a:t>Oct </a:t>
                      </a:r>
                      <a:r>
                        <a:rPr lang="en-IN" sz="3600" dirty="0">
                          <a:solidFill>
                            <a:srgbClr val="444444"/>
                          </a:solidFill>
                        </a:rPr>
                        <a:t>22</a:t>
                      </a:r>
                      <a:endParaRPr sz="3600" dirty="0">
                        <a:solidFill>
                          <a:srgbClr val="444444"/>
                        </a:solidFill>
                      </a:endParaRPr>
                    </a:p>
                  </a:txBody>
                  <a:tcPr marL="50800" marR="50800" marT="50800" marB="50800" anchor="ctr" horzOverflow="overflow"/>
                </a:tc>
                <a:tc>
                  <a:txBody>
                    <a:bodyPr/>
                    <a:lstStyle/>
                    <a:p>
                      <a:pPr algn="ctr" defTabSz="647700">
                        <a:defRPr sz="4400"/>
                      </a:pPr>
                      <a:r>
                        <a:rPr lang="en-US" sz="3600" dirty="0"/>
                        <a:t>Matter to be placed on 330</a:t>
                      </a:r>
                      <a:r>
                        <a:rPr lang="en-US" sz="3600" baseline="30000" dirty="0"/>
                        <a:t>th</a:t>
                      </a:r>
                      <a:r>
                        <a:rPr lang="en-US" sz="3600" dirty="0"/>
                        <a:t>  Board Meeting for approval</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2715207">
                <a:tc>
                  <a:txBody>
                    <a:bodyPr/>
                    <a:lstStyle/>
                    <a:p>
                      <a:pPr algn="ctr" defTabSz="647700">
                        <a:defRPr>
                          <a:solidFill>
                            <a:srgbClr val="000000"/>
                          </a:solidFill>
                        </a:defRPr>
                      </a:pPr>
                      <a:r>
                        <a:rPr sz="4400">
                          <a:solidFill>
                            <a:srgbClr val="444444"/>
                          </a:solidFill>
                        </a:rPr>
                        <a:t>3</a:t>
                      </a:r>
                    </a:p>
                  </a:txBody>
                  <a:tcPr marL="50800" marR="50800" marT="50800" marB="50800" anchor="ctr" horzOverflow="overflow"/>
                </a:tc>
                <a:tc>
                  <a:txBody>
                    <a:bodyPr/>
                    <a:lstStyle/>
                    <a:p>
                      <a:pPr algn="just" defTabSz="647700">
                        <a:defRPr>
                          <a:solidFill>
                            <a:srgbClr val="000000"/>
                          </a:solidFill>
                        </a:defRPr>
                      </a:pPr>
                      <a:r>
                        <a:rPr lang="en-IN" sz="3600" dirty="0">
                          <a:solidFill>
                            <a:srgbClr val="444444"/>
                          </a:solidFill>
                        </a:rPr>
                        <a:t>2</a:t>
                      </a:r>
                      <a:r>
                        <a:rPr sz="3600" dirty="0">
                          <a:solidFill>
                            <a:srgbClr val="444444"/>
                          </a:solidFill>
                        </a:rPr>
                        <a:t>% Interest subvention scheme</a:t>
                      </a:r>
                    </a:p>
                  </a:txBody>
                  <a:tcPr marL="50800" marR="50800" marT="50800" marB="50800" anchor="ctr" horzOverflow="overflow"/>
                </a:tc>
                <a:tc>
                  <a:txBody>
                    <a:bodyPr/>
                    <a:lstStyle/>
                    <a:p>
                      <a:pPr algn="ctr" defTabSz="647700">
                        <a:defRPr>
                          <a:solidFill>
                            <a:srgbClr val="000000"/>
                          </a:solidFill>
                        </a:defRPr>
                      </a:pPr>
                      <a:r>
                        <a:rPr lang="en-IN" sz="3600" dirty="0">
                          <a:solidFill>
                            <a:srgbClr val="444444"/>
                          </a:solidFill>
                        </a:rPr>
                        <a:t>Nov 22</a:t>
                      </a:r>
                      <a:endParaRPr sz="3600" dirty="0">
                        <a:solidFill>
                          <a:srgbClr val="444444"/>
                        </a:solidFill>
                      </a:endParaRPr>
                    </a:p>
                  </a:txBody>
                  <a:tcPr marL="50800" marR="50800" marT="50800" marB="50800" anchor="ctr" horzOverflow="overflow"/>
                </a:tc>
                <a:tc>
                  <a:txBody>
                    <a:bodyPr/>
                    <a:lstStyle/>
                    <a:p>
                      <a:pPr algn="ctr" defTabSz="647700">
                        <a:defRPr sz="4400"/>
                      </a:pPr>
                      <a:r>
                        <a:rPr lang="en-US" sz="3600" dirty="0">
                          <a:solidFill>
                            <a:srgbClr val="00B050"/>
                          </a:solidFill>
                        </a:rPr>
                        <a:t>Taken up </a:t>
                      </a:r>
                      <a:r>
                        <a:rPr lang="en-US" sz="3600" dirty="0"/>
                        <a:t>with Gov for 2023-24 Plan fund approval-note given to planning division</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xfrm>
            <a:off x="135639" y="391255"/>
            <a:ext cx="24397253" cy="1968500"/>
          </a:xfrm>
          <a:prstGeom prst="rect">
            <a:avLst/>
          </a:prstGeom>
        </p:spPr>
        <p:txBody>
          <a:bodyPr/>
          <a:lstStyle/>
          <a:p>
            <a:r>
              <a:rPr lang="en-US" b="1" dirty="0">
                <a:latin typeface="Helvetica Neue"/>
                <a:ea typeface="Helvetica Neue"/>
                <a:cs typeface="Helvetica Neue"/>
                <a:sym typeface="Helvetica Neue"/>
              </a:rPr>
              <a:t>6. </a:t>
            </a:r>
            <a:r>
              <a:rPr b="1" dirty="0">
                <a:latin typeface="Helvetica Neue"/>
                <a:ea typeface="Helvetica Neue"/>
                <a:cs typeface="Helvetica Neue"/>
                <a:sym typeface="Helvetica Neue"/>
              </a:rPr>
              <a:t>Project Finance </a:t>
            </a:r>
            <a:r>
              <a:rPr lang="en-IN" dirty="0"/>
              <a:t>–</a:t>
            </a:r>
            <a:r>
              <a:rPr dirty="0"/>
              <a:t> </a:t>
            </a:r>
            <a:r>
              <a:rPr lang="en-IN" dirty="0"/>
              <a:t>New Policies/</a:t>
            </a:r>
            <a:r>
              <a:rPr dirty="0"/>
              <a:t>Action Plan for improving disbursements </a:t>
            </a:r>
          </a:p>
        </p:txBody>
      </p:sp>
      <p:graphicFrame>
        <p:nvGraphicFramePr>
          <p:cNvPr id="304" name="Table"/>
          <p:cNvGraphicFramePr/>
          <p:nvPr>
            <p:extLst>
              <p:ext uri="{D42A27DB-BD31-4B8C-83A1-F6EECF244321}">
                <p14:modId xmlns:p14="http://schemas.microsoft.com/office/powerpoint/2010/main" val="3194926594"/>
              </p:ext>
            </p:extLst>
          </p:nvPr>
        </p:nvGraphicFramePr>
        <p:xfrm>
          <a:off x="487723" y="3867810"/>
          <a:ext cx="23408554" cy="7557829"/>
        </p:xfrm>
        <a:graphic>
          <a:graphicData uri="http://schemas.openxmlformats.org/drawingml/2006/table">
            <a:tbl>
              <a:tblPr firstRow="1" firstCol="1">
                <a:tableStyleId>{EEE7283C-3CF3-47DC-8721-378D4A62B228}</a:tableStyleId>
              </a:tblPr>
              <a:tblGrid>
                <a:gridCol w="1013791">
                  <a:extLst>
                    <a:ext uri="{9D8B030D-6E8A-4147-A177-3AD203B41FA5}">
                      <a16:colId xmlns:a16="http://schemas.microsoft.com/office/drawing/2014/main" val="20000"/>
                    </a:ext>
                  </a:extLst>
                </a:gridCol>
                <a:gridCol w="12232774">
                  <a:extLst>
                    <a:ext uri="{9D8B030D-6E8A-4147-A177-3AD203B41FA5}">
                      <a16:colId xmlns:a16="http://schemas.microsoft.com/office/drawing/2014/main" val="20001"/>
                    </a:ext>
                  </a:extLst>
                </a:gridCol>
                <a:gridCol w="3054096">
                  <a:extLst>
                    <a:ext uri="{9D8B030D-6E8A-4147-A177-3AD203B41FA5}">
                      <a16:colId xmlns:a16="http://schemas.microsoft.com/office/drawing/2014/main" val="20002"/>
                    </a:ext>
                  </a:extLst>
                </a:gridCol>
                <a:gridCol w="7107893">
                  <a:extLst>
                    <a:ext uri="{9D8B030D-6E8A-4147-A177-3AD203B41FA5}">
                      <a16:colId xmlns:a16="http://schemas.microsoft.com/office/drawing/2014/main" val="20003"/>
                    </a:ext>
                  </a:extLst>
                </a:gridCol>
              </a:tblGrid>
              <a:tr h="1671648">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586934">
                <a:tc rowSpan="3">
                  <a:txBody>
                    <a:bodyPr/>
                    <a:lstStyle/>
                    <a:p>
                      <a:pPr algn="ctr" defTabSz="647700">
                        <a:defRPr>
                          <a:solidFill>
                            <a:srgbClr val="000000"/>
                          </a:solidFill>
                        </a:defRPr>
                      </a:pPr>
                      <a:r>
                        <a:rPr lang="en-IN" sz="4400" dirty="0">
                          <a:solidFill>
                            <a:srgbClr val="444444"/>
                          </a:solidFill>
                        </a:rPr>
                        <a:t>4</a:t>
                      </a:r>
                      <a:endParaRPr sz="4400" dirty="0">
                        <a:solidFill>
                          <a:srgbClr val="444444"/>
                        </a:solidFill>
                      </a:endParaRPr>
                    </a:p>
                  </a:txBody>
                  <a:tcPr marL="50800" marR="50800" marT="50800" marB="50800" anchor="ctr" horzOverflow="overflow"/>
                </a:tc>
                <a:tc rowSpan="3">
                  <a:txBody>
                    <a:bodyPr/>
                    <a:lstStyle/>
                    <a:p>
                      <a:pPr algn="just" defTabSz="647700">
                        <a:defRPr>
                          <a:solidFill>
                            <a:srgbClr val="000000"/>
                          </a:solidFill>
                        </a:defRPr>
                      </a:pPr>
                      <a:r>
                        <a:rPr lang="en-IN" sz="3600" dirty="0">
                          <a:solidFill>
                            <a:srgbClr val="444444"/>
                          </a:solidFill>
                        </a:rPr>
                        <a:t>Modifications to CM Special Assistance Scheme</a:t>
                      </a:r>
                    </a:p>
                    <a:p>
                      <a:pPr marL="571500" indent="-571500" algn="just" defTabSz="647700">
                        <a:buFont typeface="Arial" panose="020B0604020202020204" pitchFamily="34" charset="0"/>
                        <a:buChar char="•"/>
                        <a:defRPr>
                          <a:solidFill>
                            <a:srgbClr val="000000"/>
                          </a:solidFill>
                        </a:defRPr>
                      </a:pPr>
                      <a:r>
                        <a:rPr sz="3600" dirty="0">
                          <a:solidFill>
                            <a:srgbClr val="444444"/>
                          </a:solidFill>
                        </a:rPr>
                        <a:t>Promoters of all age group may be considered for loan under CM special assistance</a:t>
                      </a:r>
                      <a:endParaRPr lang="en-IN" sz="3600" dirty="0">
                        <a:solidFill>
                          <a:srgbClr val="444444"/>
                        </a:solidFill>
                      </a:endParaRPr>
                    </a:p>
                    <a:p>
                      <a:pPr marL="571500" marR="0" lvl="0" indent="-571500" algn="just" defTabSz="647700" eaLnBrk="1" fontAlgn="auto" latinLnBrk="0" hangingPunct="1">
                        <a:lnSpc>
                          <a:spcPct val="100000"/>
                        </a:lnSpc>
                        <a:spcBef>
                          <a:spcPts val="0"/>
                        </a:spcBef>
                        <a:spcAft>
                          <a:spcPts val="0"/>
                        </a:spcAft>
                        <a:buClrTx/>
                        <a:buSzTx/>
                        <a:buFont typeface="Arial" panose="020B0604020202020204" pitchFamily="34" charset="0"/>
                        <a:buChar char="•"/>
                        <a:tabLst/>
                        <a:defRPr>
                          <a:solidFill>
                            <a:srgbClr val="000000"/>
                          </a:solidFill>
                        </a:defRPr>
                      </a:pPr>
                      <a:r>
                        <a:rPr lang="en-US" sz="3600" dirty="0">
                          <a:solidFill>
                            <a:srgbClr val="444444"/>
                          </a:solidFill>
                        </a:rPr>
                        <a:t>Interest rate to be changed to base lending rate (Effective 4.85% floating  including rebate)</a:t>
                      </a:r>
                      <a:endParaRPr lang="en-IN" sz="3600" dirty="0">
                        <a:solidFill>
                          <a:srgbClr val="444444"/>
                        </a:solidFill>
                      </a:endParaRPr>
                    </a:p>
                    <a:p>
                      <a:pPr marL="571500" marR="0" lvl="0" indent="-571500" algn="just" defTabSz="647700" eaLnBrk="1" fontAlgn="auto" latinLnBrk="0" hangingPunct="1">
                        <a:lnSpc>
                          <a:spcPct val="100000"/>
                        </a:lnSpc>
                        <a:spcBef>
                          <a:spcPts val="0"/>
                        </a:spcBef>
                        <a:spcAft>
                          <a:spcPts val="0"/>
                        </a:spcAft>
                        <a:buClrTx/>
                        <a:buSzTx/>
                        <a:buFont typeface="Arial" panose="020B0604020202020204" pitchFamily="34" charset="0"/>
                        <a:buChar char="•"/>
                        <a:tabLst/>
                        <a:defRPr>
                          <a:solidFill>
                            <a:srgbClr val="000000"/>
                          </a:solidFill>
                        </a:defRPr>
                      </a:pPr>
                      <a:r>
                        <a:rPr lang="en-US" sz="3600" dirty="0">
                          <a:solidFill>
                            <a:srgbClr val="444444"/>
                          </a:solidFill>
                        </a:rPr>
                        <a:t>CM assistance scheme loan limit to be revised from Rs. 1 </a:t>
                      </a:r>
                      <a:r>
                        <a:rPr lang="en-US" sz="3600" dirty="0" err="1">
                          <a:solidFill>
                            <a:srgbClr val="444444"/>
                          </a:solidFill>
                        </a:rPr>
                        <a:t>cr</a:t>
                      </a:r>
                      <a:r>
                        <a:rPr lang="en-US" sz="3600" dirty="0">
                          <a:solidFill>
                            <a:srgbClr val="444444"/>
                          </a:solidFill>
                        </a:rPr>
                        <a:t> to Rs.5 </a:t>
                      </a:r>
                      <a:r>
                        <a:rPr lang="en-US" sz="3600" dirty="0" err="1">
                          <a:solidFill>
                            <a:srgbClr val="444444"/>
                          </a:solidFill>
                        </a:rPr>
                        <a:t>cr</a:t>
                      </a:r>
                      <a:endParaRPr lang="en-IN" sz="3600" dirty="0">
                        <a:solidFill>
                          <a:srgbClr val="444444"/>
                        </a:solidFill>
                      </a:endParaRPr>
                    </a:p>
                  </a:txBody>
                  <a:tcPr marL="50800" marR="50800" marT="50800" marB="50800" anchor="ctr" horzOverflow="overflow"/>
                </a:tc>
                <a:tc rowSpan="3">
                  <a:txBody>
                    <a:bodyPr/>
                    <a:lstStyle/>
                    <a:p>
                      <a:pPr algn="ctr" defTabSz="647700">
                        <a:defRPr sz="4400"/>
                      </a:pPr>
                      <a:r>
                        <a:rPr lang="en-IN" sz="3600" dirty="0"/>
                        <a:t>Nov 22</a:t>
                      </a:r>
                      <a:endParaRPr sz="3600" dirty="0"/>
                    </a:p>
                  </a:txBody>
                  <a:tcPr marL="50800" marR="50800" marT="50800" marB="50800" anchor="ctr" horzOverflow="overflow"/>
                </a:tc>
                <a:tc>
                  <a:txBody>
                    <a:bodyPr/>
                    <a:lstStyle/>
                    <a:p>
                      <a:pPr marL="0" marR="0" lvl="0" indent="0" algn="just" rtl="0">
                        <a:lnSpc>
                          <a:spcPct val="100000"/>
                        </a:lnSpc>
                        <a:spcBef>
                          <a:spcPts val="0"/>
                        </a:spcBef>
                        <a:spcAft>
                          <a:spcPts val="0"/>
                        </a:spcAft>
                        <a:buClr>
                          <a:srgbClr val="000000"/>
                        </a:buClr>
                        <a:buSzPts val="1500"/>
                        <a:buFont typeface="Arial"/>
                        <a:buNone/>
                      </a:pPr>
                      <a:endParaRPr sz="3600" b="0" i="0" u="none" strike="noStrike" cap="none" dirty="0">
                        <a:solidFill>
                          <a:srgbClr val="444444"/>
                        </a:solidFill>
                        <a:latin typeface="+mn-lt"/>
                        <a:ea typeface="Palatino Linotype"/>
                        <a:cs typeface="Palatino Linotype"/>
                        <a:sym typeface="Palatino Linotype"/>
                      </a:endParaRPr>
                    </a:p>
                    <a:p>
                      <a:pPr marL="0" marR="0" lvl="0" indent="0" algn="just" rtl="0">
                        <a:lnSpc>
                          <a:spcPct val="100000"/>
                        </a:lnSpc>
                        <a:spcBef>
                          <a:spcPts val="0"/>
                        </a:spcBef>
                        <a:spcAft>
                          <a:spcPts val="0"/>
                        </a:spcAft>
                        <a:buClr>
                          <a:srgbClr val="000000"/>
                        </a:buClr>
                        <a:buSzPts val="1500"/>
                        <a:buFont typeface="Arial"/>
                        <a:buNone/>
                      </a:pPr>
                      <a:r>
                        <a:rPr lang="en" sz="3600" b="0" i="0" u="none" strike="noStrike" cap="none" dirty="0">
                          <a:solidFill>
                            <a:srgbClr val="444444"/>
                          </a:solidFill>
                          <a:latin typeface="+mn-lt"/>
                          <a:ea typeface="Palatino Linotype"/>
                          <a:cs typeface="Palatino Linotype"/>
                          <a:sym typeface="Palatino Linotype"/>
                        </a:rPr>
                        <a:t>Matter(hike in age to 70 years) approved by the 329th Board and </a:t>
                      </a:r>
                      <a:r>
                        <a:rPr lang="en" sz="3600" b="0" i="0" u="none" strike="noStrike" cap="none" dirty="0">
                          <a:solidFill>
                            <a:srgbClr val="00B050"/>
                          </a:solidFill>
                          <a:latin typeface="+mn-lt"/>
                          <a:ea typeface="Palatino Linotype"/>
                          <a:cs typeface="Palatino Linotype"/>
                          <a:sym typeface="Palatino Linotype"/>
                        </a:rPr>
                        <a:t>sent for</a:t>
                      </a:r>
                      <a:r>
                        <a:rPr lang="en" sz="3600" b="0" i="0" u="none" strike="noStrike" cap="none" dirty="0">
                          <a:solidFill>
                            <a:srgbClr val="444444"/>
                          </a:solidFill>
                          <a:latin typeface="+mn-lt"/>
                          <a:ea typeface="Palatino Linotype"/>
                          <a:cs typeface="Palatino Linotype"/>
                          <a:sym typeface="Palatino Linotype"/>
                        </a:rPr>
                        <a:t> Govt approval </a:t>
                      </a:r>
                      <a:endParaRPr sz="3600" b="0" i="0" u="none" strike="noStrike" cap="none" dirty="0">
                        <a:solidFill>
                          <a:srgbClr val="444444"/>
                        </a:solidFill>
                        <a:latin typeface="+mn-lt"/>
                        <a:ea typeface="Palatino Linotype"/>
                        <a:cs typeface="Palatino Linotype"/>
                        <a:sym typeface="Palatino Linotype"/>
                      </a:endParaRPr>
                    </a:p>
                  </a:txBody>
                  <a:tcPr marL="19050" marR="19050" marT="19050" marB="19050" anchor="ctr">
                    <a:lnR w="12700">
                      <a:solidFill>
                        <a:srgbClr val="3C3C1D"/>
                      </a:solidFill>
                      <a:miter lim="400000"/>
                    </a:lnR>
                  </a:tcPr>
                </a:tc>
                <a:extLst>
                  <a:ext uri="{0D108BD9-81ED-4DB2-BD59-A6C34878D82A}">
                    <a16:rowId xmlns:a16="http://schemas.microsoft.com/office/drawing/2014/main" val="10005"/>
                  </a:ext>
                </a:extLst>
              </a:tr>
              <a:tr h="1615227">
                <a:tc vMerge="1">
                  <a:txBody>
                    <a:bodyPr/>
                    <a:lstStyle/>
                    <a:p>
                      <a:pPr algn="ctr" defTabSz="647700">
                        <a:defRPr>
                          <a:solidFill>
                            <a:srgbClr val="000000"/>
                          </a:solidFill>
                        </a:defRPr>
                      </a:pPr>
                      <a:endParaRPr sz="4400" dirty="0">
                        <a:solidFill>
                          <a:srgbClr val="444444"/>
                        </a:solidFill>
                      </a:endParaRPr>
                    </a:p>
                  </a:txBody>
                  <a:tcPr marL="50800" marR="50800" marT="50800" marB="50800" anchor="ctr" horzOverflow="overflow"/>
                </a:tc>
                <a:tc vMerge="1">
                  <a:txBody>
                    <a:bodyPr/>
                    <a:lstStyle/>
                    <a:p>
                      <a:pPr marL="571500" marR="0" lvl="0" indent="-571500" algn="just" defTabSz="647700" eaLnBrk="1" fontAlgn="auto" latinLnBrk="0" hangingPunct="1">
                        <a:lnSpc>
                          <a:spcPct val="100000"/>
                        </a:lnSpc>
                        <a:spcBef>
                          <a:spcPts val="0"/>
                        </a:spcBef>
                        <a:spcAft>
                          <a:spcPts val="0"/>
                        </a:spcAft>
                        <a:buClrTx/>
                        <a:buSzTx/>
                        <a:buFont typeface="Arial" panose="020B0604020202020204" pitchFamily="34" charset="0"/>
                        <a:buChar char="•"/>
                        <a:tabLst/>
                        <a:defRPr>
                          <a:solidFill>
                            <a:srgbClr val="000000"/>
                          </a:solidFill>
                        </a:defRPr>
                      </a:pPr>
                      <a:endParaRPr lang="en-IN" sz="3600" dirty="0">
                        <a:solidFill>
                          <a:srgbClr val="444444"/>
                        </a:solidFill>
                      </a:endParaRPr>
                    </a:p>
                  </a:txBody>
                  <a:tcPr marL="50800" marR="50800" marT="50800" marB="50800" anchor="ctr" horzOverflow="overflow"/>
                </a:tc>
                <a:tc vMerge="1">
                  <a:txBody>
                    <a:bodyPr/>
                    <a:lstStyle/>
                    <a:p>
                      <a:pPr algn="ctr" defTabSz="647700">
                        <a:defRPr sz="4400"/>
                      </a:pPr>
                      <a:endParaRPr sz="3600" dirty="0"/>
                    </a:p>
                  </a:txBody>
                  <a:tcPr marL="50800" marR="50800" marT="50800" marB="50800" anchor="ctr" horzOverflow="overflow"/>
                </a:tc>
                <a:tc>
                  <a:txBody>
                    <a:bodyPr/>
                    <a:lstStyle/>
                    <a:p>
                      <a:pPr marL="0" marR="0" lvl="0" indent="0" algn="just" rtl="0">
                        <a:lnSpc>
                          <a:spcPct val="100000"/>
                        </a:lnSpc>
                        <a:spcBef>
                          <a:spcPts val="0"/>
                        </a:spcBef>
                        <a:spcAft>
                          <a:spcPts val="0"/>
                        </a:spcAft>
                        <a:buClr>
                          <a:srgbClr val="000000"/>
                        </a:buClr>
                        <a:buSzPts val="1500"/>
                        <a:buFont typeface="Arial"/>
                        <a:buNone/>
                      </a:pPr>
                      <a:r>
                        <a:rPr lang="en" sz="3600" b="0" i="0" u="none" strike="noStrike" cap="none" dirty="0">
                          <a:solidFill>
                            <a:srgbClr val="444444"/>
                          </a:solidFill>
                          <a:latin typeface="+mn-lt"/>
                          <a:ea typeface="Palatino Linotype"/>
                          <a:cs typeface="Palatino Linotype"/>
                          <a:sym typeface="Palatino Linotype"/>
                        </a:rPr>
                        <a:t>Matter approved by the 329th Board </a:t>
                      </a:r>
                      <a:r>
                        <a:rPr lang="en" sz="3600" b="0" i="0" u="none" strike="noStrike" cap="none" dirty="0">
                          <a:solidFill>
                            <a:srgbClr val="00B050"/>
                          </a:solidFill>
                          <a:latin typeface="+mn-lt"/>
                          <a:ea typeface="Palatino Linotype"/>
                          <a:cs typeface="Palatino Linotype"/>
                          <a:sym typeface="Palatino Linotype"/>
                        </a:rPr>
                        <a:t>&amp; sent for Government approval</a:t>
                      </a:r>
                      <a:endParaRPr sz="3600" b="0" i="0" u="none" strike="noStrike" cap="none" dirty="0">
                        <a:solidFill>
                          <a:srgbClr val="444444"/>
                        </a:solidFill>
                        <a:latin typeface="+mn-lt"/>
                        <a:ea typeface="Palatino Linotype"/>
                        <a:cs typeface="Palatino Linotype"/>
                        <a:sym typeface="Palatino Linotype"/>
                      </a:endParaRPr>
                    </a:p>
                  </a:txBody>
                  <a:tcPr marL="19050" marR="19050" marT="19050" marB="19050" anchor="ctr">
                    <a:lnR w="12700">
                      <a:solidFill>
                        <a:srgbClr val="3C3C1D"/>
                      </a:solidFill>
                      <a:miter lim="400000"/>
                    </a:lnR>
                  </a:tcPr>
                </a:tc>
                <a:extLst>
                  <a:ext uri="{0D108BD9-81ED-4DB2-BD59-A6C34878D82A}">
                    <a16:rowId xmlns:a16="http://schemas.microsoft.com/office/drawing/2014/main" val="826699011"/>
                  </a:ext>
                </a:extLst>
              </a:tr>
              <a:tr h="1615227">
                <a:tc vMerge="1">
                  <a:txBody>
                    <a:bodyPr/>
                    <a:lstStyle/>
                    <a:p>
                      <a:pPr algn="ctr" defTabSz="647700">
                        <a:defRPr>
                          <a:solidFill>
                            <a:srgbClr val="000000"/>
                          </a:solidFill>
                        </a:defRPr>
                      </a:pPr>
                      <a:endParaRPr sz="4400" dirty="0">
                        <a:solidFill>
                          <a:srgbClr val="444444"/>
                        </a:solidFill>
                      </a:endParaRPr>
                    </a:p>
                  </a:txBody>
                  <a:tcPr marL="50800" marR="50800" marT="50800" marB="50800" anchor="ctr" horzOverflow="overflow"/>
                </a:tc>
                <a:tc vMerge="1">
                  <a:txBody>
                    <a:bodyPr/>
                    <a:lstStyle/>
                    <a:p>
                      <a:pPr marL="571500" marR="0" lvl="0" indent="-571500" algn="just" defTabSz="647700" eaLnBrk="1" fontAlgn="auto" latinLnBrk="0" hangingPunct="1">
                        <a:lnSpc>
                          <a:spcPct val="100000"/>
                        </a:lnSpc>
                        <a:spcBef>
                          <a:spcPts val="0"/>
                        </a:spcBef>
                        <a:spcAft>
                          <a:spcPts val="0"/>
                        </a:spcAft>
                        <a:buClrTx/>
                        <a:buSzTx/>
                        <a:buFont typeface="Arial" panose="020B0604020202020204" pitchFamily="34" charset="0"/>
                        <a:buChar char="•"/>
                        <a:tabLst/>
                        <a:defRPr>
                          <a:solidFill>
                            <a:srgbClr val="000000"/>
                          </a:solidFill>
                        </a:defRPr>
                      </a:pPr>
                      <a:endParaRPr lang="en-IN" sz="3600" dirty="0">
                        <a:solidFill>
                          <a:srgbClr val="444444"/>
                        </a:solidFill>
                      </a:endParaRPr>
                    </a:p>
                  </a:txBody>
                  <a:tcPr marL="50800" marR="50800" marT="50800" marB="50800" anchor="ctr" horzOverflow="overflow"/>
                </a:tc>
                <a:tc vMerge="1">
                  <a:txBody>
                    <a:bodyPr/>
                    <a:lstStyle/>
                    <a:p>
                      <a:pPr algn="ctr" defTabSz="647700">
                        <a:defRPr sz="4400"/>
                      </a:pPr>
                      <a:endParaRPr sz="3600" dirty="0"/>
                    </a:p>
                  </a:txBody>
                  <a:tcPr marL="50800" marR="50800" marT="50800" marB="50800" anchor="ctr" horzOverflow="overflow"/>
                </a:tc>
                <a:tc>
                  <a:txBody>
                    <a:bodyPr/>
                    <a:lstStyle/>
                    <a:p>
                      <a:pPr marL="0" marR="0" lvl="0" indent="0" algn="just" rtl="0">
                        <a:lnSpc>
                          <a:spcPct val="100000"/>
                        </a:lnSpc>
                        <a:spcBef>
                          <a:spcPts val="0"/>
                        </a:spcBef>
                        <a:spcAft>
                          <a:spcPts val="0"/>
                        </a:spcAft>
                        <a:buClr>
                          <a:srgbClr val="000000"/>
                        </a:buClr>
                        <a:buSzPts val="1500"/>
                        <a:buFont typeface="Arial"/>
                        <a:buNone/>
                      </a:pPr>
                      <a:r>
                        <a:rPr lang="en" sz="3600" b="0" i="0" u="none" strike="noStrike" cap="none" dirty="0">
                          <a:solidFill>
                            <a:srgbClr val="444444"/>
                          </a:solidFill>
                          <a:latin typeface="+mn-lt"/>
                          <a:ea typeface="Palatino Linotype"/>
                          <a:cs typeface="Palatino Linotype"/>
                          <a:sym typeface="Palatino Linotype"/>
                        </a:rPr>
                        <a:t>Matter approved by the 329th Board and </a:t>
                      </a:r>
                      <a:r>
                        <a:rPr lang="en" sz="3600" b="0" i="0" u="none" strike="noStrike" cap="none" dirty="0">
                          <a:solidFill>
                            <a:srgbClr val="00B050"/>
                          </a:solidFill>
                          <a:latin typeface="+mn-lt"/>
                          <a:ea typeface="Palatino Linotype"/>
                          <a:cs typeface="Palatino Linotype"/>
                          <a:sym typeface="Palatino Linotype"/>
                        </a:rPr>
                        <a:t>sent for</a:t>
                      </a:r>
                      <a:r>
                        <a:rPr lang="en" sz="3600" b="0" i="0" u="none" strike="noStrike" cap="none" dirty="0">
                          <a:solidFill>
                            <a:srgbClr val="444444"/>
                          </a:solidFill>
                          <a:latin typeface="+mn-lt"/>
                          <a:ea typeface="Palatino Linotype"/>
                          <a:cs typeface="Palatino Linotype"/>
                          <a:sym typeface="Palatino Linotype"/>
                        </a:rPr>
                        <a:t> Govt approval </a:t>
                      </a:r>
                      <a:endParaRPr sz="3600" b="0" i="0" u="none" strike="noStrike" cap="none" dirty="0">
                        <a:solidFill>
                          <a:srgbClr val="444444"/>
                        </a:solidFill>
                        <a:latin typeface="+mn-lt"/>
                        <a:ea typeface="Palatino Linotype"/>
                        <a:cs typeface="Palatino Linotype"/>
                        <a:sym typeface="Palatino Linotype"/>
                      </a:endParaRPr>
                    </a:p>
                  </a:txBody>
                  <a:tcPr marL="19050" marR="19050" marT="19050" marB="19050" anchor="ctr">
                    <a:lnR w="12700">
                      <a:solidFill>
                        <a:srgbClr val="3C3C1D"/>
                      </a:solidFill>
                      <a:miter lim="400000"/>
                    </a:lnR>
                  </a:tcPr>
                </a:tc>
                <a:extLst>
                  <a:ext uri="{0D108BD9-81ED-4DB2-BD59-A6C34878D82A}">
                    <a16:rowId xmlns:a16="http://schemas.microsoft.com/office/drawing/2014/main" val="724702549"/>
                  </a:ext>
                </a:extLst>
              </a:tr>
            </a:tbl>
          </a:graphicData>
        </a:graphic>
      </p:graphicFrame>
    </p:spTree>
    <p:extLst>
      <p:ext uri="{BB962C8B-B14F-4D97-AF65-F5344CB8AC3E}">
        <p14:creationId xmlns:p14="http://schemas.microsoft.com/office/powerpoint/2010/main" val="2178703054"/>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Project Finance - Timeline for achievement (2022-23)"/>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rPr dirty="0"/>
              <a:t>Project Finance </a:t>
            </a:r>
            <a:r>
              <a:rPr lang="en-IN" dirty="0"/>
              <a:t>–</a:t>
            </a:r>
            <a:r>
              <a:rPr dirty="0"/>
              <a:t> </a:t>
            </a:r>
            <a:r>
              <a:rPr lang="en-US" dirty="0"/>
              <a:t>Additional target upon revision of CM Special Assistance Scheme</a:t>
            </a:r>
            <a:endParaRPr b="0" dirty="0">
              <a:latin typeface="+mn-lt"/>
              <a:ea typeface="+mn-ea"/>
              <a:cs typeface="+mn-cs"/>
              <a:sym typeface="Helvetica Neue Light"/>
            </a:endParaRPr>
          </a:p>
        </p:txBody>
      </p:sp>
      <p:sp>
        <p:nvSpPr>
          <p:cNvPr id="300" name="No Plan Amount Timeline Result"/>
          <p:cNvSpPr txBox="1">
            <a:spLocks noGrp="1"/>
          </p:cNvSpPr>
          <p:nvPr>
            <p:ph type="body" idx="1"/>
          </p:nvPr>
        </p:nvSpPr>
        <p:spPr>
          <a:prstGeom prst="rect">
            <a:avLst/>
          </a:prstGeom>
        </p:spPr>
        <p:txBody>
          <a:bodyPr/>
          <a:lstStyle>
            <a:lvl1pPr marL="0" indent="0" defTabSz="647700">
              <a:spcBef>
                <a:spcPts val="0"/>
              </a:spcBef>
              <a:buSzTx/>
              <a:buFontTx/>
              <a:buNone/>
              <a:defRPr>
                <a:solidFill>
                  <a:srgbClr val="FFFFFF"/>
                </a:solidFill>
                <a:latin typeface="Helvetica Neue"/>
                <a:ea typeface="Helvetica Neue"/>
                <a:cs typeface="Helvetica Neue"/>
                <a:sym typeface="Helvetica Neue"/>
              </a:defRPr>
            </a:lvl1pPr>
          </a:lstStyle>
          <a:p>
            <a:r>
              <a:t>No	Plan	Amount	Timeline	Result</a:t>
            </a:r>
          </a:p>
        </p:txBody>
      </p:sp>
      <p:graphicFrame>
        <p:nvGraphicFramePr>
          <p:cNvPr id="301" name="Table"/>
          <p:cNvGraphicFramePr/>
          <p:nvPr>
            <p:extLst>
              <p:ext uri="{D42A27DB-BD31-4B8C-83A1-F6EECF244321}">
                <p14:modId xmlns:p14="http://schemas.microsoft.com/office/powerpoint/2010/main" val="4023814798"/>
              </p:ext>
            </p:extLst>
          </p:nvPr>
        </p:nvGraphicFramePr>
        <p:xfrm>
          <a:off x="2709517" y="4951261"/>
          <a:ext cx="18531462" cy="5718477"/>
        </p:xfrm>
        <a:graphic>
          <a:graphicData uri="http://schemas.openxmlformats.org/drawingml/2006/table">
            <a:tbl>
              <a:tblPr firstRow="1" firstCol="1">
                <a:tableStyleId>{EEE7283C-3CF3-47DC-8721-378D4A62B228}</a:tableStyleId>
              </a:tblPr>
              <a:tblGrid>
                <a:gridCol w="4999786">
                  <a:extLst>
                    <a:ext uri="{9D8B030D-6E8A-4147-A177-3AD203B41FA5}">
                      <a16:colId xmlns:a16="http://schemas.microsoft.com/office/drawing/2014/main" val="20000"/>
                    </a:ext>
                  </a:extLst>
                </a:gridCol>
                <a:gridCol w="3324200">
                  <a:extLst>
                    <a:ext uri="{9D8B030D-6E8A-4147-A177-3AD203B41FA5}">
                      <a16:colId xmlns:a16="http://schemas.microsoft.com/office/drawing/2014/main" val="20001"/>
                    </a:ext>
                  </a:extLst>
                </a:gridCol>
                <a:gridCol w="2757395">
                  <a:extLst>
                    <a:ext uri="{9D8B030D-6E8A-4147-A177-3AD203B41FA5}">
                      <a16:colId xmlns:a16="http://schemas.microsoft.com/office/drawing/2014/main" val="20003"/>
                    </a:ext>
                  </a:extLst>
                </a:gridCol>
                <a:gridCol w="3280419">
                  <a:extLst>
                    <a:ext uri="{9D8B030D-6E8A-4147-A177-3AD203B41FA5}">
                      <a16:colId xmlns:a16="http://schemas.microsoft.com/office/drawing/2014/main" val="20005"/>
                    </a:ext>
                  </a:extLst>
                </a:gridCol>
                <a:gridCol w="4169662">
                  <a:extLst>
                    <a:ext uri="{9D8B030D-6E8A-4147-A177-3AD203B41FA5}">
                      <a16:colId xmlns:a16="http://schemas.microsoft.com/office/drawing/2014/main" val="20007"/>
                    </a:ext>
                  </a:extLst>
                </a:gridCol>
              </a:tblGrid>
              <a:tr h="2488475">
                <a:tc>
                  <a:txBody>
                    <a:bodyPr/>
                    <a:lstStyle/>
                    <a:p>
                      <a:pPr algn="ctr" defTabSz="647700">
                        <a:defRPr>
                          <a:solidFill>
                            <a:srgbClr val="000000"/>
                          </a:solidFill>
                        </a:defRPr>
                      </a:pPr>
                      <a:r>
                        <a:rPr sz="5000" dirty="0">
                          <a:solidFill>
                            <a:srgbClr val="FFFFFF"/>
                          </a:solidFill>
                        </a:rPr>
                        <a:t>Specification</a:t>
                      </a:r>
                    </a:p>
                  </a:txBody>
                  <a:tcPr marL="50800" marR="50800" marT="50800" marB="50800" anchor="ctr" horzOverflow="overflow">
                    <a:lnL w="12700">
                      <a:solidFill>
                        <a:srgbClr val="3C3C1D"/>
                      </a:solidFill>
                      <a:miter lim="400000"/>
                    </a:lnL>
                  </a:tcPr>
                </a:tc>
                <a:tc gridSpan="4">
                  <a:txBody>
                    <a:bodyPr/>
                    <a:lstStyle/>
                    <a:p>
                      <a:pPr algn="ctr" defTabSz="647700">
                        <a:defRPr>
                          <a:solidFill>
                            <a:srgbClr val="000000"/>
                          </a:solidFill>
                        </a:defRPr>
                      </a:pPr>
                      <a:r>
                        <a:rPr lang="en-US" sz="5000" dirty="0">
                          <a:solidFill>
                            <a:srgbClr val="FFFFFF"/>
                          </a:solidFill>
                        </a:rPr>
                        <a:t>Sanction</a:t>
                      </a:r>
                    </a:p>
                    <a:p>
                      <a:pPr algn="ctr" defTabSz="647700">
                        <a:defRPr>
                          <a:solidFill>
                            <a:srgbClr val="000000"/>
                          </a:solidFill>
                        </a:defRPr>
                      </a:pPr>
                      <a:r>
                        <a:rPr lang="en-US" sz="5000" dirty="0">
                          <a:solidFill>
                            <a:srgbClr val="FFFFFF"/>
                          </a:solidFill>
                        </a:rPr>
                        <a:t>(Rs. Cr)</a:t>
                      </a:r>
                      <a:endParaRPr sz="5000" dirty="0">
                        <a:solidFill>
                          <a:srgbClr val="FFFFFF"/>
                        </a:solidFill>
                      </a:endParaRPr>
                    </a:p>
                  </a:txBody>
                  <a:tcPr marL="50800" marR="50800" marT="50800" marB="50800" anchor="ctr" horzOverflow="overflow">
                    <a:lnR w="12700">
                      <a:solidFill>
                        <a:srgbClr val="3C3C1D"/>
                      </a:solidFill>
                      <a:miter lim="400000"/>
                    </a:lnR>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US"/>
                    </a:p>
                  </a:txBody>
                  <a:tcPr>
                    <a:lnL w="12700" cap="flat" cmpd="sng" algn="ctr">
                      <a:solidFill>
                        <a:srgbClr val="3C3C1D"/>
                      </a:solidFill>
                      <a:prstDash val="solid"/>
                      <a:miter lim="400000"/>
                      <a:headEnd type="none" w="med" len="med"/>
                      <a:tailEnd type="none" w="med" len="med"/>
                    </a:lnL>
                  </a:tcPr>
                </a:tc>
                <a:extLst>
                  <a:ext uri="{0D108BD9-81ED-4DB2-BD59-A6C34878D82A}">
                    <a16:rowId xmlns:a16="http://schemas.microsoft.com/office/drawing/2014/main" val="10000"/>
                  </a:ext>
                </a:extLst>
              </a:tr>
              <a:tr h="1405714">
                <a:tc>
                  <a:txBody>
                    <a:bodyPr/>
                    <a:lstStyle/>
                    <a:p>
                      <a:pPr algn="ctr" defTabSz="647700">
                        <a:defRPr sz="5000"/>
                      </a:pPr>
                      <a:endParaRPr/>
                    </a:p>
                  </a:txBody>
                  <a:tcPr marL="50800" marR="50800" marT="50800" marB="50800" anchor="ctr" horzOverflow="overflow"/>
                </a:tc>
                <a:tc>
                  <a:txBody>
                    <a:bodyPr/>
                    <a:lstStyle/>
                    <a:p>
                      <a:pPr defTabSz="647700">
                        <a:defRPr>
                          <a:solidFill>
                            <a:srgbClr val="000000"/>
                          </a:solidFill>
                        </a:defRPr>
                      </a:pPr>
                      <a:r>
                        <a:rPr sz="5000">
                          <a:solidFill>
                            <a:srgbClr val="444444"/>
                          </a:solidFill>
                        </a:rPr>
                        <a:t>TVM</a:t>
                      </a:r>
                    </a:p>
                  </a:txBody>
                  <a:tcPr marL="50800" marR="50800" marT="50800" marB="50800" anchor="ctr" horzOverflow="overflow"/>
                </a:tc>
                <a:tc>
                  <a:txBody>
                    <a:bodyPr/>
                    <a:lstStyle/>
                    <a:p>
                      <a:pPr defTabSz="647700">
                        <a:defRPr>
                          <a:solidFill>
                            <a:srgbClr val="000000"/>
                          </a:solidFill>
                        </a:defRPr>
                      </a:pPr>
                      <a:r>
                        <a:rPr sz="5000">
                          <a:solidFill>
                            <a:srgbClr val="444444"/>
                          </a:solidFill>
                        </a:rPr>
                        <a:t>Kochi </a:t>
                      </a:r>
                    </a:p>
                  </a:txBody>
                  <a:tcPr marL="50800" marR="50800" marT="50800" marB="50800" anchor="ctr" horzOverflow="overflow"/>
                </a:tc>
                <a:tc>
                  <a:txBody>
                    <a:bodyPr/>
                    <a:lstStyle/>
                    <a:p>
                      <a:pPr defTabSz="647700">
                        <a:defRPr>
                          <a:solidFill>
                            <a:srgbClr val="000000"/>
                          </a:solidFill>
                        </a:defRPr>
                      </a:pPr>
                      <a:r>
                        <a:rPr sz="5000">
                          <a:solidFill>
                            <a:srgbClr val="444444"/>
                          </a:solidFill>
                        </a:rPr>
                        <a:t>Calicut</a:t>
                      </a:r>
                    </a:p>
                  </a:txBody>
                  <a:tcPr marL="50800" marR="50800" marT="50800" marB="50800" anchor="ctr" horzOverflow="overflow"/>
                </a:tc>
                <a:tc>
                  <a:txBody>
                    <a:bodyPr/>
                    <a:lstStyle/>
                    <a:p>
                      <a:pPr defTabSz="647700">
                        <a:defRPr>
                          <a:solidFill>
                            <a:srgbClr val="000000"/>
                          </a:solidFill>
                        </a:defRPr>
                      </a:pPr>
                      <a:r>
                        <a:rPr sz="5000">
                          <a:solidFill>
                            <a:srgbClr val="444444"/>
                          </a:solidFill>
                        </a:rPr>
                        <a:t>Total</a:t>
                      </a:r>
                    </a:p>
                  </a:txBody>
                  <a:tcPr marL="50800" marR="50800" marT="50800" marB="50800" anchor="ctr" horzOverflow="overflow"/>
                </a:tc>
                <a:extLst>
                  <a:ext uri="{0D108BD9-81ED-4DB2-BD59-A6C34878D82A}">
                    <a16:rowId xmlns:a16="http://schemas.microsoft.com/office/drawing/2014/main" val="10001"/>
                  </a:ext>
                </a:extLst>
              </a:tr>
              <a:tr h="1824288">
                <a:tc>
                  <a:txBody>
                    <a:bodyPr/>
                    <a:lstStyle/>
                    <a:p>
                      <a:pPr algn="ctr" defTabSz="647700">
                        <a:defRPr>
                          <a:solidFill>
                            <a:srgbClr val="000000"/>
                          </a:solidFill>
                        </a:defRPr>
                      </a:pPr>
                      <a:r>
                        <a:rPr sz="5000">
                          <a:solidFill>
                            <a:srgbClr val="444444"/>
                          </a:solidFill>
                        </a:rPr>
                        <a:t>Till 31.03.23</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5000" dirty="0">
                          <a:solidFill>
                            <a:srgbClr val="444444"/>
                          </a:solidFill>
                        </a:rPr>
                        <a:t>30</a:t>
                      </a:r>
                      <a:endParaRPr sz="5000"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5000" dirty="0">
                          <a:solidFill>
                            <a:srgbClr val="444444"/>
                          </a:solidFill>
                        </a:rPr>
                        <a:t>5</a:t>
                      </a:r>
                      <a:r>
                        <a:rPr sz="50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5000" dirty="0">
                          <a:solidFill>
                            <a:srgbClr val="444444"/>
                          </a:solidFill>
                        </a:rPr>
                        <a:t>2</a:t>
                      </a:r>
                      <a:r>
                        <a:rPr sz="5000" dirty="0">
                          <a:solidFill>
                            <a:srgbClr val="444444"/>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5000" dirty="0">
                          <a:solidFill>
                            <a:srgbClr val="444444"/>
                          </a:solidFill>
                        </a:rPr>
                        <a:t>100</a:t>
                      </a:r>
                      <a:endParaRPr sz="5000" dirty="0">
                        <a:solidFill>
                          <a:srgbClr val="444444"/>
                        </a:solidFill>
                      </a:endParaRP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8334786"/>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re Investmen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Share Investment </a:t>
            </a:r>
          </a:p>
        </p:txBody>
      </p:sp>
      <p:graphicFrame>
        <p:nvGraphicFramePr>
          <p:cNvPr id="307" name="Table"/>
          <p:cNvGraphicFramePr/>
          <p:nvPr>
            <p:extLst>
              <p:ext uri="{D42A27DB-BD31-4B8C-83A1-F6EECF244321}">
                <p14:modId xmlns:p14="http://schemas.microsoft.com/office/powerpoint/2010/main" val="3041178843"/>
              </p:ext>
            </p:extLst>
          </p:nvPr>
        </p:nvGraphicFramePr>
        <p:xfrm>
          <a:off x="912326" y="3098980"/>
          <a:ext cx="22999331" cy="8634680"/>
        </p:xfrm>
        <a:graphic>
          <a:graphicData uri="http://schemas.openxmlformats.org/drawingml/2006/table">
            <a:tbl>
              <a:tblPr firstRow="1" firstCol="1">
                <a:tableStyleId>{EEE7283C-3CF3-47DC-8721-378D4A62B228}</a:tableStyleId>
              </a:tblPr>
              <a:tblGrid>
                <a:gridCol w="12116525">
                  <a:extLst>
                    <a:ext uri="{9D8B030D-6E8A-4147-A177-3AD203B41FA5}">
                      <a16:colId xmlns:a16="http://schemas.microsoft.com/office/drawing/2014/main" val="20000"/>
                    </a:ext>
                  </a:extLst>
                </a:gridCol>
                <a:gridCol w="3231769">
                  <a:extLst>
                    <a:ext uri="{9D8B030D-6E8A-4147-A177-3AD203B41FA5}">
                      <a16:colId xmlns:a16="http://schemas.microsoft.com/office/drawing/2014/main" val="20001"/>
                    </a:ext>
                  </a:extLst>
                </a:gridCol>
                <a:gridCol w="3682083">
                  <a:extLst>
                    <a:ext uri="{9D8B030D-6E8A-4147-A177-3AD203B41FA5}">
                      <a16:colId xmlns:a16="http://schemas.microsoft.com/office/drawing/2014/main" val="20002"/>
                    </a:ext>
                  </a:extLst>
                </a:gridCol>
                <a:gridCol w="3968954">
                  <a:extLst>
                    <a:ext uri="{9D8B030D-6E8A-4147-A177-3AD203B41FA5}">
                      <a16:colId xmlns:a16="http://schemas.microsoft.com/office/drawing/2014/main" val="20003"/>
                    </a:ext>
                  </a:extLst>
                </a:gridCol>
              </a:tblGrid>
              <a:tr h="1570925">
                <a:tc>
                  <a:txBody>
                    <a:bodyPr/>
                    <a:lstStyle/>
                    <a:p>
                      <a:pPr algn="ctr" defTabSz="647700">
                        <a:defRPr>
                          <a:solidFill>
                            <a:srgbClr val="000000"/>
                          </a:solidFill>
                        </a:defRPr>
                      </a:pPr>
                      <a:r>
                        <a:rPr sz="5000">
                          <a:solidFill>
                            <a:srgbClr val="FFFFFF"/>
                          </a:solidFill>
                        </a:rPr>
                        <a:t>Particulars</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No of Company</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Cost</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Value as on 31.03.22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706432">
                <a:tc>
                  <a:txBody>
                    <a:bodyPr/>
                    <a:lstStyle/>
                    <a:p>
                      <a:pPr algn="l" defTabSz="647700">
                        <a:defRPr>
                          <a:solidFill>
                            <a:srgbClr val="000000"/>
                          </a:solidFill>
                        </a:defRPr>
                      </a:pPr>
                      <a:r>
                        <a:rPr sz="5000" b="1">
                          <a:solidFill>
                            <a:srgbClr val="444444"/>
                          </a:solidFill>
                        </a:rPr>
                        <a:t>Equity -Listed Shares</a:t>
                      </a:r>
                    </a:p>
                  </a:txBody>
                  <a:tcPr marL="50800" marR="50800" marT="50800" marB="50800" anchor="ctr" horzOverflow="overflow"/>
                </a:tc>
                <a:tc>
                  <a:txBody>
                    <a:bodyPr/>
                    <a:lstStyle/>
                    <a:p>
                      <a:pPr defTabSz="647700">
                        <a:defRPr sz="4400"/>
                      </a:pPr>
                      <a:endParaRPr/>
                    </a:p>
                  </a:txBody>
                  <a:tcPr marL="50800" marR="50800" marT="50800" marB="50800" anchor="ctr" horzOverflow="overflow"/>
                </a:tc>
                <a:tc>
                  <a:txBody>
                    <a:bodyPr/>
                    <a:lstStyle/>
                    <a:p>
                      <a:pPr algn="ctr" defTabSz="647700">
                        <a:defRPr>
                          <a:solidFill>
                            <a:srgbClr val="000000"/>
                          </a:solidFill>
                        </a:defRPr>
                      </a:pPr>
                      <a:r>
                        <a:rPr sz="4400">
                          <a:solidFill>
                            <a:srgbClr val="444444"/>
                          </a:solidFill>
                        </a:rPr>
                        <a:t>(Rs Lakhs)</a:t>
                      </a:r>
                    </a:p>
                  </a:txBody>
                  <a:tcPr marL="50800" marR="50800" marT="50800" marB="50800" anchor="ctr" horzOverflow="overflow"/>
                </a:tc>
                <a:tc>
                  <a:txBody>
                    <a:bodyPr/>
                    <a:lstStyle/>
                    <a:p>
                      <a:pPr algn="ctr" defTabSz="647700">
                        <a:defRPr>
                          <a:solidFill>
                            <a:srgbClr val="000000"/>
                          </a:solidFill>
                        </a:defRPr>
                      </a:pPr>
                      <a:r>
                        <a:rPr sz="4400">
                          <a:solidFill>
                            <a:srgbClr val="444444"/>
                          </a:solidFill>
                        </a:rPr>
                        <a:t>(Rs Lakhs)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872700">
                <a:tc>
                  <a:txBody>
                    <a:bodyPr/>
                    <a:lstStyle/>
                    <a:p>
                      <a:pPr algn="l" defTabSz="647700">
                        <a:defRPr>
                          <a:solidFill>
                            <a:srgbClr val="000000"/>
                          </a:solidFill>
                        </a:defRPr>
                      </a:pPr>
                      <a:r>
                        <a:rPr sz="4400">
                          <a:solidFill>
                            <a:schemeClr val="accent6">
                              <a:satOff val="6899"/>
                              <a:lumOff val="-25862"/>
                            </a:schemeClr>
                          </a:solidFill>
                        </a:rPr>
                        <a:t>Listed Shares -Joint Venture</a:t>
                      </a:r>
                    </a:p>
                  </a:txBody>
                  <a:tcPr marL="50800" marR="50800" marT="50800" marB="50800" anchor="ctr" horzOverflow="overflow"/>
                </a:tc>
                <a:tc>
                  <a:txBody>
                    <a:bodyPr/>
                    <a:lstStyle/>
                    <a:p>
                      <a:pPr defTabSz="647700">
                        <a:defRPr>
                          <a:solidFill>
                            <a:srgbClr val="000000"/>
                          </a:solidFill>
                        </a:defRPr>
                      </a:pPr>
                      <a:r>
                        <a:rPr sz="4400">
                          <a:solidFill>
                            <a:srgbClr val="444444"/>
                          </a:solidFill>
                        </a:rPr>
                        <a:t>1</a:t>
                      </a:r>
                    </a:p>
                  </a:txBody>
                  <a:tcPr marL="50800" marR="50800" marT="50800" marB="50800" anchor="ctr" horzOverflow="overflow"/>
                </a:tc>
                <a:tc>
                  <a:txBody>
                    <a:bodyPr/>
                    <a:lstStyle/>
                    <a:p>
                      <a:pPr defTabSz="647700">
                        <a:defRPr>
                          <a:solidFill>
                            <a:srgbClr val="000000"/>
                          </a:solidFill>
                        </a:defRPr>
                      </a:pPr>
                      <a:r>
                        <a:rPr sz="4400">
                          <a:solidFill>
                            <a:srgbClr val="444444"/>
                          </a:solidFill>
                        </a:rPr>
                        <a:t>1364.07</a:t>
                      </a:r>
                    </a:p>
                  </a:txBody>
                  <a:tcPr marL="50800" marR="50800" marT="50800" marB="50800" anchor="ctr" horzOverflow="overflow"/>
                </a:tc>
                <a:tc>
                  <a:txBody>
                    <a:bodyPr/>
                    <a:lstStyle/>
                    <a:p>
                      <a:pPr defTabSz="647700">
                        <a:defRPr>
                          <a:solidFill>
                            <a:srgbClr val="000000"/>
                          </a:solidFill>
                        </a:defRPr>
                      </a:pPr>
                      <a:r>
                        <a:rPr sz="4400">
                          <a:solidFill>
                            <a:srgbClr val="444444"/>
                          </a:solidFill>
                        </a:rPr>
                        <a:t>8097.22</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877504">
                <a:tc>
                  <a:txBody>
                    <a:bodyPr/>
                    <a:lstStyle/>
                    <a:p>
                      <a:pPr algn="l" defTabSz="647700">
                        <a:defRPr>
                          <a:solidFill>
                            <a:srgbClr val="000000"/>
                          </a:solidFill>
                        </a:defRPr>
                      </a:pPr>
                      <a:r>
                        <a:rPr sz="4400">
                          <a:solidFill>
                            <a:schemeClr val="accent6">
                              <a:satOff val="6899"/>
                              <a:lumOff val="-25862"/>
                            </a:schemeClr>
                          </a:solidFill>
                        </a:rPr>
                        <a:t>Listed Shares -Others</a:t>
                      </a:r>
                    </a:p>
                  </a:txBody>
                  <a:tcPr marL="50800" marR="50800" marT="50800" marB="50800" anchor="ctr" horzOverflow="overflow"/>
                </a:tc>
                <a:tc>
                  <a:txBody>
                    <a:bodyPr/>
                    <a:lstStyle/>
                    <a:p>
                      <a:pPr defTabSz="647700">
                        <a:defRPr>
                          <a:solidFill>
                            <a:srgbClr val="000000"/>
                          </a:solidFill>
                        </a:defRPr>
                      </a:pPr>
                      <a:r>
                        <a:rPr sz="4400">
                          <a:solidFill>
                            <a:srgbClr val="444444"/>
                          </a:solidFill>
                        </a:rPr>
                        <a:t>17</a:t>
                      </a:r>
                    </a:p>
                  </a:txBody>
                  <a:tcPr marL="50800" marR="50800" marT="50800" marB="50800" anchor="ctr" horzOverflow="overflow"/>
                </a:tc>
                <a:tc>
                  <a:txBody>
                    <a:bodyPr/>
                    <a:lstStyle/>
                    <a:p>
                      <a:pPr defTabSz="647700">
                        <a:defRPr>
                          <a:solidFill>
                            <a:srgbClr val="000000"/>
                          </a:solidFill>
                        </a:defRPr>
                      </a:pPr>
                      <a:r>
                        <a:rPr sz="4400">
                          <a:solidFill>
                            <a:srgbClr val="444444"/>
                          </a:solidFill>
                        </a:rPr>
                        <a:t>2606.74</a:t>
                      </a:r>
                    </a:p>
                  </a:txBody>
                  <a:tcPr marL="50800" marR="50800" marT="50800" marB="50800" anchor="ctr" horzOverflow="overflow"/>
                </a:tc>
                <a:tc>
                  <a:txBody>
                    <a:bodyPr/>
                    <a:lstStyle/>
                    <a:p>
                      <a:pPr defTabSz="647700">
                        <a:defRPr>
                          <a:solidFill>
                            <a:srgbClr val="000000"/>
                          </a:solidFill>
                        </a:defRPr>
                      </a:pPr>
                      <a:r>
                        <a:rPr sz="4400">
                          <a:solidFill>
                            <a:srgbClr val="444444"/>
                          </a:solidFill>
                        </a:rPr>
                        <a:t>43601.73</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883826">
                <a:tc>
                  <a:txBody>
                    <a:bodyPr/>
                    <a:lstStyle/>
                    <a:p>
                      <a:pPr algn="l" defTabSz="647700">
                        <a:defRPr>
                          <a:solidFill>
                            <a:srgbClr val="000000"/>
                          </a:solidFill>
                        </a:defRPr>
                      </a:pPr>
                      <a:r>
                        <a:rPr sz="5000" b="1">
                          <a:solidFill>
                            <a:srgbClr val="444444"/>
                          </a:solidFill>
                        </a:rPr>
                        <a:t>Equity -Unlisted Shares</a:t>
                      </a:r>
                    </a:p>
                  </a:txBody>
                  <a:tcPr marL="50800" marR="50800" marT="50800" marB="50800" anchor="ctr" horzOverflow="overflow"/>
                </a:tc>
                <a:tc>
                  <a:txBody>
                    <a:bodyPr/>
                    <a:lstStyle/>
                    <a:p>
                      <a:pPr defTabSz="647700">
                        <a:defRPr sz="4400"/>
                      </a:pPr>
                      <a:endParaRPr/>
                    </a:p>
                  </a:txBody>
                  <a:tcPr marL="50800" marR="50800" marT="50800" marB="50800" anchor="ctr" horzOverflow="overflow"/>
                </a:tc>
                <a:tc>
                  <a:txBody>
                    <a:bodyPr/>
                    <a:lstStyle/>
                    <a:p>
                      <a:pPr defTabSz="647700">
                        <a:defRPr sz="4400"/>
                      </a:pPr>
                      <a:endParaRPr/>
                    </a:p>
                  </a:txBody>
                  <a:tcPr marL="50800" marR="50800" marT="50800" marB="50800" anchor="ctr" horzOverflow="overflow"/>
                </a:tc>
                <a:tc>
                  <a:txBody>
                    <a:bodyPr/>
                    <a:lstStyle/>
                    <a:p>
                      <a:pPr defTabSz="647700">
                        <a:defRPr sz="4400"/>
                      </a:pPr>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972997">
                <a:tc>
                  <a:txBody>
                    <a:bodyPr/>
                    <a:lstStyle/>
                    <a:p>
                      <a:pPr algn="l" defTabSz="647700">
                        <a:defRPr>
                          <a:solidFill>
                            <a:srgbClr val="000000"/>
                          </a:solidFill>
                        </a:defRPr>
                      </a:pPr>
                      <a:r>
                        <a:rPr sz="4400">
                          <a:solidFill>
                            <a:srgbClr val="444444"/>
                          </a:solidFill>
                        </a:rPr>
                        <a:t>Unlisted shares Associate/JV/subsidiary</a:t>
                      </a:r>
                    </a:p>
                  </a:txBody>
                  <a:tcPr marL="50800" marR="50800" marT="50800" marB="50800" anchor="ctr" horzOverflow="overflow"/>
                </a:tc>
                <a:tc>
                  <a:txBody>
                    <a:bodyPr/>
                    <a:lstStyle/>
                    <a:p>
                      <a:pPr defTabSz="647700">
                        <a:defRPr>
                          <a:solidFill>
                            <a:srgbClr val="000000"/>
                          </a:solidFill>
                        </a:defRPr>
                      </a:pPr>
                      <a:r>
                        <a:rPr sz="4400">
                          <a:solidFill>
                            <a:srgbClr val="444444"/>
                          </a:solidFill>
                        </a:rPr>
                        <a:t>5</a:t>
                      </a:r>
                    </a:p>
                  </a:txBody>
                  <a:tcPr marL="50800" marR="50800" marT="50800" marB="50800" anchor="ctr" horzOverflow="overflow"/>
                </a:tc>
                <a:tc>
                  <a:txBody>
                    <a:bodyPr/>
                    <a:lstStyle/>
                    <a:p>
                      <a:pPr defTabSz="647700">
                        <a:defRPr>
                          <a:solidFill>
                            <a:srgbClr val="000000"/>
                          </a:solidFill>
                        </a:defRPr>
                      </a:pPr>
                      <a:r>
                        <a:rPr sz="4400">
                          <a:solidFill>
                            <a:srgbClr val="444444"/>
                          </a:solidFill>
                        </a:rPr>
                        <a:t>525.56</a:t>
                      </a:r>
                    </a:p>
                  </a:txBody>
                  <a:tcPr marL="50800" marR="50800" marT="50800" marB="50800" anchor="ctr" horzOverflow="overflow"/>
                </a:tc>
                <a:tc>
                  <a:txBody>
                    <a:bodyPr/>
                    <a:lstStyle/>
                    <a:p>
                      <a:pPr defTabSz="647700">
                        <a:defRPr>
                          <a:solidFill>
                            <a:srgbClr val="000000"/>
                          </a:solidFill>
                        </a:defRPr>
                      </a:pPr>
                      <a:r>
                        <a:rPr sz="4400">
                          <a:solidFill>
                            <a:srgbClr val="444444"/>
                          </a:solidFill>
                        </a:rPr>
                        <a:t>525.56</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797351">
                <a:tc>
                  <a:txBody>
                    <a:bodyPr/>
                    <a:lstStyle/>
                    <a:p>
                      <a:pPr algn="l" defTabSz="647700">
                        <a:defRPr>
                          <a:solidFill>
                            <a:srgbClr val="000000"/>
                          </a:solidFill>
                        </a:defRPr>
                      </a:pPr>
                      <a:r>
                        <a:rPr sz="4400" dirty="0">
                          <a:solidFill>
                            <a:srgbClr val="444444"/>
                          </a:solidFill>
                        </a:rPr>
                        <a:t>Unlisted Shares-Others</a:t>
                      </a:r>
                    </a:p>
                  </a:txBody>
                  <a:tcPr marL="50800" marR="50800" marT="50800" marB="50800" anchor="ctr" horzOverflow="overflow"/>
                </a:tc>
                <a:tc>
                  <a:txBody>
                    <a:bodyPr/>
                    <a:lstStyle/>
                    <a:p>
                      <a:pPr defTabSz="647700">
                        <a:defRPr>
                          <a:solidFill>
                            <a:srgbClr val="000000"/>
                          </a:solidFill>
                        </a:defRPr>
                      </a:pPr>
                      <a:r>
                        <a:rPr lang="en-IN" sz="4400" dirty="0">
                          <a:solidFill>
                            <a:srgbClr val="444444"/>
                          </a:solidFill>
                        </a:rPr>
                        <a:t>49</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a:solidFill>
                            <a:srgbClr val="444444"/>
                          </a:solidFill>
                        </a:rPr>
                        <a:t>5161.95</a:t>
                      </a:r>
                    </a:p>
                  </a:txBody>
                  <a:tcPr marL="50800" marR="50800" marT="50800" marB="50800" anchor="ctr" horzOverflow="overflow"/>
                </a:tc>
                <a:tc>
                  <a:txBody>
                    <a:bodyPr/>
                    <a:lstStyle/>
                    <a:p>
                      <a:pPr defTabSz="647700">
                        <a:defRPr>
                          <a:solidFill>
                            <a:srgbClr val="000000"/>
                          </a:solidFill>
                        </a:defRPr>
                      </a:pPr>
                      <a:r>
                        <a:rPr sz="4400">
                          <a:solidFill>
                            <a:srgbClr val="444444"/>
                          </a:solidFill>
                        </a:rPr>
                        <a:t>1686.14</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6"/>
                  </a:ext>
                </a:extLst>
              </a:tr>
              <a:tr h="823310">
                <a:tc>
                  <a:txBody>
                    <a:bodyPr/>
                    <a:lstStyle/>
                    <a:p>
                      <a:pPr algn="l" defTabSz="647700">
                        <a:defRPr>
                          <a:solidFill>
                            <a:srgbClr val="000000"/>
                          </a:solidFill>
                        </a:defRPr>
                      </a:pPr>
                      <a:r>
                        <a:rPr sz="4400">
                          <a:solidFill>
                            <a:srgbClr val="444444"/>
                          </a:solidFill>
                        </a:rPr>
                        <a:t>Preference Share Investments</a:t>
                      </a:r>
                    </a:p>
                  </a:txBody>
                  <a:tcPr marL="50800" marR="50800" marT="50800" marB="50800" anchor="ctr" horzOverflow="overflow"/>
                </a:tc>
                <a:tc>
                  <a:txBody>
                    <a:bodyPr/>
                    <a:lstStyle/>
                    <a:p>
                      <a:pPr defTabSz="647700">
                        <a:defRPr>
                          <a:solidFill>
                            <a:srgbClr val="000000"/>
                          </a:solidFill>
                        </a:defRPr>
                      </a:pPr>
                      <a:r>
                        <a:rPr sz="4400">
                          <a:solidFill>
                            <a:srgbClr val="444444"/>
                          </a:solidFill>
                        </a:rPr>
                        <a:t>4</a:t>
                      </a:r>
                    </a:p>
                  </a:txBody>
                  <a:tcPr marL="50800" marR="50800" marT="50800" marB="50800" anchor="ctr" horzOverflow="overflow"/>
                </a:tc>
                <a:tc>
                  <a:txBody>
                    <a:bodyPr/>
                    <a:lstStyle/>
                    <a:p>
                      <a:pPr defTabSz="647700">
                        <a:defRPr>
                          <a:solidFill>
                            <a:srgbClr val="000000"/>
                          </a:solidFill>
                        </a:defRPr>
                      </a:pPr>
                      <a:r>
                        <a:rPr sz="4400">
                          <a:solidFill>
                            <a:srgbClr val="444444"/>
                          </a:solidFill>
                        </a:rPr>
                        <a:t>175.70</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66.70</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8"/>
                  </a:ext>
                </a:extLst>
              </a:tr>
              <a:tr h="917792">
                <a:tc>
                  <a:txBody>
                    <a:bodyPr/>
                    <a:lstStyle/>
                    <a:p>
                      <a:pPr algn="l" defTabSz="647700">
                        <a:defRPr>
                          <a:solidFill>
                            <a:srgbClr val="000000"/>
                          </a:solidFill>
                        </a:defRPr>
                      </a:pPr>
                      <a:r>
                        <a:rPr sz="4400" b="1" dirty="0">
                          <a:solidFill>
                            <a:srgbClr val="444444"/>
                          </a:solidFill>
                        </a:rPr>
                        <a:t>TOTAL</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IN" sz="4400" b="1" dirty="0">
                          <a:solidFill>
                            <a:srgbClr val="444444"/>
                          </a:solidFill>
                        </a:rPr>
                        <a:t>76</a:t>
                      </a:r>
                      <a:endParaRPr sz="4400" b="1" dirty="0">
                        <a:solidFill>
                          <a:srgbClr val="444444"/>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b="1">
                          <a:solidFill>
                            <a:srgbClr val="444444"/>
                          </a:solidFill>
                        </a:rPr>
                        <a:t>10515.85</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b="1" dirty="0">
                          <a:solidFill>
                            <a:srgbClr val="444444"/>
                          </a:solidFill>
                        </a:rPr>
                        <a:t>53977.35</a:t>
                      </a: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10"/>
                  </a:ext>
                </a:extLst>
              </a:tr>
            </a:tbl>
          </a:graphicData>
        </a:graphic>
      </p:graphicFrame>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Share Investment : Details of Dividend"/>
          <p:cNvSpPr txBox="1">
            <a:spLocks noGrp="1"/>
          </p:cNvSpPr>
          <p:nvPr>
            <p:ph type="title"/>
          </p:nvPr>
        </p:nvSpPr>
        <p:spPr>
          <a:prstGeom prst="rect">
            <a:avLst/>
          </a:prstGeom>
        </p:spPr>
        <p:txBody>
          <a:bodyPr/>
          <a:lstStyle/>
          <a:p>
            <a:pPr>
              <a:defRPr b="1">
                <a:latin typeface="Helvetica Neue"/>
                <a:ea typeface="Helvetica Neue"/>
                <a:cs typeface="Helvetica Neue"/>
                <a:sym typeface="Helvetica Neue"/>
              </a:defRPr>
            </a:pPr>
            <a:r>
              <a:t>Share Investment : </a:t>
            </a:r>
            <a:r>
              <a:rPr b="0">
                <a:latin typeface="+mn-lt"/>
                <a:ea typeface="+mn-ea"/>
                <a:cs typeface="+mn-cs"/>
                <a:sym typeface="Helvetica Neue Light"/>
              </a:rPr>
              <a:t>Details of Dividend</a:t>
            </a:r>
          </a:p>
        </p:txBody>
      </p:sp>
      <p:graphicFrame>
        <p:nvGraphicFramePr>
          <p:cNvPr id="310" name="Table"/>
          <p:cNvGraphicFramePr/>
          <p:nvPr/>
        </p:nvGraphicFramePr>
        <p:xfrm>
          <a:off x="2368109" y="3117641"/>
          <a:ext cx="19674768" cy="9908521"/>
        </p:xfrm>
        <a:graphic>
          <a:graphicData uri="http://schemas.openxmlformats.org/drawingml/2006/table">
            <a:tbl>
              <a:tblPr firstRow="1" firstCol="1">
                <a:tableStyleId>{EEE7283C-3CF3-47DC-8721-378D4A62B228}</a:tableStyleId>
              </a:tblPr>
              <a:tblGrid>
                <a:gridCol w="8861874">
                  <a:extLst>
                    <a:ext uri="{9D8B030D-6E8A-4147-A177-3AD203B41FA5}">
                      <a16:colId xmlns:a16="http://schemas.microsoft.com/office/drawing/2014/main" val="20000"/>
                    </a:ext>
                  </a:extLst>
                </a:gridCol>
                <a:gridCol w="4276886">
                  <a:extLst>
                    <a:ext uri="{9D8B030D-6E8A-4147-A177-3AD203B41FA5}">
                      <a16:colId xmlns:a16="http://schemas.microsoft.com/office/drawing/2014/main" val="20001"/>
                    </a:ext>
                  </a:extLst>
                </a:gridCol>
                <a:gridCol w="3320690">
                  <a:extLst>
                    <a:ext uri="{9D8B030D-6E8A-4147-A177-3AD203B41FA5}">
                      <a16:colId xmlns:a16="http://schemas.microsoft.com/office/drawing/2014/main" val="20002"/>
                    </a:ext>
                  </a:extLst>
                </a:gridCol>
                <a:gridCol w="3215318">
                  <a:extLst>
                    <a:ext uri="{9D8B030D-6E8A-4147-A177-3AD203B41FA5}">
                      <a16:colId xmlns:a16="http://schemas.microsoft.com/office/drawing/2014/main" val="20003"/>
                    </a:ext>
                  </a:extLst>
                </a:gridCol>
              </a:tblGrid>
              <a:tr h="1306054">
                <a:tc>
                  <a:txBody>
                    <a:bodyPr/>
                    <a:lstStyle/>
                    <a:p>
                      <a:pPr algn="ctr" defTabSz="647700">
                        <a:defRPr>
                          <a:solidFill>
                            <a:srgbClr val="000000"/>
                          </a:solidFill>
                        </a:defRPr>
                      </a:pPr>
                      <a:r>
                        <a:rPr sz="4800">
                          <a:solidFill>
                            <a:srgbClr val="FFFFFF"/>
                          </a:solidFill>
                        </a:rPr>
                        <a:t>Particulars</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a:solidFill>
                            <a:srgbClr val="FFFFFF"/>
                          </a:solidFill>
                        </a:rPr>
                        <a:t>01.04.2010 to 31.03.2020</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2020-2021</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2021-22</a:t>
                      </a:r>
                    </a:p>
                  </a:txBody>
                  <a:tcPr marL="50800" marR="50800" marT="50800" marB="50800" anchor="ctr" horzOverflow="overflow"/>
                </a:tc>
                <a:extLst>
                  <a:ext uri="{0D108BD9-81ED-4DB2-BD59-A6C34878D82A}">
                    <a16:rowId xmlns:a16="http://schemas.microsoft.com/office/drawing/2014/main" val="10000"/>
                  </a:ext>
                </a:extLst>
              </a:tr>
              <a:tr h="703357">
                <a:tc>
                  <a:txBody>
                    <a:bodyPr/>
                    <a:lstStyle/>
                    <a:p>
                      <a:pPr algn="l" defTabSz="647700">
                        <a:defRPr>
                          <a:solidFill>
                            <a:srgbClr val="000000"/>
                          </a:solidFill>
                        </a:defRPr>
                      </a:pPr>
                      <a:r>
                        <a:rPr sz="4800" b="1">
                          <a:solidFill>
                            <a:srgbClr val="444444"/>
                          </a:solidFill>
                        </a:rPr>
                        <a:t>Equity -Listed Shares</a:t>
                      </a:r>
                    </a:p>
                  </a:txBody>
                  <a:tcPr marL="50800" marR="50800" marT="50800" marB="50800" anchor="ctr" horzOverflow="overflow"/>
                </a:tc>
                <a:tc>
                  <a:txBody>
                    <a:bodyPr/>
                    <a:lstStyle/>
                    <a:p>
                      <a:pPr algn="ctr" defTabSz="647700">
                        <a:defRPr>
                          <a:solidFill>
                            <a:srgbClr val="000000"/>
                          </a:solidFill>
                        </a:defRPr>
                      </a:pPr>
                      <a:r>
                        <a:rPr sz="4000">
                          <a:solidFill>
                            <a:srgbClr val="444444"/>
                          </a:solidFill>
                        </a:rPr>
                        <a:t>(Rs Lakhs)</a:t>
                      </a:r>
                    </a:p>
                  </a:txBody>
                  <a:tcPr marL="50800" marR="50800" marT="50800" marB="50800" anchor="ctr" horzOverflow="overflow"/>
                </a:tc>
                <a:tc>
                  <a:txBody>
                    <a:bodyPr/>
                    <a:lstStyle/>
                    <a:p>
                      <a:pPr algn="ctr" defTabSz="647700">
                        <a:defRPr>
                          <a:solidFill>
                            <a:srgbClr val="000000"/>
                          </a:solidFill>
                        </a:defRPr>
                      </a:pPr>
                      <a:r>
                        <a:rPr sz="4000">
                          <a:solidFill>
                            <a:srgbClr val="444444"/>
                          </a:solidFill>
                        </a:rPr>
                        <a:t>(Rs Lakhs)</a:t>
                      </a:r>
                    </a:p>
                  </a:txBody>
                  <a:tcPr marL="50800" marR="50800" marT="50800" marB="50800" anchor="ctr" horzOverflow="overflow"/>
                </a:tc>
                <a:tc>
                  <a:txBody>
                    <a:bodyPr/>
                    <a:lstStyle/>
                    <a:p>
                      <a:pPr algn="ctr" defTabSz="647700">
                        <a:defRPr>
                          <a:solidFill>
                            <a:srgbClr val="000000"/>
                          </a:solidFill>
                        </a:defRPr>
                      </a:pPr>
                      <a:r>
                        <a:rPr sz="4000">
                          <a:solidFill>
                            <a:srgbClr val="444444"/>
                          </a:solidFill>
                        </a:rPr>
                        <a:t>(Rs Lakhs)</a:t>
                      </a:r>
                    </a:p>
                  </a:txBody>
                  <a:tcPr marL="50800" marR="50800" marT="50800" marB="50800" anchor="ctr" horzOverflow="overflow"/>
                </a:tc>
                <a:extLst>
                  <a:ext uri="{0D108BD9-81ED-4DB2-BD59-A6C34878D82A}">
                    <a16:rowId xmlns:a16="http://schemas.microsoft.com/office/drawing/2014/main" val="10001"/>
                  </a:ext>
                </a:extLst>
              </a:tr>
              <a:tr h="770021">
                <a:tc>
                  <a:txBody>
                    <a:bodyPr/>
                    <a:lstStyle/>
                    <a:p>
                      <a:pPr algn="l" defTabSz="647700">
                        <a:defRPr>
                          <a:solidFill>
                            <a:srgbClr val="000000"/>
                          </a:solidFill>
                        </a:defRPr>
                      </a:pPr>
                      <a:r>
                        <a:rPr sz="4000">
                          <a:solidFill>
                            <a:schemeClr val="accent6">
                              <a:satOff val="6899"/>
                              <a:lumOff val="-25862"/>
                            </a:schemeClr>
                          </a:solidFill>
                        </a:rPr>
                        <a:t>Listed Shares -Joint Venture</a:t>
                      </a:r>
                    </a:p>
                  </a:txBody>
                  <a:tcPr marL="50800" marR="50800" marT="50800" marB="50800" anchor="ctr" horzOverflow="overflow"/>
                </a:tc>
                <a:tc>
                  <a:txBody>
                    <a:bodyPr/>
                    <a:lstStyle/>
                    <a:p>
                      <a:pPr defTabSz="647700">
                        <a:defRPr>
                          <a:solidFill>
                            <a:srgbClr val="000000"/>
                          </a:solidFill>
                        </a:defRPr>
                      </a:pPr>
                      <a:r>
                        <a:rPr sz="4000">
                          <a:solidFill>
                            <a:srgbClr val="444444"/>
                          </a:solidFill>
                        </a:rPr>
                        <a:t>801.43</a:t>
                      </a:r>
                    </a:p>
                  </a:txBody>
                  <a:tcPr marL="50800" marR="50800" marT="50800" marB="50800" anchor="ctr" horzOverflow="overflow"/>
                </a:tc>
                <a:tc>
                  <a:txBody>
                    <a:bodyPr/>
                    <a:lstStyle/>
                    <a:p>
                      <a:pPr defTabSz="647700">
                        <a:defRPr>
                          <a:solidFill>
                            <a:srgbClr val="000000"/>
                          </a:solidFill>
                        </a:defRPr>
                      </a:pPr>
                      <a:r>
                        <a:rPr sz="4000">
                          <a:solidFill>
                            <a:srgbClr val="444444"/>
                          </a:solidFill>
                        </a:rPr>
                        <a:t>71.55</a:t>
                      </a:r>
                    </a:p>
                  </a:txBody>
                  <a:tcPr marL="50800" marR="50800" marT="50800" marB="50800" anchor="ctr" horzOverflow="overflow"/>
                </a:tc>
                <a:tc>
                  <a:txBody>
                    <a:bodyPr/>
                    <a:lstStyle/>
                    <a:p>
                      <a:pPr defTabSz="647700">
                        <a:defRPr>
                          <a:solidFill>
                            <a:srgbClr val="000000"/>
                          </a:solidFill>
                        </a:defRPr>
                      </a:pPr>
                      <a:r>
                        <a:rPr sz="4000">
                          <a:solidFill>
                            <a:srgbClr val="444444"/>
                          </a:solidFill>
                        </a:rPr>
                        <a:t>85.87</a:t>
                      </a:r>
                    </a:p>
                  </a:txBody>
                  <a:tcPr marL="50800" marR="50800" marT="50800" marB="50800" anchor="ctr" horzOverflow="overflow"/>
                </a:tc>
                <a:extLst>
                  <a:ext uri="{0D108BD9-81ED-4DB2-BD59-A6C34878D82A}">
                    <a16:rowId xmlns:a16="http://schemas.microsoft.com/office/drawing/2014/main" val="10002"/>
                  </a:ext>
                </a:extLst>
              </a:tr>
              <a:tr h="774260">
                <a:tc>
                  <a:txBody>
                    <a:bodyPr/>
                    <a:lstStyle/>
                    <a:p>
                      <a:pPr algn="l" defTabSz="647700">
                        <a:defRPr>
                          <a:solidFill>
                            <a:srgbClr val="000000"/>
                          </a:solidFill>
                        </a:defRPr>
                      </a:pPr>
                      <a:r>
                        <a:rPr sz="4000">
                          <a:solidFill>
                            <a:schemeClr val="accent6">
                              <a:satOff val="6899"/>
                              <a:lumOff val="-25862"/>
                            </a:schemeClr>
                          </a:solidFill>
                        </a:rPr>
                        <a:t>Listed Shares -Others</a:t>
                      </a:r>
                    </a:p>
                  </a:txBody>
                  <a:tcPr marL="50800" marR="50800" marT="50800" marB="50800" anchor="ctr" horzOverflow="overflow"/>
                </a:tc>
                <a:tc>
                  <a:txBody>
                    <a:bodyPr/>
                    <a:lstStyle/>
                    <a:p>
                      <a:pPr defTabSz="647700">
                        <a:defRPr>
                          <a:solidFill>
                            <a:srgbClr val="000000"/>
                          </a:solidFill>
                        </a:defRPr>
                      </a:pPr>
                      <a:r>
                        <a:rPr sz="4000">
                          <a:solidFill>
                            <a:srgbClr val="444444"/>
                          </a:solidFill>
                        </a:rPr>
                        <a:t>7066.52</a:t>
                      </a:r>
                    </a:p>
                  </a:txBody>
                  <a:tcPr marL="50800" marR="50800" marT="50800" marB="50800" anchor="ctr" horzOverflow="overflow"/>
                </a:tc>
                <a:tc>
                  <a:txBody>
                    <a:bodyPr/>
                    <a:lstStyle/>
                    <a:p>
                      <a:pPr defTabSz="647700">
                        <a:defRPr>
                          <a:solidFill>
                            <a:srgbClr val="000000"/>
                          </a:solidFill>
                        </a:defRPr>
                      </a:pPr>
                      <a:r>
                        <a:rPr sz="4000">
                          <a:solidFill>
                            <a:srgbClr val="444444"/>
                          </a:solidFill>
                        </a:rPr>
                        <a:t>907.42</a:t>
                      </a:r>
                    </a:p>
                  </a:txBody>
                  <a:tcPr marL="50800" marR="50800" marT="50800" marB="50800" anchor="ctr" horzOverflow="overflow"/>
                </a:tc>
                <a:tc>
                  <a:txBody>
                    <a:bodyPr/>
                    <a:lstStyle/>
                    <a:p>
                      <a:pPr defTabSz="647700">
                        <a:defRPr>
                          <a:solidFill>
                            <a:srgbClr val="000000"/>
                          </a:solidFill>
                        </a:defRPr>
                      </a:pPr>
                      <a:r>
                        <a:rPr sz="4000">
                          <a:solidFill>
                            <a:srgbClr val="444444"/>
                          </a:solidFill>
                        </a:rPr>
                        <a:t>2090.88</a:t>
                      </a:r>
                    </a:p>
                  </a:txBody>
                  <a:tcPr marL="50800" marR="50800" marT="50800" marB="50800" anchor="ctr" horzOverflow="overflow"/>
                </a:tc>
                <a:extLst>
                  <a:ext uri="{0D108BD9-81ED-4DB2-BD59-A6C34878D82A}">
                    <a16:rowId xmlns:a16="http://schemas.microsoft.com/office/drawing/2014/main" val="10003"/>
                  </a:ext>
                </a:extLst>
              </a:tr>
              <a:tr h="779838">
                <a:tc>
                  <a:txBody>
                    <a:bodyPr/>
                    <a:lstStyle/>
                    <a:p>
                      <a:pPr algn="l" defTabSz="647700">
                        <a:defRPr>
                          <a:solidFill>
                            <a:srgbClr val="000000"/>
                          </a:solidFill>
                        </a:defRPr>
                      </a:pPr>
                      <a:r>
                        <a:rPr sz="4800" b="1">
                          <a:solidFill>
                            <a:srgbClr val="444444"/>
                          </a:solidFill>
                        </a:rPr>
                        <a:t>Equity -Unlisted Shares</a:t>
                      </a:r>
                    </a:p>
                  </a:txBody>
                  <a:tcPr marL="50800" marR="50800" marT="50800" marB="50800" anchor="ctr" horzOverflow="overflow"/>
                </a:tc>
                <a:tc>
                  <a:txBody>
                    <a:bodyPr/>
                    <a:lstStyle/>
                    <a:p>
                      <a:pPr defTabSz="647700">
                        <a:defRPr sz="4400"/>
                      </a:pPr>
                      <a:endParaRPr sz="4000"/>
                    </a:p>
                  </a:txBody>
                  <a:tcPr marL="50800" marR="50800" marT="50800" marB="50800" anchor="ctr" horzOverflow="overflow"/>
                </a:tc>
                <a:tc>
                  <a:txBody>
                    <a:bodyPr/>
                    <a:lstStyle/>
                    <a:p>
                      <a:pPr defTabSz="647700">
                        <a:defRPr sz="4400"/>
                      </a:pPr>
                      <a:endParaRPr sz="4000"/>
                    </a:p>
                  </a:txBody>
                  <a:tcPr marL="50800" marR="50800" marT="50800" marB="50800" anchor="ctr" horzOverflow="overflow"/>
                </a:tc>
                <a:tc>
                  <a:txBody>
                    <a:bodyPr/>
                    <a:lstStyle/>
                    <a:p>
                      <a:pPr defTabSz="647700">
                        <a:defRPr sz="4400"/>
                      </a:pPr>
                      <a:endParaRPr sz="4000"/>
                    </a:p>
                  </a:txBody>
                  <a:tcPr marL="50800" marR="50800" marT="50800" marB="50800" anchor="ctr" horzOverflow="overflow"/>
                </a:tc>
                <a:extLst>
                  <a:ext uri="{0D108BD9-81ED-4DB2-BD59-A6C34878D82A}">
                    <a16:rowId xmlns:a16="http://schemas.microsoft.com/office/drawing/2014/main" val="10004"/>
                  </a:ext>
                </a:extLst>
              </a:tr>
              <a:tr h="1163572">
                <a:tc>
                  <a:txBody>
                    <a:bodyPr/>
                    <a:lstStyle/>
                    <a:p>
                      <a:pPr algn="l" defTabSz="647700">
                        <a:defRPr>
                          <a:solidFill>
                            <a:srgbClr val="000000"/>
                          </a:solidFill>
                        </a:defRPr>
                      </a:pPr>
                      <a:r>
                        <a:rPr sz="4000">
                          <a:solidFill>
                            <a:srgbClr val="444444"/>
                          </a:solidFill>
                        </a:rPr>
                        <a:t>Unlisted shares Associate/JV/subsidiary</a:t>
                      </a:r>
                    </a:p>
                  </a:txBody>
                  <a:tcPr marL="50800" marR="50800" marT="50800" marB="50800" anchor="ctr" horzOverflow="overflow"/>
                </a:tc>
                <a:tc>
                  <a:txBody>
                    <a:bodyPr/>
                    <a:lstStyle/>
                    <a:p>
                      <a:pPr defTabSz="647700">
                        <a:defRPr>
                          <a:solidFill>
                            <a:srgbClr val="000000"/>
                          </a:solidFill>
                        </a:defRPr>
                      </a:pPr>
                      <a:r>
                        <a:rPr sz="4000">
                          <a:solidFill>
                            <a:srgbClr val="444444"/>
                          </a:solidFill>
                        </a:rPr>
                        <a:t>202.66</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19.12</a:t>
                      </a:r>
                    </a:p>
                  </a:txBody>
                  <a:tcPr marL="50800" marR="50800" marT="50800" marB="50800" anchor="ctr" horzOverflow="overflow"/>
                </a:tc>
                <a:extLst>
                  <a:ext uri="{0D108BD9-81ED-4DB2-BD59-A6C34878D82A}">
                    <a16:rowId xmlns:a16="http://schemas.microsoft.com/office/drawing/2014/main" val="10005"/>
                  </a:ext>
                </a:extLst>
              </a:tr>
              <a:tr h="692675">
                <a:tc>
                  <a:txBody>
                    <a:bodyPr/>
                    <a:lstStyle/>
                    <a:p>
                      <a:pPr algn="l" defTabSz="647700">
                        <a:defRPr>
                          <a:solidFill>
                            <a:srgbClr val="000000"/>
                          </a:solidFill>
                        </a:defRPr>
                      </a:pPr>
                      <a:r>
                        <a:rPr sz="4000">
                          <a:solidFill>
                            <a:srgbClr val="444444"/>
                          </a:solidFill>
                        </a:rPr>
                        <a:t>Unlisted Shares-Others</a:t>
                      </a:r>
                    </a:p>
                  </a:txBody>
                  <a:tcPr marL="50800" marR="50800" marT="50800" marB="50800" anchor="ctr" horzOverflow="overflow"/>
                </a:tc>
                <a:tc>
                  <a:txBody>
                    <a:bodyPr/>
                    <a:lstStyle/>
                    <a:p>
                      <a:pPr defTabSz="647700">
                        <a:defRPr>
                          <a:solidFill>
                            <a:srgbClr val="000000"/>
                          </a:solidFill>
                        </a:defRPr>
                      </a:pPr>
                      <a:r>
                        <a:rPr sz="4000">
                          <a:solidFill>
                            <a:srgbClr val="444444"/>
                          </a:solidFill>
                        </a:rPr>
                        <a:t>1157.40</a:t>
                      </a:r>
                    </a:p>
                  </a:txBody>
                  <a:tcPr marL="50800" marR="50800" marT="50800" marB="50800" anchor="ctr" horzOverflow="overflow"/>
                </a:tc>
                <a:tc>
                  <a:txBody>
                    <a:bodyPr/>
                    <a:lstStyle/>
                    <a:p>
                      <a:pPr defTabSz="647700">
                        <a:defRPr>
                          <a:solidFill>
                            <a:srgbClr val="000000"/>
                          </a:solidFill>
                        </a:defRPr>
                      </a:pPr>
                      <a:r>
                        <a:rPr sz="4000">
                          <a:solidFill>
                            <a:srgbClr val="444444"/>
                          </a:solidFill>
                        </a:rPr>
                        <a:t>142.48</a:t>
                      </a:r>
                    </a:p>
                  </a:txBody>
                  <a:tcPr marL="50800" marR="50800" marT="50800" marB="50800" anchor="ctr" horzOverflow="overflow"/>
                </a:tc>
                <a:tc>
                  <a:txBody>
                    <a:bodyPr/>
                    <a:lstStyle/>
                    <a:p>
                      <a:pPr defTabSz="647700">
                        <a:defRPr>
                          <a:solidFill>
                            <a:srgbClr val="000000"/>
                          </a:solidFill>
                        </a:defRPr>
                      </a:pPr>
                      <a:r>
                        <a:rPr sz="4000" dirty="0">
                          <a:solidFill>
                            <a:srgbClr val="444444"/>
                          </a:solidFill>
                        </a:rPr>
                        <a:t>2.48</a:t>
                      </a:r>
                    </a:p>
                  </a:txBody>
                  <a:tcPr marL="50800" marR="50800" marT="50800" marB="50800" anchor="ctr" horzOverflow="overflow"/>
                </a:tc>
                <a:extLst>
                  <a:ext uri="{0D108BD9-81ED-4DB2-BD59-A6C34878D82A}">
                    <a16:rowId xmlns:a16="http://schemas.microsoft.com/office/drawing/2014/main" val="10006"/>
                  </a:ext>
                </a:extLst>
              </a:tr>
              <a:tr h="695462">
                <a:tc>
                  <a:txBody>
                    <a:bodyPr/>
                    <a:lstStyle/>
                    <a:p>
                      <a:pPr algn="l" defTabSz="647700">
                        <a:defRPr>
                          <a:solidFill>
                            <a:srgbClr val="000000"/>
                          </a:solidFill>
                        </a:defRPr>
                      </a:pPr>
                      <a:r>
                        <a:rPr sz="4000">
                          <a:solidFill>
                            <a:srgbClr val="444444"/>
                          </a:solidFill>
                        </a:rPr>
                        <a:t>Companies under liquidation</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extLst>
                  <a:ext uri="{0D108BD9-81ED-4DB2-BD59-A6C34878D82A}">
                    <a16:rowId xmlns:a16="http://schemas.microsoft.com/office/drawing/2014/main" val="10007"/>
                  </a:ext>
                </a:extLst>
              </a:tr>
              <a:tr h="715906">
                <a:tc>
                  <a:txBody>
                    <a:bodyPr/>
                    <a:lstStyle/>
                    <a:p>
                      <a:pPr algn="l" defTabSz="647700">
                        <a:defRPr>
                          <a:solidFill>
                            <a:srgbClr val="000000"/>
                          </a:solidFill>
                        </a:defRPr>
                      </a:pPr>
                      <a:r>
                        <a:rPr sz="4000">
                          <a:solidFill>
                            <a:srgbClr val="444444"/>
                          </a:solidFill>
                        </a:rPr>
                        <a:t>Preference Share Investments</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extLst>
                  <a:ext uri="{0D108BD9-81ED-4DB2-BD59-A6C34878D82A}">
                    <a16:rowId xmlns:a16="http://schemas.microsoft.com/office/drawing/2014/main" val="10008"/>
                  </a:ext>
                </a:extLst>
              </a:tr>
              <a:tr h="821323">
                <a:tc>
                  <a:txBody>
                    <a:bodyPr/>
                    <a:lstStyle/>
                    <a:p>
                      <a:pPr algn="l" defTabSz="647700">
                        <a:defRPr>
                          <a:solidFill>
                            <a:srgbClr val="000000"/>
                          </a:solidFill>
                        </a:defRPr>
                      </a:pPr>
                      <a:r>
                        <a:rPr sz="4000">
                          <a:solidFill>
                            <a:srgbClr val="444444"/>
                          </a:solidFill>
                        </a:rPr>
                        <a:t>Settled/Closed Companies</a:t>
                      </a:r>
                    </a:p>
                  </a:txBody>
                  <a:tcPr marL="50800" marR="50800" marT="50800" marB="50800" anchor="ctr" horzOverflow="overflow"/>
                </a:tc>
                <a:tc>
                  <a:txBody>
                    <a:bodyPr/>
                    <a:lstStyle/>
                    <a:p>
                      <a:pPr defTabSz="647700">
                        <a:defRPr>
                          <a:solidFill>
                            <a:srgbClr val="000000"/>
                          </a:solidFill>
                        </a:defRPr>
                      </a:pPr>
                      <a:r>
                        <a:rPr sz="4000">
                          <a:solidFill>
                            <a:srgbClr val="444444"/>
                          </a:solidFill>
                        </a:rPr>
                        <a:t>503.57</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tc>
                  <a:txBody>
                    <a:bodyPr/>
                    <a:lstStyle/>
                    <a:p>
                      <a:pPr defTabSz="647700">
                        <a:defRPr>
                          <a:solidFill>
                            <a:srgbClr val="000000"/>
                          </a:solidFill>
                        </a:defRPr>
                      </a:pPr>
                      <a:r>
                        <a:rPr sz="4000">
                          <a:solidFill>
                            <a:srgbClr val="444444"/>
                          </a:solidFill>
                        </a:rPr>
                        <a:t>0.00</a:t>
                      </a:r>
                    </a:p>
                  </a:txBody>
                  <a:tcPr marL="50800" marR="50800" marT="50800" marB="50800" anchor="ctr" horzOverflow="overflow"/>
                </a:tc>
                <a:extLst>
                  <a:ext uri="{0D108BD9-81ED-4DB2-BD59-A6C34878D82A}">
                    <a16:rowId xmlns:a16="http://schemas.microsoft.com/office/drawing/2014/main" val="10009"/>
                  </a:ext>
                </a:extLst>
              </a:tr>
              <a:tr h="852931">
                <a:tc>
                  <a:txBody>
                    <a:bodyPr/>
                    <a:lstStyle/>
                    <a:p>
                      <a:pPr algn="l" defTabSz="647700">
                        <a:defRPr>
                          <a:solidFill>
                            <a:srgbClr val="000000"/>
                          </a:solidFill>
                        </a:defRPr>
                      </a:pPr>
                      <a:r>
                        <a:rPr sz="4000" b="1">
                          <a:solidFill>
                            <a:srgbClr val="444444"/>
                          </a:solidFill>
                        </a:rPr>
                        <a:t>TOTAL</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000" b="1">
                          <a:solidFill>
                            <a:srgbClr val="444444"/>
                          </a:solidFill>
                        </a:rPr>
                        <a:t>9731.58</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000" b="1">
                          <a:solidFill>
                            <a:srgbClr val="444444"/>
                          </a:solidFill>
                        </a:rPr>
                        <a:t>1121.45</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000" b="1" dirty="0">
                          <a:solidFill>
                            <a:srgbClr val="444444"/>
                          </a:solidFill>
                        </a:rPr>
                        <a:t>2198.35</a:t>
                      </a: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10"/>
                  </a:ext>
                </a:extLst>
              </a:tr>
            </a:tbl>
          </a:graphicData>
        </a:graphic>
      </p:graphicFrame>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prstGeom prst="rect">
            <a:avLst/>
          </a:prstGeom>
        </p:spPr>
        <p:txBody>
          <a:bodyPr/>
          <a:lstStyle/>
          <a:p>
            <a:r>
              <a:rPr lang="en-IN" b="1" dirty="0">
                <a:latin typeface="Helvetica Neue"/>
                <a:ea typeface="Helvetica Neue"/>
                <a:cs typeface="Helvetica Neue"/>
                <a:sym typeface="Helvetica Neue"/>
              </a:rPr>
              <a:t>7. Share investment</a:t>
            </a:r>
            <a:r>
              <a:rPr dirty="0"/>
              <a:t>- </a:t>
            </a:r>
            <a:r>
              <a:rPr lang="en-IN" dirty="0"/>
              <a:t>Target 2022-23: Rs.15 crores	</a:t>
            </a:r>
            <a:r>
              <a:rPr dirty="0"/>
              <a:t> </a:t>
            </a:r>
          </a:p>
        </p:txBody>
      </p:sp>
      <p:graphicFrame>
        <p:nvGraphicFramePr>
          <p:cNvPr id="304" name="Table"/>
          <p:cNvGraphicFramePr/>
          <p:nvPr/>
        </p:nvGraphicFramePr>
        <p:xfrm>
          <a:off x="1079499" y="3308738"/>
          <a:ext cx="20063666" cy="6245809"/>
        </p:xfrm>
        <a:graphic>
          <a:graphicData uri="http://schemas.openxmlformats.org/drawingml/2006/table">
            <a:tbl>
              <a:tblPr firstRow="1" firstCol="1">
                <a:tableStyleId>{EEE7283C-3CF3-47DC-8721-378D4A62B228}</a:tableStyleId>
              </a:tblPr>
              <a:tblGrid>
                <a:gridCol w="1133358">
                  <a:extLst>
                    <a:ext uri="{9D8B030D-6E8A-4147-A177-3AD203B41FA5}">
                      <a16:colId xmlns:a16="http://schemas.microsoft.com/office/drawing/2014/main" val="20000"/>
                    </a:ext>
                  </a:extLst>
                </a:gridCol>
                <a:gridCol w="15183777">
                  <a:extLst>
                    <a:ext uri="{9D8B030D-6E8A-4147-A177-3AD203B41FA5}">
                      <a16:colId xmlns:a16="http://schemas.microsoft.com/office/drawing/2014/main" val="20001"/>
                    </a:ext>
                  </a:extLst>
                </a:gridCol>
                <a:gridCol w="3746531">
                  <a:extLst>
                    <a:ext uri="{9D8B030D-6E8A-4147-A177-3AD203B41FA5}">
                      <a16:colId xmlns:a16="http://schemas.microsoft.com/office/drawing/2014/main" val="20002"/>
                    </a:ext>
                  </a:extLst>
                </a:gridCol>
              </a:tblGrid>
              <a:tr h="1499754">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a:solidFill>
                            <a:srgbClr val="FFFFFF"/>
                          </a:solidFill>
                        </a:rPr>
                        <a:t>Timeline</a:t>
                      </a:r>
                    </a:p>
                  </a:txBody>
                  <a:tcPr marL="50800" marR="50800" marT="50800" marB="50800" anchor="ctr" horzOverflow="overflow"/>
                </a:tc>
                <a:extLst>
                  <a:ext uri="{0D108BD9-81ED-4DB2-BD59-A6C34878D82A}">
                    <a16:rowId xmlns:a16="http://schemas.microsoft.com/office/drawing/2014/main" val="10000"/>
                  </a:ext>
                </a:extLst>
              </a:tr>
              <a:tr h="1681211">
                <a:tc>
                  <a:txBody>
                    <a:bodyPr/>
                    <a:lstStyle/>
                    <a:p>
                      <a:pPr algn="ctr" defTabSz="647700">
                        <a:defRPr>
                          <a:solidFill>
                            <a:srgbClr val="000000"/>
                          </a:solidFill>
                        </a:defRPr>
                      </a:pPr>
                      <a:r>
                        <a:rPr sz="4400">
                          <a:solidFill>
                            <a:srgbClr val="444444"/>
                          </a:solidFill>
                        </a:rPr>
                        <a:t>1</a:t>
                      </a:r>
                    </a:p>
                  </a:txBody>
                  <a:tcPr marL="50800" marR="50800" marT="50800" marB="50800" anchor="ctr" horzOverflow="overflow"/>
                </a:tc>
                <a:tc>
                  <a:txBody>
                    <a:bodyPr/>
                    <a:lstStyle/>
                    <a:p>
                      <a:pPr algn="l">
                        <a:spcBef>
                          <a:spcPts val="5900"/>
                        </a:spcBef>
                        <a:defRPr>
                          <a:solidFill>
                            <a:srgbClr val="000000"/>
                          </a:solidFill>
                        </a:defRPr>
                      </a:pPr>
                      <a:r>
                        <a:rPr lang="en-IN" sz="4400" dirty="0"/>
                        <a:t>Develop strategies for achieving the share investment target</a:t>
                      </a:r>
                      <a:endParaRPr sz="4400" dirty="0"/>
                    </a:p>
                  </a:txBody>
                  <a:tcPr marL="50800" marR="50800" marT="50800" marB="50800" anchor="ctr" horzOverflow="overflow"/>
                </a:tc>
                <a:tc>
                  <a:txBody>
                    <a:bodyPr/>
                    <a:lstStyle/>
                    <a:p>
                      <a:pPr algn="ctr" defTabSz="647700">
                        <a:defRPr sz="4400"/>
                      </a:pPr>
                      <a:r>
                        <a:rPr lang="en-IN" dirty="0"/>
                        <a:t>30</a:t>
                      </a:r>
                      <a:r>
                        <a:rPr lang="en-IN" baseline="30000" dirty="0"/>
                        <a:t>th</a:t>
                      </a:r>
                      <a:r>
                        <a:rPr lang="en-IN" dirty="0"/>
                        <a:t> October 2022</a:t>
                      </a:r>
                      <a:endParaRPr dirty="0"/>
                    </a:p>
                  </a:txBody>
                  <a:tcPr marL="50800" marR="50800" marT="50800" marB="50800" anchor="ctr" horzOverflow="overflow"/>
                </a:tc>
                <a:extLst>
                  <a:ext uri="{0D108BD9-81ED-4DB2-BD59-A6C34878D82A}">
                    <a16:rowId xmlns:a16="http://schemas.microsoft.com/office/drawing/2014/main" val="10001"/>
                  </a:ext>
                </a:extLst>
              </a:tr>
              <a:tr h="1564031">
                <a:tc>
                  <a:txBody>
                    <a:bodyPr/>
                    <a:lstStyle/>
                    <a:p>
                      <a:pPr algn="ctr" defTabSz="647700">
                        <a:defRPr>
                          <a:solidFill>
                            <a:srgbClr val="000000"/>
                          </a:solidFill>
                        </a:defRPr>
                      </a:pPr>
                      <a:r>
                        <a:rPr sz="4400" dirty="0">
                          <a:solidFill>
                            <a:srgbClr val="444444"/>
                          </a:solidFill>
                        </a:rPr>
                        <a:t>2</a:t>
                      </a:r>
                    </a:p>
                  </a:txBody>
                  <a:tcPr marL="50800" marR="50800" marT="50800" marB="50800" anchor="ctr" horzOverflow="overflow"/>
                </a:tc>
                <a:tc>
                  <a:txBody>
                    <a:bodyPr/>
                    <a:lstStyle/>
                    <a:p>
                      <a:pPr algn="l">
                        <a:spcBef>
                          <a:spcPts val="5900"/>
                        </a:spcBef>
                        <a:defRPr>
                          <a:solidFill>
                            <a:srgbClr val="000000"/>
                          </a:solidFill>
                        </a:defRPr>
                      </a:pPr>
                      <a:r>
                        <a:rPr lang="en-IN" sz="4400" dirty="0"/>
                        <a:t>Sanction of share capital investment of Rs.15 crores</a:t>
                      </a:r>
                      <a:endParaRPr sz="4400" dirty="0"/>
                    </a:p>
                  </a:txBody>
                  <a:tcPr marL="50800" marR="50800" marT="50800" marB="50800" anchor="ctr" horzOverflow="overflow"/>
                </a:tc>
                <a:tc>
                  <a:txBody>
                    <a:bodyPr/>
                    <a:lstStyle/>
                    <a:p>
                      <a:pPr algn="ctr" defTabSz="647700">
                        <a:defRPr>
                          <a:solidFill>
                            <a:srgbClr val="000000"/>
                          </a:solidFill>
                        </a:defRPr>
                      </a:pPr>
                      <a:r>
                        <a:rPr lang="en-IN" sz="4400" dirty="0">
                          <a:solidFill>
                            <a:srgbClr val="444444"/>
                          </a:solidFill>
                        </a:rPr>
                        <a:t>31</a:t>
                      </a:r>
                      <a:r>
                        <a:rPr lang="en-IN" sz="4400" baseline="30000" dirty="0">
                          <a:solidFill>
                            <a:srgbClr val="444444"/>
                          </a:solidFill>
                        </a:rPr>
                        <a:t>st</a:t>
                      </a:r>
                      <a:r>
                        <a:rPr lang="en-IN" sz="4400" dirty="0">
                          <a:solidFill>
                            <a:srgbClr val="444444"/>
                          </a:solidFill>
                        </a:rPr>
                        <a:t> January 2023</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1500813">
                <a:tc>
                  <a:txBody>
                    <a:bodyPr/>
                    <a:lstStyle/>
                    <a:p>
                      <a:pPr algn="ctr" defTabSz="647700">
                        <a:defRPr>
                          <a:solidFill>
                            <a:srgbClr val="000000"/>
                          </a:solidFill>
                        </a:defRPr>
                      </a:pPr>
                      <a:r>
                        <a:rPr sz="4400" dirty="0">
                          <a:solidFill>
                            <a:srgbClr val="444444"/>
                          </a:solidFill>
                        </a:rPr>
                        <a:t>3</a:t>
                      </a:r>
                    </a:p>
                  </a:txBody>
                  <a:tcPr marL="50800" marR="50800" marT="50800" marB="50800" anchor="ctr" horzOverflow="overflow"/>
                </a:tc>
                <a:tc>
                  <a:txBody>
                    <a:bodyPr/>
                    <a:lstStyle/>
                    <a:p>
                      <a:pPr algn="l" defTabSz="647700">
                        <a:defRPr>
                          <a:solidFill>
                            <a:srgbClr val="000000"/>
                          </a:solidFill>
                        </a:defRPr>
                      </a:pPr>
                      <a:r>
                        <a:rPr lang="en-IN" sz="4400" dirty="0">
                          <a:solidFill>
                            <a:srgbClr val="444444"/>
                          </a:solidFill>
                        </a:rPr>
                        <a:t>Disbursement </a:t>
                      </a:r>
                      <a:r>
                        <a:rPr lang="en-IN" sz="4400" dirty="0"/>
                        <a:t>of share capital investment of Rs.15 crores</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400" dirty="0">
                          <a:solidFill>
                            <a:srgbClr val="444444"/>
                          </a:solidFill>
                        </a:rPr>
                        <a:t>31</a:t>
                      </a:r>
                      <a:r>
                        <a:rPr lang="en-IN" sz="4400" baseline="30000" dirty="0">
                          <a:solidFill>
                            <a:srgbClr val="444444"/>
                          </a:solidFill>
                        </a:rPr>
                        <a:t>st</a:t>
                      </a:r>
                      <a:r>
                        <a:rPr lang="en-IN" sz="4400" dirty="0">
                          <a:solidFill>
                            <a:srgbClr val="444444"/>
                          </a:solidFill>
                        </a:rPr>
                        <a:t> March 2023</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85370805"/>
      </p:ext>
    </p:extLst>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prstGeom prst="rect">
            <a:avLst/>
          </a:prstGeom>
        </p:spPr>
        <p:txBody>
          <a:bodyPr/>
          <a:lstStyle/>
          <a:p>
            <a:r>
              <a:rPr lang="en-IN" b="1" dirty="0">
                <a:latin typeface="Helvetica Neue"/>
                <a:ea typeface="Helvetica Neue"/>
                <a:cs typeface="Helvetica Neue"/>
                <a:sym typeface="Helvetica Neue"/>
              </a:rPr>
              <a:t>Project Finance</a:t>
            </a:r>
            <a:r>
              <a:rPr dirty="0"/>
              <a:t>- </a:t>
            </a:r>
            <a:r>
              <a:rPr lang="en-IN" dirty="0"/>
              <a:t>NPA Analysis</a:t>
            </a:r>
            <a:endParaRPr dirty="0"/>
          </a:p>
        </p:txBody>
      </p:sp>
      <p:graphicFrame>
        <p:nvGraphicFramePr>
          <p:cNvPr id="304" name="Table"/>
          <p:cNvGraphicFramePr/>
          <p:nvPr/>
        </p:nvGraphicFramePr>
        <p:xfrm>
          <a:off x="3109609" y="4557861"/>
          <a:ext cx="17124949" cy="7346821"/>
        </p:xfrm>
        <a:graphic>
          <a:graphicData uri="http://schemas.openxmlformats.org/drawingml/2006/table">
            <a:tbl>
              <a:tblPr firstRow="1" firstCol="1">
                <a:tableStyleId>{EEE7283C-3CF3-47DC-8721-378D4A62B228}</a:tableStyleId>
              </a:tblPr>
              <a:tblGrid>
                <a:gridCol w="6409473">
                  <a:extLst>
                    <a:ext uri="{9D8B030D-6E8A-4147-A177-3AD203B41FA5}">
                      <a16:colId xmlns:a16="http://schemas.microsoft.com/office/drawing/2014/main" val="20000"/>
                    </a:ext>
                  </a:extLst>
                </a:gridCol>
                <a:gridCol w="3829866">
                  <a:extLst>
                    <a:ext uri="{9D8B030D-6E8A-4147-A177-3AD203B41FA5}">
                      <a16:colId xmlns:a16="http://schemas.microsoft.com/office/drawing/2014/main" val="3632790896"/>
                    </a:ext>
                  </a:extLst>
                </a:gridCol>
                <a:gridCol w="3239089">
                  <a:extLst>
                    <a:ext uri="{9D8B030D-6E8A-4147-A177-3AD203B41FA5}">
                      <a16:colId xmlns:a16="http://schemas.microsoft.com/office/drawing/2014/main" val="20001"/>
                    </a:ext>
                  </a:extLst>
                </a:gridCol>
                <a:gridCol w="3646521">
                  <a:extLst>
                    <a:ext uri="{9D8B030D-6E8A-4147-A177-3AD203B41FA5}">
                      <a16:colId xmlns:a16="http://schemas.microsoft.com/office/drawing/2014/main" val="20002"/>
                    </a:ext>
                  </a:extLst>
                </a:gridCol>
              </a:tblGrid>
              <a:tr h="1420717">
                <a:tc>
                  <a:txBody>
                    <a:bodyPr/>
                    <a:lstStyle/>
                    <a:p>
                      <a:pPr algn="l" defTabSz="647700">
                        <a:defRPr>
                          <a:solidFill>
                            <a:srgbClr val="000000"/>
                          </a:solidFill>
                        </a:defRPr>
                      </a:pPr>
                      <a:r>
                        <a:rPr lang="en-IN" sz="4400" dirty="0">
                          <a:solidFill>
                            <a:srgbClr val="FFFFFF"/>
                          </a:solidFill>
                        </a:rPr>
                        <a:t>Particulars</a:t>
                      </a:r>
                      <a:endParaRPr sz="4400" dirty="0">
                        <a:solidFill>
                          <a:srgbClr val="FFFFFF"/>
                        </a:solidFill>
                      </a:endParaRP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lang="en-IN" sz="4400" dirty="0">
                          <a:solidFill>
                            <a:srgbClr val="FFFFFF"/>
                          </a:solidFill>
                        </a:rPr>
                        <a:t>30/06/2021</a:t>
                      </a:r>
                      <a:endParaRPr sz="44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lang="en-IN" sz="4400" dirty="0">
                          <a:solidFill>
                            <a:srgbClr val="FFFFFF"/>
                          </a:solidFill>
                        </a:rPr>
                        <a:t>31/03/2022</a:t>
                      </a:r>
                      <a:endParaRPr sz="44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lang="en-IN" sz="4400" dirty="0">
                          <a:solidFill>
                            <a:srgbClr val="FFFFFF"/>
                          </a:solidFill>
                        </a:rPr>
                        <a:t>30/06/2022</a:t>
                      </a:r>
                      <a:endParaRPr sz="4400" dirty="0">
                        <a:solidFill>
                          <a:srgbClr val="FFFFFF"/>
                        </a:solidFill>
                      </a:endParaRPr>
                    </a:p>
                  </a:txBody>
                  <a:tcPr marL="50800" marR="50800" marT="50800" marB="50800" anchor="ctr" horzOverflow="overflow"/>
                </a:tc>
                <a:extLst>
                  <a:ext uri="{0D108BD9-81ED-4DB2-BD59-A6C34878D82A}">
                    <a16:rowId xmlns:a16="http://schemas.microsoft.com/office/drawing/2014/main" val="10000"/>
                  </a:ext>
                </a:extLst>
              </a:tr>
              <a:tr h="1592612">
                <a:tc>
                  <a:txBody>
                    <a:bodyPr/>
                    <a:lstStyle/>
                    <a:p>
                      <a:pPr algn="l" defTabSz="647700">
                        <a:defRPr>
                          <a:solidFill>
                            <a:srgbClr val="000000"/>
                          </a:solidFill>
                        </a:defRPr>
                      </a:pPr>
                      <a:r>
                        <a:rPr lang="en-IN" sz="4400" dirty="0">
                          <a:solidFill>
                            <a:srgbClr val="444444"/>
                          </a:solidFill>
                        </a:rPr>
                        <a:t>Loan outstanding</a:t>
                      </a:r>
                      <a:endParaRPr sz="4400" dirty="0">
                        <a:solidFill>
                          <a:srgbClr val="444444"/>
                        </a:solidFill>
                      </a:endParaRPr>
                    </a:p>
                  </a:txBody>
                  <a:tcPr marL="50800" marR="50800" marT="50800" marB="50800" anchor="ctr" horzOverflow="overflow"/>
                </a:tc>
                <a:tc>
                  <a:txBody>
                    <a:bodyPr/>
                    <a:lstStyle/>
                    <a:p>
                      <a:pPr algn="r">
                        <a:spcBef>
                          <a:spcPts val="5900"/>
                        </a:spcBef>
                        <a:defRPr>
                          <a:solidFill>
                            <a:srgbClr val="000000"/>
                          </a:solidFill>
                        </a:defRPr>
                      </a:pPr>
                      <a:r>
                        <a:rPr lang="en-IN" sz="4400" dirty="0"/>
                        <a:t>67323</a:t>
                      </a:r>
                      <a:endParaRPr sz="4400" dirty="0"/>
                    </a:p>
                  </a:txBody>
                  <a:tcPr marL="50800" marR="50800" marT="50800" marB="50800" anchor="ctr" horzOverflow="overflow"/>
                </a:tc>
                <a:tc>
                  <a:txBody>
                    <a:bodyPr/>
                    <a:lstStyle/>
                    <a:p>
                      <a:pPr algn="r">
                        <a:spcBef>
                          <a:spcPts val="5900"/>
                        </a:spcBef>
                        <a:defRPr>
                          <a:solidFill>
                            <a:srgbClr val="000000"/>
                          </a:solidFill>
                        </a:defRPr>
                      </a:pPr>
                      <a:r>
                        <a:rPr lang="en-IN" sz="4400" dirty="0"/>
                        <a:t>81510</a:t>
                      </a:r>
                      <a:endParaRPr sz="4400" dirty="0"/>
                    </a:p>
                  </a:txBody>
                  <a:tcPr marL="50800" marR="50800" marT="50800" marB="50800" anchor="ctr" horzOverflow="overflow"/>
                </a:tc>
                <a:tc>
                  <a:txBody>
                    <a:bodyPr/>
                    <a:lstStyle/>
                    <a:p>
                      <a:pPr algn="r" defTabSz="647700">
                        <a:defRPr sz="4400"/>
                      </a:pPr>
                      <a:r>
                        <a:rPr lang="en-IN" dirty="0"/>
                        <a:t>82708</a:t>
                      </a:r>
                      <a:endParaRPr dirty="0"/>
                    </a:p>
                  </a:txBody>
                  <a:tcPr marL="50800" marR="50800" marT="50800" marB="50800" anchor="ctr" horzOverflow="overflow"/>
                </a:tc>
                <a:extLst>
                  <a:ext uri="{0D108BD9-81ED-4DB2-BD59-A6C34878D82A}">
                    <a16:rowId xmlns:a16="http://schemas.microsoft.com/office/drawing/2014/main" val="10001"/>
                  </a:ext>
                </a:extLst>
              </a:tr>
              <a:tr h="1481608">
                <a:tc>
                  <a:txBody>
                    <a:bodyPr/>
                    <a:lstStyle/>
                    <a:p>
                      <a:pPr algn="l" defTabSz="647700">
                        <a:defRPr>
                          <a:solidFill>
                            <a:srgbClr val="000000"/>
                          </a:solidFill>
                        </a:defRPr>
                      </a:pPr>
                      <a:r>
                        <a:rPr lang="en-IN" sz="4400" dirty="0">
                          <a:solidFill>
                            <a:srgbClr val="444444"/>
                          </a:solidFill>
                        </a:rPr>
                        <a:t>Loan classified as NPA</a:t>
                      </a:r>
                      <a:endParaRPr sz="4400" dirty="0">
                        <a:solidFill>
                          <a:srgbClr val="444444"/>
                        </a:solidFill>
                      </a:endParaRPr>
                    </a:p>
                  </a:txBody>
                  <a:tcPr marL="50800" marR="50800" marT="50800" marB="50800" anchor="ctr" horzOverflow="overflow"/>
                </a:tc>
                <a:tc>
                  <a:txBody>
                    <a:bodyPr/>
                    <a:lstStyle/>
                    <a:p>
                      <a:pPr algn="r">
                        <a:spcBef>
                          <a:spcPts val="5900"/>
                        </a:spcBef>
                        <a:defRPr>
                          <a:solidFill>
                            <a:srgbClr val="000000"/>
                          </a:solidFill>
                        </a:defRPr>
                      </a:pPr>
                      <a:r>
                        <a:rPr lang="en-IN" sz="4400" dirty="0"/>
                        <a:t>24372</a:t>
                      </a:r>
                      <a:endParaRPr sz="4400" dirty="0"/>
                    </a:p>
                  </a:txBody>
                  <a:tcPr marL="50800" marR="50800" marT="50800" marB="50800" anchor="ctr" horzOverflow="overflow"/>
                </a:tc>
                <a:tc>
                  <a:txBody>
                    <a:bodyPr/>
                    <a:lstStyle/>
                    <a:p>
                      <a:pPr algn="r">
                        <a:spcBef>
                          <a:spcPts val="5900"/>
                        </a:spcBef>
                        <a:defRPr>
                          <a:solidFill>
                            <a:srgbClr val="000000"/>
                          </a:solidFill>
                        </a:defRPr>
                      </a:pPr>
                      <a:r>
                        <a:rPr lang="en-IN" sz="4400" dirty="0"/>
                        <a:t>15542</a:t>
                      </a:r>
                      <a:endParaRPr sz="4400" dirty="0"/>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14170</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1430163">
                <a:tc>
                  <a:txBody>
                    <a:bodyPr/>
                    <a:lstStyle/>
                    <a:p>
                      <a:pPr algn="l" defTabSz="647700">
                        <a:defRPr>
                          <a:solidFill>
                            <a:srgbClr val="000000"/>
                          </a:solidFill>
                        </a:defRPr>
                      </a:pPr>
                      <a:r>
                        <a:rPr lang="en-IN" sz="4400" dirty="0">
                          <a:solidFill>
                            <a:srgbClr val="444444"/>
                          </a:solidFill>
                        </a:rPr>
                        <a:t>Total NPA Provision</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16468</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13938</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13353</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421721">
                <a:tc>
                  <a:txBody>
                    <a:bodyPr/>
                    <a:lstStyle/>
                    <a:p>
                      <a:pPr algn="l" defTabSz="647700">
                        <a:defRPr>
                          <a:solidFill>
                            <a:srgbClr val="000000"/>
                          </a:solidFill>
                        </a:defRPr>
                      </a:pPr>
                      <a:r>
                        <a:rPr lang="en-IN" sz="4400" dirty="0">
                          <a:solidFill>
                            <a:srgbClr val="444444"/>
                          </a:solidFill>
                        </a:rPr>
                        <a:t>Gross NPA %</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36.20%</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19.07%</a:t>
                      </a:r>
                      <a:endParaRPr sz="4400" dirty="0">
                        <a:solidFill>
                          <a:srgbClr val="444444"/>
                        </a:solidFill>
                      </a:endParaRPr>
                    </a:p>
                  </a:txBody>
                  <a:tcPr marL="50800" marR="50800" marT="50800" marB="50800" anchor="ctr" horzOverflow="overflow"/>
                </a:tc>
                <a:tc>
                  <a:txBody>
                    <a:bodyPr/>
                    <a:lstStyle/>
                    <a:p>
                      <a:pPr algn="r" defTabSz="647700">
                        <a:defRPr>
                          <a:solidFill>
                            <a:srgbClr val="000000"/>
                          </a:solidFill>
                        </a:defRPr>
                      </a:pPr>
                      <a:r>
                        <a:rPr lang="en-IN" sz="4400" dirty="0">
                          <a:solidFill>
                            <a:srgbClr val="444444"/>
                          </a:solidFill>
                        </a:rPr>
                        <a:t>17.13%</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506400085"/>
                  </a:ext>
                </a:extLst>
              </a:tr>
            </a:tbl>
          </a:graphicData>
        </a:graphic>
      </p:graphicFrame>
      <p:sp>
        <p:nvSpPr>
          <p:cNvPr id="2" name="TextBox 1">
            <a:extLst>
              <a:ext uri="{FF2B5EF4-FFF2-40B4-BE49-F238E27FC236}">
                <a16:creationId xmlns:a16="http://schemas.microsoft.com/office/drawing/2014/main" id="{9A6FD95E-F259-7117-62D7-AC8FB3A473B9}"/>
              </a:ext>
            </a:extLst>
          </p:cNvPr>
          <p:cNvSpPr txBox="1"/>
          <p:nvPr/>
        </p:nvSpPr>
        <p:spPr>
          <a:xfrm>
            <a:off x="16087168" y="3683807"/>
            <a:ext cx="5337110"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IN" sz="4000" dirty="0"/>
              <a:t>Rs. lakhs</a:t>
            </a:r>
            <a:endParaRPr kumimoji="0" lang="en-IN" sz="4000" b="0" i="0" u="none" strike="noStrike" cap="none" spc="0" normalizeH="0" baseline="0" dirty="0">
              <a:ln>
                <a:noFill/>
              </a:ln>
              <a:solidFill>
                <a:srgbClr val="000000"/>
              </a:solidFill>
              <a:effectLst/>
              <a:uFillTx/>
              <a:latin typeface="+mn-lt"/>
              <a:ea typeface="+mn-ea"/>
              <a:cs typeface="+mn-cs"/>
              <a:sym typeface="Helvetica Neue Light"/>
            </a:endParaRPr>
          </a:p>
        </p:txBody>
      </p:sp>
    </p:spTree>
    <p:extLst>
      <p:ext uri="{BB962C8B-B14F-4D97-AF65-F5344CB8AC3E}">
        <p14:creationId xmlns:p14="http://schemas.microsoft.com/office/powerpoint/2010/main" val="2127948066"/>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prstGeom prst="rect">
            <a:avLst/>
          </a:prstGeom>
        </p:spPr>
        <p:txBody>
          <a:bodyPr/>
          <a:lstStyle/>
          <a:p>
            <a:r>
              <a:rPr lang="en-IN" b="1" dirty="0">
                <a:latin typeface="Helvetica Neue"/>
                <a:ea typeface="Helvetica Neue"/>
                <a:cs typeface="Helvetica Neue"/>
                <a:sym typeface="Helvetica Neue"/>
              </a:rPr>
              <a:t>8. Project Finance</a:t>
            </a:r>
            <a:r>
              <a:rPr dirty="0"/>
              <a:t>- </a:t>
            </a:r>
            <a:r>
              <a:rPr lang="en-IN" dirty="0"/>
              <a:t>Action Plan to reduce NPA	</a:t>
            </a:r>
            <a:r>
              <a:rPr dirty="0"/>
              <a:t> </a:t>
            </a:r>
          </a:p>
        </p:txBody>
      </p:sp>
      <p:graphicFrame>
        <p:nvGraphicFramePr>
          <p:cNvPr id="304" name="Table"/>
          <p:cNvGraphicFramePr/>
          <p:nvPr/>
        </p:nvGraphicFramePr>
        <p:xfrm>
          <a:off x="1079499" y="3308738"/>
          <a:ext cx="20749369" cy="6245809"/>
        </p:xfrm>
        <a:graphic>
          <a:graphicData uri="http://schemas.openxmlformats.org/drawingml/2006/table">
            <a:tbl>
              <a:tblPr firstRow="1" firstCol="1">
                <a:tableStyleId>{EEE7283C-3CF3-47DC-8721-378D4A62B228}</a:tableStyleId>
              </a:tblPr>
              <a:tblGrid>
                <a:gridCol w="1133358">
                  <a:extLst>
                    <a:ext uri="{9D8B030D-6E8A-4147-A177-3AD203B41FA5}">
                      <a16:colId xmlns:a16="http://schemas.microsoft.com/office/drawing/2014/main" val="20000"/>
                    </a:ext>
                  </a:extLst>
                </a:gridCol>
                <a:gridCol w="15183777">
                  <a:extLst>
                    <a:ext uri="{9D8B030D-6E8A-4147-A177-3AD203B41FA5}">
                      <a16:colId xmlns:a16="http://schemas.microsoft.com/office/drawing/2014/main" val="20001"/>
                    </a:ext>
                  </a:extLst>
                </a:gridCol>
                <a:gridCol w="4432234">
                  <a:extLst>
                    <a:ext uri="{9D8B030D-6E8A-4147-A177-3AD203B41FA5}">
                      <a16:colId xmlns:a16="http://schemas.microsoft.com/office/drawing/2014/main" val="20002"/>
                    </a:ext>
                  </a:extLst>
                </a:gridCol>
              </a:tblGrid>
              <a:tr h="1499754">
                <a:tc>
                  <a:txBody>
                    <a:bodyPr/>
                    <a:lstStyle/>
                    <a:p>
                      <a:pPr algn="ctr" defTabSz="647700">
                        <a:defRPr>
                          <a:solidFill>
                            <a:srgbClr val="000000"/>
                          </a:solidFill>
                        </a:defRPr>
                      </a:pPr>
                      <a:r>
                        <a:rPr sz="44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a:solidFill>
                            <a:srgbClr val="FFFFFF"/>
                          </a:solidFill>
                        </a:rPr>
                        <a:t>Action to be taken</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rPr>
                        <a:t>Timeline</a:t>
                      </a:r>
                    </a:p>
                  </a:txBody>
                  <a:tcPr marL="50800" marR="50800" marT="50800" marB="50800" anchor="ctr" horzOverflow="overflow"/>
                </a:tc>
                <a:extLst>
                  <a:ext uri="{0D108BD9-81ED-4DB2-BD59-A6C34878D82A}">
                    <a16:rowId xmlns:a16="http://schemas.microsoft.com/office/drawing/2014/main" val="10000"/>
                  </a:ext>
                </a:extLst>
              </a:tr>
              <a:tr h="1681211">
                <a:tc>
                  <a:txBody>
                    <a:bodyPr/>
                    <a:lstStyle/>
                    <a:p>
                      <a:pPr algn="ctr" defTabSz="647700">
                        <a:defRPr>
                          <a:solidFill>
                            <a:srgbClr val="000000"/>
                          </a:solidFill>
                        </a:defRPr>
                      </a:pPr>
                      <a:r>
                        <a:rPr sz="4400" dirty="0">
                          <a:solidFill>
                            <a:srgbClr val="444444"/>
                          </a:solidFill>
                        </a:rPr>
                        <a:t>1</a:t>
                      </a:r>
                    </a:p>
                  </a:txBody>
                  <a:tcPr marL="50800" marR="50800" marT="50800" marB="50800" horzOverflow="overflow"/>
                </a:tc>
                <a:tc>
                  <a:txBody>
                    <a:bodyPr/>
                    <a:lstStyle/>
                    <a:p>
                      <a:pPr algn="l">
                        <a:spcBef>
                          <a:spcPts val="5900"/>
                        </a:spcBef>
                        <a:defRPr>
                          <a:solidFill>
                            <a:srgbClr val="000000"/>
                          </a:solidFill>
                        </a:defRPr>
                      </a:pPr>
                      <a:r>
                        <a:rPr lang="en-IN" sz="4400" dirty="0"/>
                        <a:t>Strict monitoring of loan cases to avoid further slippage</a:t>
                      </a:r>
                      <a:endParaRPr sz="4400" dirty="0"/>
                    </a:p>
                  </a:txBody>
                  <a:tcPr marL="50800" marR="50800" marT="50800" marB="50800" horzOverflow="overflow"/>
                </a:tc>
                <a:tc>
                  <a:txBody>
                    <a:bodyPr/>
                    <a:lstStyle/>
                    <a:p>
                      <a:pPr algn="ctr" defTabSz="647700">
                        <a:defRPr sz="4400"/>
                      </a:pPr>
                      <a:r>
                        <a:rPr lang="en-IN" dirty="0"/>
                        <a:t>Continuing</a:t>
                      </a:r>
                      <a:endParaRPr dirty="0"/>
                    </a:p>
                  </a:txBody>
                  <a:tcPr marL="50800" marR="50800" marT="50800" marB="50800" horzOverflow="overflow"/>
                </a:tc>
                <a:extLst>
                  <a:ext uri="{0D108BD9-81ED-4DB2-BD59-A6C34878D82A}">
                    <a16:rowId xmlns:a16="http://schemas.microsoft.com/office/drawing/2014/main" val="10001"/>
                  </a:ext>
                </a:extLst>
              </a:tr>
              <a:tr h="1564031">
                <a:tc>
                  <a:txBody>
                    <a:bodyPr/>
                    <a:lstStyle/>
                    <a:p>
                      <a:pPr algn="ctr" defTabSz="647700">
                        <a:defRPr>
                          <a:solidFill>
                            <a:srgbClr val="000000"/>
                          </a:solidFill>
                        </a:defRPr>
                      </a:pPr>
                      <a:r>
                        <a:rPr sz="4400" dirty="0">
                          <a:solidFill>
                            <a:srgbClr val="444444"/>
                          </a:solidFill>
                        </a:rPr>
                        <a:t>2</a:t>
                      </a:r>
                    </a:p>
                  </a:txBody>
                  <a:tcPr marL="50800" marR="50800" marT="50800" marB="50800" horzOverflow="overflow"/>
                </a:tc>
                <a:tc>
                  <a:txBody>
                    <a:bodyPr/>
                    <a:lstStyle/>
                    <a:p>
                      <a:pPr algn="l">
                        <a:spcBef>
                          <a:spcPts val="5900"/>
                        </a:spcBef>
                        <a:defRPr>
                          <a:solidFill>
                            <a:srgbClr val="000000"/>
                          </a:solidFill>
                        </a:defRPr>
                      </a:pPr>
                      <a:r>
                        <a:rPr lang="en-IN" sz="4400" dirty="0"/>
                        <a:t>Case specific action plan to settle the existing NPAs by 31/03/2024</a:t>
                      </a:r>
                      <a:endParaRPr sz="4400" dirty="0"/>
                    </a:p>
                  </a:txBody>
                  <a:tcPr marL="50800" marR="50800" marT="50800" marB="50800" horzOverflow="overflow"/>
                </a:tc>
                <a:tc>
                  <a:txBody>
                    <a:bodyPr/>
                    <a:lstStyle/>
                    <a:p>
                      <a:pPr algn="ctr" defTabSz="647700">
                        <a:defRPr>
                          <a:solidFill>
                            <a:srgbClr val="000000"/>
                          </a:solidFill>
                        </a:defRPr>
                      </a:pPr>
                      <a:r>
                        <a:rPr lang="en-IN" sz="4400" dirty="0">
                          <a:solidFill>
                            <a:srgbClr val="444444"/>
                          </a:solidFill>
                        </a:rPr>
                        <a:t>30</a:t>
                      </a:r>
                      <a:r>
                        <a:rPr lang="en-IN" sz="4400" baseline="30000" dirty="0">
                          <a:solidFill>
                            <a:srgbClr val="444444"/>
                          </a:solidFill>
                        </a:rPr>
                        <a:t>th</a:t>
                      </a:r>
                      <a:r>
                        <a:rPr lang="en-IN" sz="4400" dirty="0">
                          <a:solidFill>
                            <a:srgbClr val="444444"/>
                          </a:solidFill>
                        </a:rPr>
                        <a:t> October 2022</a:t>
                      </a:r>
                      <a:endParaRPr sz="4400" dirty="0">
                        <a:solidFill>
                          <a:srgbClr val="444444"/>
                        </a:solidFill>
                      </a:endParaRPr>
                    </a:p>
                  </a:txBody>
                  <a:tcPr marL="50800" marR="50800" marT="50800" marB="50800" horzOverflow="overflow"/>
                </a:tc>
                <a:extLst>
                  <a:ext uri="{0D108BD9-81ED-4DB2-BD59-A6C34878D82A}">
                    <a16:rowId xmlns:a16="http://schemas.microsoft.com/office/drawing/2014/main" val="10002"/>
                  </a:ext>
                </a:extLst>
              </a:tr>
              <a:tr h="1500813">
                <a:tc>
                  <a:txBody>
                    <a:bodyPr/>
                    <a:lstStyle/>
                    <a:p>
                      <a:pPr algn="ctr" defTabSz="647700">
                        <a:defRPr>
                          <a:solidFill>
                            <a:srgbClr val="000000"/>
                          </a:solidFill>
                        </a:defRPr>
                      </a:pPr>
                      <a:r>
                        <a:rPr sz="4400" dirty="0">
                          <a:solidFill>
                            <a:srgbClr val="444444"/>
                          </a:solidFill>
                        </a:rPr>
                        <a:t>3</a:t>
                      </a:r>
                    </a:p>
                  </a:txBody>
                  <a:tcPr marL="50800" marR="50800" marT="50800" marB="50800" horzOverflow="overflow"/>
                </a:tc>
                <a:tc>
                  <a:txBody>
                    <a:bodyPr/>
                    <a:lstStyle/>
                    <a:p>
                      <a:pPr algn="l" defTabSz="647700">
                        <a:defRPr>
                          <a:solidFill>
                            <a:srgbClr val="000000"/>
                          </a:solidFill>
                        </a:defRPr>
                      </a:pPr>
                      <a:r>
                        <a:rPr lang="en-IN" sz="4400" dirty="0">
                          <a:solidFill>
                            <a:srgbClr val="444444"/>
                          </a:solidFill>
                        </a:rPr>
                        <a:t>Develop new schemes/ OTS policy for settlement of NPAs</a:t>
                      </a:r>
                      <a:endParaRPr sz="4400" dirty="0">
                        <a:solidFill>
                          <a:srgbClr val="444444"/>
                        </a:solidFill>
                      </a:endParaRPr>
                    </a:p>
                  </a:txBody>
                  <a:tcPr marL="50800" marR="50800" marT="50800" marB="50800" horzOverflow="overflow"/>
                </a:tc>
                <a:tc>
                  <a:txBody>
                    <a:bodyPr/>
                    <a:lstStyle/>
                    <a:p>
                      <a:pPr algn="ctr" defTabSz="647700">
                        <a:defRPr>
                          <a:solidFill>
                            <a:srgbClr val="000000"/>
                          </a:solidFill>
                        </a:defRPr>
                      </a:pPr>
                      <a:r>
                        <a:rPr lang="en-IN" sz="4400" dirty="0">
                          <a:solidFill>
                            <a:srgbClr val="444444"/>
                          </a:solidFill>
                        </a:rPr>
                        <a:t>31</a:t>
                      </a:r>
                      <a:r>
                        <a:rPr lang="en-IN" sz="4400" baseline="30000" dirty="0">
                          <a:solidFill>
                            <a:srgbClr val="444444"/>
                          </a:solidFill>
                        </a:rPr>
                        <a:t>st</a:t>
                      </a:r>
                      <a:r>
                        <a:rPr lang="en-IN" sz="4400" dirty="0">
                          <a:solidFill>
                            <a:srgbClr val="444444"/>
                          </a:solidFill>
                        </a:rPr>
                        <a:t> December 2022</a:t>
                      </a:r>
                      <a:endParaRPr sz="4400" dirty="0">
                        <a:solidFill>
                          <a:srgbClr val="444444"/>
                        </a:solidFill>
                      </a:endParaRPr>
                    </a:p>
                  </a:txBody>
                  <a:tcPr marL="50800" marR="50800" marT="50800" marB="50800"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7270855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4. KSWIFT - Solving issues in the software"/>
          <p:cNvSpPr txBox="1">
            <a:spLocks noGrp="1"/>
          </p:cNvSpPr>
          <p:nvPr>
            <p:ph type="title"/>
          </p:nvPr>
        </p:nvSpPr>
        <p:spPr>
          <a:xfrm>
            <a:off x="1073150" y="197224"/>
            <a:ext cx="22237700" cy="842682"/>
          </a:xfrm>
          <a:prstGeom prst="rect">
            <a:avLst/>
          </a:prstGeom>
        </p:spPr>
        <p:txBody>
          <a:bodyPr>
            <a:normAutofit fontScale="90000"/>
          </a:bodyPr>
          <a:lstStyle/>
          <a:p>
            <a:r>
              <a:rPr dirty="0"/>
              <a:t>4. </a:t>
            </a:r>
            <a:r>
              <a:rPr b="1" dirty="0">
                <a:latin typeface="Helvetica Neue"/>
                <a:ea typeface="Helvetica Neue"/>
                <a:cs typeface="Helvetica Neue"/>
                <a:sym typeface="Helvetica Neue"/>
              </a:rPr>
              <a:t>KSWIFT - Solving issues </a:t>
            </a:r>
            <a:r>
              <a:rPr dirty="0"/>
              <a:t>in the software</a:t>
            </a:r>
          </a:p>
        </p:txBody>
      </p:sp>
      <p:graphicFrame>
        <p:nvGraphicFramePr>
          <p:cNvPr id="149" name="Table"/>
          <p:cNvGraphicFramePr/>
          <p:nvPr>
            <p:extLst>
              <p:ext uri="{D42A27DB-BD31-4B8C-83A1-F6EECF244321}">
                <p14:modId xmlns:p14="http://schemas.microsoft.com/office/powerpoint/2010/main" val="4102940675"/>
              </p:ext>
            </p:extLst>
          </p:nvPr>
        </p:nvGraphicFramePr>
        <p:xfrm>
          <a:off x="851647" y="1420906"/>
          <a:ext cx="22224999" cy="11857566"/>
        </p:xfrm>
        <a:graphic>
          <a:graphicData uri="http://schemas.openxmlformats.org/drawingml/2006/table">
            <a:tbl>
              <a:tblPr firstRow="1" firstCol="1">
                <a:tableStyleId>{EEE7283C-3CF3-47DC-8721-378D4A62B228}</a:tableStyleId>
              </a:tblPr>
              <a:tblGrid>
                <a:gridCol w="1170769">
                  <a:extLst>
                    <a:ext uri="{9D8B030D-6E8A-4147-A177-3AD203B41FA5}">
                      <a16:colId xmlns:a16="http://schemas.microsoft.com/office/drawing/2014/main" val="20000"/>
                    </a:ext>
                  </a:extLst>
                </a:gridCol>
                <a:gridCol w="6243043">
                  <a:extLst>
                    <a:ext uri="{9D8B030D-6E8A-4147-A177-3AD203B41FA5}">
                      <a16:colId xmlns:a16="http://schemas.microsoft.com/office/drawing/2014/main" val="20001"/>
                    </a:ext>
                  </a:extLst>
                </a:gridCol>
                <a:gridCol w="7315200">
                  <a:extLst>
                    <a:ext uri="{9D8B030D-6E8A-4147-A177-3AD203B41FA5}">
                      <a16:colId xmlns:a16="http://schemas.microsoft.com/office/drawing/2014/main" val="20002"/>
                    </a:ext>
                  </a:extLst>
                </a:gridCol>
                <a:gridCol w="3962400">
                  <a:extLst>
                    <a:ext uri="{9D8B030D-6E8A-4147-A177-3AD203B41FA5}">
                      <a16:colId xmlns:a16="http://schemas.microsoft.com/office/drawing/2014/main" val="20003"/>
                    </a:ext>
                  </a:extLst>
                </a:gridCol>
                <a:gridCol w="3533587">
                  <a:extLst>
                    <a:ext uri="{9D8B030D-6E8A-4147-A177-3AD203B41FA5}">
                      <a16:colId xmlns:a16="http://schemas.microsoft.com/office/drawing/2014/main" val="20004"/>
                    </a:ext>
                  </a:extLst>
                </a:gridCol>
              </a:tblGrid>
              <a:tr h="3119966">
                <a:tc>
                  <a:txBody>
                    <a:bodyPr/>
                    <a:lstStyle/>
                    <a:p>
                      <a:pPr algn="ctr" defTabSz="647700">
                        <a:defRPr>
                          <a:solidFill>
                            <a:srgbClr val="000000"/>
                          </a:solidFill>
                        </a:defRPr>
                      </a:pPr>
                      <a:r>
                        <a:rPr sz="50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5000">
                          <a:solidFill>
                            <a:srgbClr val="FFFFFF"/>
                          </a:solidFill>
                        </a:rPr>
                        <a:t>Issues Identified </a:t>
                      </a:r>
                    </a:p>
                  </a:txBody>
                  <a:tcPr marL="50800" marR="50800" marT="50800" marB="50800" anchor="ctr" horzOverflow="overflow"/>
                </a:tc>
                <a:tc>
                  <a:txBody>
                    <a:bodyPr/>
                    <a:lstStyle/>
                    <a:p>
                      <a:pPr algn="ctr" defTabSz="647700">
                        <a:defRPr>
                          <a:solidFill>
                            <a:srgbClr val="000000"/>
                          </a:solidFill>
                        </a:defRPr>
                      </a:pPr>
                      <a:r>
                        <a:rPr sz="5000" dirty="0">
                          <a:solidFill>
                            <a:srgbClr val="FFFFFF"/>
                          </a:solidFill>
                        </a:rPr>
                        <a:t>Action taken till Sept 15</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Timeline to complete</a:t>
                      </a:r>
                    </a:p>
                  </a:txBody>
                  <a:tcPr marL="50800" marR="50800" marT="50800" marB="50800" anchor="ctr" horzOverflow="overflow"/>
                </a:tc>
                <a:tc>
                  <a:txBody>
                    <a:bodyPr/>
                    <a:lstStyle/>
                    <a:p>
                      <a:pPr algn="ctr" defTabSz="647700">
                        <a:defRPr>
                          <a:solidFill>
                            <a:srgbClr val="000000"/>
                          </a:solidFill>
                        </a:defRPr>
                      </a:pPr>
                      <a:r>
                        <a:rPr sz="5000">
                          <a:solidFill>
                            <a:srgbClr val="FFFFFF"/>
                          </a:solidFill>
                        </a:rPr>
                        <a:t>Result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119966">
                <a:tc>
                  <a:txBody>
                    <a:bodyPr/>
                    <a:lstStyle/>
                    <a:p>
                      <a:pPr algn="ctr" defTabSz="647700">
                        <a:defRPr>
                          <a:solidFill>
                            <a:srgbClr val="000000"/>
                          </a:solidFill>
                        </a:defRPr>
                      </a:pPr>
                      <a:r>
                        <a:rPr sz="50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5000" dirty="0">
                          <a:solidFill>
                            <a:srgbClr val="444444"/>
                          </a:solidFill>
                        </a:rPr>
                        <a:t>Deemed license on the applications submitted to Agriculture Dept</a:t>
                      </a:r>
                    </a:p>
                  </a:txBody>
                  <a:tcPr marL="50800" marR="50800" marT="50800" marB="50800" anchor="ctr" horzOverflow="overflow"/>
                </a:tc>
                <a:tc>
                  <a:txBody>
                    <a:bodyPr/>
                    <a:lstStyle/>
                    <a:p>
                      <a:pPr algn="ctr" defTabSz="647700">
                        <a:defRPr>
                          <a:solidFill>
                            <a:srgbClr val="000000"/>
                          </a:solidFill>
                        </a:defRPr>
                      </a:pPr>
                      <a:r>
                        <a:rPr lang="en-US" sz="3600" dirty="0">
                          <a:solidFill>
                            <a:srgbClr val="444444"/>
                          </a:solidFill>
                        </a:rPr>
                        <a:t>Discussed with AD (Agriculture Dept.). It was informed that the workflow in K-SWIFT is being familiarized by the Dept. officials. Further the Dept. is organizing one more training session for their officials handling K-SWIFT and then will decide on modifying the workflow for deemed issuance of licenses</a:t>
                      </a:r>
                      <a:endParaRPr sz="36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5000" dirty="0">
                          <a:solidFill>
                            <a:srgbClr val="444444"/>
                          </a:solidFill>
                        </a:rPr>
                        <a:t>30 </a:t>
                      </a:r>
                      <a:r>
                        <a:rPr lang="en-IN" sz="5000" dirty="0">
                          <a:solidFill>
                            <a:srgbClr val="444444"/>
                          </a:solidFill>
                        </a:rPr>
                        <a:t>Dec</a:t>
                      </a:r>
                      <a:r>
                        <a:rPr sz="5000" dirty="0">
                          <a:solidFill>
                            <a:srgbClr val="444444"/>
                          </a:solidFill>
                        </a:rPr>
                        <a:t> 22</a:t>
                      </a:r>
                    </a:p>
                  </a:txBody>
                  <a:tcPr marL="50800" marR="50800" marT="50800" marB="50800" anchor="ctr" horzOverflow="overflow"/>
                </a:tc>
                <a:tc>
                  <a:txBody>
                    <a:bodyPr/>
                    <a:lstStyle/>
                    <a:p>
                      <a:pPr algn="ctr" defTabSz="647700">
                        <a:defRPr sz="5000"/>
                      </a:pPr>
                      <a:r>
                        <a:rPr lang="en-US" dirty="0"/>
                        <a:t>Provision made available for license to store/ sell fertilizer</a:t>
                      </a:r>
                      <a:endParaRPr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3119966">
                <a:tc>
                  <a:txBody>
                    <a:bodyPr/>
                    <a:lstStyle/>
                    <a:p>
                      <a:pPr algn="ctr" defTabSz="647700">
                        <a:defRPr>
                          <a:solidFill>
                            <a:srgbClr val="000000"/>
                          </a:solidFill>
                        </a:defRPr>
                      </a:pPr>
                      <a:r>
                        <a:rPr sz="50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5000" dirty="0">
                          <a:solidFill>
                            <a:srgbClr val="444444"/>
                          </a:solidFill>
                        </a:rPr>
                        <a:t>Edit option for the application submitted for Acknowledgement certificate </a:t>
                      </a:r>
                    </a:p>
                  </a:txBody>
                  <a:tcPr marL="50800" marR="50800" marT="50800" marB="50800" anchor="ctr" horzOverflow="overflow">
                    <a:lnB w="12700">
                      <a:solidFill>
                        <a:srgbClr val="3C3C1D"/>
                      </a:solidFill>
                      <a:miter lim="400000"/>
                    </a:lnB>
                  </a:tcPr>
                </a:tc>
                <a:tc>
                  <a:txBody>
                    <a:bodyPr/>
                    <a:lstStyle/>
                    <a:p>
                      <a:pPr algn="ctr" defTabSz="647700">
                        <a:defRPr sz="5000"/>
                      </a:pPr>
                      <a:endParaRPr dirty="0"/>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sz="5000">
                          <a:solidFill>
                            <a:srgbClr val="444444"/>
                          </a:solidFill>
                        </a:rPr>
                        <a:t>31 Dec 22</a:t>
                      </a:r>
                    </a:p>
                  </a:txBody>
                  <a:tcPr marL="50800" marR="50800" marT="50800" marB="50800" anchor="ctr" horzOverflow="overflow">
                    <a:lnB w="12700">
                      <a:solidFill>
                        <a:srgbClr val="3C3C1D"/>
                      </a:solidFill>
                      <a:miter lim="400000"/>
                    </a:lnB>
                  </a:tcPr>
                </a:tc>
                <a:tc>
                  <a:txBody>
                    <a:bodyPr/>
                    <a:lstStyle/>
                    <a:p>
                      <a:pPr algn="ctr" defTabSz="647700">
                        <a:defRPr sz="5000"/>
                      </a:pPr>
                      <a:r>
                        <a:rPr lang="en-US" dirty="0"/>
                        <a:t>Decided not to provide edit option</a:t>
                      </a:r>
                      <a:endParaRPr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Project Finance - Action Plan for improving disbursements"/>
          <p:cNvSpPr txBox="1">
            <a:spLocks noGrp="1"/>
          </p:cNvSpPr>
          <p:nvPr>
            <p:ph type="title"/>
          </p:nvPr>
        </p:nvSpPr>
        <p:spPr>
          <a:xfrm>
            <a:off x="1079499" y="1340238"/>
            <a:ext cx="22237700" cy="1968500"/>
          </a:xfrm>
          <a:prstGeom prst="rect">
            <a:avLst/>
          </a:prstGeom>
        </p:spPr>
        <p:txBody>
          <a:bodyPr/>
          <a:lstStyle/>
          <a:p>
            <a:r>
              <a:rPr lang="en-IN" b="1" dirty="0">
                <a:latin typeface="Helvetica Neue"/>
                <a:sym typeface="Helvetica Neue"/>
              </a:rPr>
              <a:t>9. Project Finance : Sanction and Disbursement	</a:t>
            </a:r>
            <a:br>
              <a:rPr lang="en-IN" b="1" dirty="0">
                <a:latin typeface="Helvetica Neue"/>
                <a:sym typeface="Helvetica Neue"/>
              </a:rPr>
            </a:br>
            <a:endParaRPr lang="en-IN" dirty="0"/>
          </a:p>
        </p:txBody>
      </p:sp>
      <p:graphicFrame>
        <p:nvGraphicFramePr>
          <p:cNvPr id="3" name="Table 4">
            <a:extLst>
              <a:ext uri="{FF2B5EF4-FFF2-40B4-BE49-F238E27FC236}">
                <a16:creationId xmlns:a16="http://schemas.microsoft.com/office/drawing/2014/main" id="{0E3BBEDA-DDE2-420A-3B7E-9C20875B526F}"/>
              </a:ext>
            </a:extLst>
          </p:cNvPr>
          <p:cNvGraphicFramePr>
            <a:graphicFrameLocks noGrp="1"/>
          </p:cNvGraphicFramePr>
          <p:nvPr>
            <p:extLst>
              <p:ext uri="{D42A27DB-BD31-4B8C-83A1-F6EECF244321}">
                <p14:modId xmlns:p14="http://schemas.microsoft.com/office/powerpoint/2010/main" val="2404851320"/>
              </p:ext>
            </p:extLst>
          </p:nvPr>
        </p:nvGraphicFramePr>
        <p:xfrm>
          <a:off x="1066801" y="3697357"/>
          <a:ext cx="21673930" cy="5614902"/>
        </p:xfrm>
        <a:graphic>
          <a:graphicData uri="http://schemas.openxmlformats.org/drawingml/2006/table">
            <a:tbl>
              <a:tblPr firstRow="1" firstCol="1">
                <a:tableStyleId>{85BE263C-DBD7-4A20-BB59-AAB30ACAA65A}</a:tableStyleId>
              </a:tblPr>
              <a:tblGrid>
                <a:gridCol w="6864159">
                  <a:extLst>
                    <a:ext uri="{9D8B030D-6E8A-4147-A177-3AD203B41FA5}">
                      <a16:colId xmlns:a16="http://schemas.microsoft.com/office/drawing/2014/main" val="1625269179"/>
                    </a:ext>
                  </a:extLst>
                </a:gridCol>
                <a:gridCol w="5262921">
                  <a:extLst>
                    <a:ext uri="{9D8B030D-6E8A-4147-A177-3AD203B41FA5}">
                      <a16:colId xmlns:a16="http://schemas.microsoft.com/office/drawing/2014/main" val="2853247680"/>
                    </a:ext>
                  </a:extLst>
                </a:gridCol>
                <a:gridCol w="5031448">
                  <a:extLst>
                    <a:ext uri="{9D8B030D-6E8A-4147-A177-3AD203B41FA5}">
                      <a16:colId xmlns:a16="http://schemas.microsoft.com/office/drawing/2014/main" val="3152061882"/>
                    </a:ext>
                  </a:extLst>
                </a:gridCol>
                <a:gridCol w="4515402">
                  <a:extLst>
                    <a:ext uri="{9D8B030D-6E8A-4147-A177-3AD203B41FA5}">
                      <a16:colId xmlns:a16="http://schemas.microsoft.com/office/drawing/2014/main" val="3430417343"/>
                    </a:ext>
                  </a:extLst>
                </a:gridCol>
              </a:tblGrid>
              <a:tr h="2186608">
                <a:tc>
                  <a:txBody>
                    <a:bodyPr/>
                    <a:lstStyle/>
                    <a:p>
                      <a:pPr algn="ctr"/>
                      <a:r>
                        <a:rPr lang="en-IN" sz="4400" dirty="0"/>
                        <a:t>Particulars</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Target</a:t>
                      </a:r>
                    </a:p>
                    <a:p>
                      <a:pPr algn="ctr"/>
                      <a:r>
                        <a:rPr lang="en-IN" sz="44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t>Achieved (Rs.cr)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1849947">
                <a:tc>
                  <a:txBody>
                    <a:bodyPr/>
                    <a:lstStyle/>
                    <a:p>
                      <a:pPr algn="ctr"/>
                      <a:r>
                        <a:rPr lang="en-IN" sz="4400" dirty="0"/>
                        <a:t>Sanction</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solidFill>
                            <a:srgbClr val="00B050"/>
                          </a:solidFill>
                        </a:rPr>
                        <a:t>500.00</a:t>
                      </a:r>
                    </a:p>
                    <a:p>
                      <a:pPr algn="ctr"/>
                      <a:r>
                        <a:rPr lang="en-IN" sz="4400" dirty="0"/>
                        <a:t>(400.00)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solidFill>
                            <a:srgbClr val="00B050"/>
                          </a:solidFill>
                        </a:rPr>
                        <a:t>225.38</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solidFill>
                            <a:srgbClr val="00B050"/>
                          </a:solidFill>
                        </a:rPr>
                        <a:t>45%</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1578347">
                <a:tc>
                  <a:txBody>
                    <a:bodyPr/>
                    <a:lstStyle/>
                    <a:p>
                      <a:pPr algn="ctr"/>
                      <a:r>
                        <a:rPr lang="en-IN" sz="4400" dirty="0"/>
                        <a:t>Disbursement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400" dirty="0">
                          <a:solidFill>
                            <a:srgbClr val="00B050"/>
                          </a:solidFill>
                        </a:rPr>
                        <a:t>415.00</a:t>
                      </a:r>
                    </a:p>
                    <a:p>
                      <a:pPr algn="ctr"/>
                      <a:r>
                        <a:rPr lang="en-US" sz="4400" dirty="0"/>
                        <a:t>(250.00)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solidFill>
                            <a:srgbClr val="00B050"/>
                          </a:solidFill>
                        </a:rPr>
                        <a:t>122.85</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solidFill>
                            <a:srgbClr val="00B050"/>
                          </a:solidFill>
                        </a:rPr>
                        <a:t>29.6%</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bl>
          </a:graphicData>
        </a:graphic>
      </p:graphicFrame>
    </p:spTree>
    <p:extLst>
      <p:ext uri="{BB962C8B-B14F-4D97-AF65-F5344CB8AC3E}">
        <p14:creationId xmlns:p14="http://schemas.microsoft.com/office/powerpoint/2010/main" val="2796047111"/>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sz="5400" dirty="0"/>
              <a:t> </a:t>
            </a:r>
            <a:r>
              <a:rPr lang="en-US" sz="5400" dirty="0"/>
              <a:t>2</a:t>
            </a:r>
            <a:r>
              <a:rPr sz="5400" dirty="0"/>
              <a:t> </a:t>
            </a:r>
            <a:r>
              <a:rPr lang="en-US" sz="5400" dirty="0"/>
              <a:t>. </a:t>
            </a:r>
            <a:r>
              <a:rPr lang="en-IN" sz="5400" b="1" dirty="0">
                <a:latin typeface="Helvetica Neue"/>
                <a:sym typeface="Helvetica Neue"/>
              </a:rPr>
              <a:t>Action Plan-Sanction </a:t>
            </a:r>
            <a:endParaRPr sz="5400" dirty="0"/>
          </a:p>
        </p:txBody>
      </p:sp>
      <p:graphicFrame>
        <p:nvGraphicFramePr>
          <p:cNvPr id="2" name="Table">
            <a:extLst>
              <a:ext uri="{FF2B5EF4-FFF2-40B4-BE49-F238E27FC236}">
                <a16:creationId xmlns:a16="http://schemas.microsoft.com/office/drawing/2014/main" id="{256B5422-030B-C002-0EA4-060E21D3F141}"/>
              </a:ext>
            </a:extLst>
          </p:cNvPr>
          <p:cNvGraphicFramePr/>
          <p:nvPr>
            <p:extLst>
              <p:ext uri="{D42A27DB-BD31-4B8C-83A1-F6EECF244321}">
                <p14:modId xmlns:p14="http://schemas.microsoft.com/office/powerpoint/2010/main" val="767924567"/>
              </p:ext>
            </p:extLst>
          </p:nvPr>
        </p:nvGraphicFramePr>
        <p:xfrm>
          <a:off x="1079500" y="3574440"/>
          <a:ext cx="21601599" cy="9317265"/>
        </p:xfrm>
        <a:graphic>
          <a:graphicData uri="http://schemas.openxmlformats.org/drawingml/2006/table">
            <a:tbl>
              <a:tblPr firstRow="1" firstCol="1">
                <a:tableStyleId>{EEE7283C-3CF3-47DC-8721-378D4A62B228}</a:tableStyleId>
              </a:tblPr>
              <a:tblGrid>
                <a:gridCol w="3633177">
                  <a:extLst>
                    <a:ext uri="{9D8B030D-6E8A-4147-A177-3AD203B41FA5}">
                      <a16:colId xmlns:a16="http://schemas.microsoft.com/office/drawing/2014/main" val="20000"/>
                    </a:ext>
                  </a:extLst>
                </a:gridCol>
                <a:gridCol w="1285787">
                  <a:extLst>
                    <a:ext uri="{9D8B030D-6E8A-4147-A177-3AD203B41FA5}">
                      <a16:colId xmlns:a16="http://schemas.microsoft.com/office/drawing/2014/main" val="20001"/>
                    </a:ext>
                  </a:extLst>
                </a:gridCol>
                <a:gridCol w="2761488">
                  <a:extLst>
                    <a:ext uri="{9D8B030D-6E8A-4147-A177-3AD203B41FA5}">
                      <a16:colId xmlns:a16="http://schemas.microsoft.com/office/drawing/2014/main" val="1678734494"/>
                    </a:ext>
                  </a:extLst>
                </a:gridCol>
                <a:gridCol w="2059741">
                  <a:extLst>
                    <a:ext uri="{9D8B030D-6E8A-4147-A177-3AD203B41FA5}">
                      <a16:colId xmlns:a16="http://schemas.microsoft.com/office/drawing/2014/main" val="20003"/>
                    </a:ext>
                  </a:extLst>
                </a:gridCol>
                <a:gridCol w="2162538">
                  <a:extLst>
                    <a:ext uri="{9D8B030D-6E8A-4147-A177-3AD203B41FA5}">
                      <a16:colId xmlns:a16="http://schemas.microsoft.com/office/drawing/2014/main" val="562882273"/>
                    </a:ext>
                  </a:extLst>
                </a:gridCol>
                <a:gridCol w="2136887">
                  <a:extLst>
                    <a:ext uri="{9D8B030D-6E8A-4147-A177-3AD203B41FA5}">
                      <a16:colId xmlns:a16="http://schemas.microsoft.com/office/drawing/2014/main" val="20005"/>
                    </a:ext>
                  </a:extLst>
                </a:gridCol>
                <a:gridCol w="2136887">
                  <a:extLst>
                    <a:ext uri="{9D8B030D-6E8A-4147-A177-3AD203B41FA5}">
                      <a16:colId xmlns:a16="http://schemas.microsoft.com/office/drawing/2014/main" val="2151914277"/>
                    </a:ext>
                  </a:extLst>
                </a:gridCol>
                <a:gridCol w="2712547">
                  <a:extLst>
                    <a:ext uri="{9D8B030D-6E8A-4147-A177-3AD203B41FA5}">
                      <a16:colId xmlns:a16="http://schemas.microsoft.com/office/drawing/2014/main" val="20007"/>
                    </a:ext>
                  </a:extLst>
                </a:gridCol>
                <a:gridCol w="2712547">
                  <a:extLst>
                    <a:ext uri="{9D8B030D-6E8A-4147-A177-3AD203B41FA5}">
                      <a16:colId xmlns:a16="http://schemas.microsoft.com/office/drawing/2014/main" val="3816743268"/>
                    </a:ext>
                  </a:extLst>
                </a:gridCol>
              </a:tblGrid>
              <a:tr h="2551307">
                <a:tc>
                  <a:txBody>
                    <a:bodyPr/>
                    <a:lstStyle/>
                    <a:p>
                      <a:pPr algn="ctr" defTabSz="647700">
                        <a:defRPr>
                          <a:solidFill>
                            <a:srgbClr val="000000"/>
                          </a:solidFill>
                        </a:defRPr>
                      </a:pPr>
                      <a:r>
                        <a:rPr sz="4400" dirty="0">
                          <a:solidFill>
                            <a:srgbClr val="FFFFFF"/>
                          </a:solidFill>
                        </a:rPr>
                        <a:t>Specification</a:t>
                      </a:r>
                    </a:p>
                  </a:txBody>
                  <a:tcPr marL="50800" marR="50800" marT="50800" marB="50800" anchor="ctr" horzOverflow="overflow">
                    <a:lnL w="12700">
                      <a:solidFill>
                        <a:srgbClr val="3C3C1D"/>
                      </a:solidFill>
                      <a:miter lim="400000"/>
                    </a:lnL>
                  </a:tcPr>
                </a:tc>
                <a:tc gridSpan="7">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sz="4400" dirty="0">
                          <a:solidFill>
                            <a:srgbClr val="FFFFFF"/>
                          </a:solidFill>
                        </a:rPr>
                        <a:t>Sanction </a:t>
                      </a:r>
                      <a:r>
                        <a:rPr sz="4400" b="0" i="0" u="none" strike="noStrike" cap="none" spc="0" baseline="0" dirty="0">
                          <a:solidFill>
                            <a:srgbClr val="FFFFFF"/>
                          </a:solidFill>
                          <a:uFillTx/>
                          <a:latin typeface="Helvetica Neue"/>
                          <a:sym typeface="Helvetica Neue"/>
                        </a:rPr>
                        <a:t>Amount</a:t>
                      </a:r>
                      <a:r>
                        <a:rPr lang="en-US" sz="4400" b="0" i="0" u="none" strike="noStrike" cap="none" spc="0" baseline="0" dirty="0">
                          <a:solidFill>
                            <a:srgbClr val="FFFFFF"/>
                          </a:solidFill>
                          <a:uFillTx/>
                          <a:latin typeface="Helvetica Neue"/>
                          <a:sym typeface="Helvetica Neue"/>
                        </a:rPr>
                        <a:t> </a:t>
                      </a:r>
                      <a:r>
                        <a:rPr lang="en-IN" sz="4400" b="0" i="0" u="none" strike="noStrike" cap="none" spc="0" baseline="0" dirty="0">
                          <a:solidFill>
                            <a:srgbClr val="FFFFFF"/>
                          </a:solidFill>
                          <a:uFillTx/>
                          <a:latin typeface="Helvetica Neue"/>
                          <a:sym typeface="Helvetica Neue"/>
                        </a:rPr>
                        <a:t>(Rs Cr)</a:t>
                      </a:r>
                    </a:p>
                  </a:txBody>
                  <a:tcPr marL="50800" marR="50800" marT="50800" marB="50800" anchor="ctr" horzOverflow="overflow"/>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a:txBody>
                    <a:bodyPr/>
                    <a:lstStyle/>
                    <a:p>
                      <a:pPr algn="ctr" defTabSz="647700">
                        <a:defRPr>
                          <a:solidFill>
                            <a:srgbClr val="000000"/>
                          </a:solidFill>
                        </a:defRPr>
                      </a:pPr>
                      <a:endParaRPr sz="4400" dirty="0">
                        <a:solidFill>
                          <a:srgbClr val="FFFFFF"/>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441208">
                <a:tc>
                  <a:txBody>
                    <a:bodyPr/>
                    <a:lstStyle/>
                    <a:p>
                      <a:pPr algn="ctr" defTabSz="647700">
                        <a:defRPr sz="5000"/>
                      </a:pPr>
                      <a:endParaRPr sz="4400" dirty="0"/>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TVM</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Kochi </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Calicut</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sz="4400" dirty="0">
                          <a:solidFill>
                            <a:srgbClr val="444444"/>
                          </a:solidFill>
                        </a:rPr>
                        <a:t>Total</a:t>
                      </a:r>
                    </a:p>
                  </a:txBody>
                  <a:tcPr marL="50800" marR="50800" marT="50800" marB="50800" anchor="ctr" horzOverflow="overflow"/>
                </a:tc>
                <a:tc>
                  <a:txBody>
                    <a:bodyPr/>
                    <a:lstStyle/>
                    <a:p>
                      <a:pPr algn="ct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566906">
                <a:tc>
                  <a:txBody>
                    <a:bodyPr/>
                    <a:lstStyle/>
                    <a:p>
                      <a:pPr algn="ctr" defTabSz="647700">
                        <a:defRPr>
                          <a:solidFill>
                            <a:srgbClr val="000000"/>
                          </a:solidFill>
                        </a:defRPr>
                      </a:pPr>
                      <a:r>
                        <a:rPr sz="4400" dirty="0">
                          <a:solidFill>
                            <a:srgbClr val="444444"/>
                          </a:solidFill>
                        </a:rPr>
                        <a:t>Till 30.09.22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rowSpan="2">
                  <a:txBody>
                    <a:bodyPr/>
                    <a:lstStyle/>
                    <a:p>
                      <a:pPr algn="ctr" defTabSz="647700">
                        <a:defRPr>
                          <a:solidFill>
                            <a:srgbClr val="000000"/>
                          </a:solidFill>
                        </a:defRPr>
                      </a:pPr>
                      <a:r>
                        <a:rPr lang="en-US" sz="4400" dirty="0">
                          <a:solidFill>
                            <a:srgbClr val="00B050"/>
                          </a:solidFill>
                        </a:rPr>
                        <a:t>96.97</a:t>
                      </a:r>
                      <a:endParaRPr lang="en-IN" sz="4400" dirty="0">
                        <a:solidFill>
                          <a:srgbClr val="00B050"/>
                        </a:solidFill>
                      </a:endParaRPr>
                    </a:p>
                    <a:p>
                      <a:pPr algn="ctr" defTabSz="647700">
                        <a:defRPr>
                          <a:solidFill>
                            <a:srgbClr val="000000"/>
                          </a:solidFill>
                        </a:defRPr>
                      </a:pPr>
                      <a:r>
                        <a:rPr lang="en-IN" sz="4400" dirty="0">
                          <a:solidFill>
                            <a:srgbClr val="00B050"/>
                          </a:solidFill>
                        </a:rPr>
                        <a:t>(as on 31.12.22)</a:t>
                      </a:r>
                      <a:endParaRPr sz="4400" dirty="0">
                        <a:solidFill>
                          <a:srgbClr val="00B050"/>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65</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00B050"/>
                          </a:solidFill>
                        </a:rPr>
                        <a:t>110   (as on 31.12.22)</a:t>
                      </a:r>
                    </a:p>
                    <a:p>
                      <a:pPr algn="ctr" defTabSz="647700">
                        <a:defRPr>
                          <a:solidFill>
                            <a:srgbClr val="000000"/>
                          </a:solidFill>
                        </a:defRPr>
                      </a:pPr>
                      <a:endParaRPr lang="en-IN" sz="4400" dirty="0">
                        <a:solidFill>
                          <a:srgbClr val="00B050"/>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25</a:t>
                      </a:r>
                    </a:p>
                  </a:txBody>
                  <a:tcPr marL="50800" marR="50800" marT="50800" marB="50800" anchor="ctr" horzOverflow="overflow"/>
                </a:tc>
                <a:tc rowSpan="2">
                  <a:txBody>
                    <a:bodyPr/>
                    <a:lstStyle/>
                    <a:p>
                      <a:pPr marL="0" marR="0" lvl="0" indent="0" algn="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00B050"/>
                          </a:solidFill>
                        </a:rPr>
                        <a:t>17.92 (as on 31.12.22)</a:t>
                      </a:r>
                    </a:p>
                    <a:p>
                      <a:pPr defTabSz="647700">
                        <a:defRPr>
                          <a:solidFill>
                            <a:srgbClr val="000000"/>
                          </a:solidFill>
                        </a:defRPr>
                      </a:pPr>
                      <a:endParaRPr sz="4400" dirty="0">
                        <a:solidFill>
                          <a:srgbClr val="00B050"/>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140</a:t>
                      </a:r>
                    </a:p>
                  </a:txBody>
                  <a:tcPr marL="50800" marR="50800" marT="50800" marB="50800" anchor="ctr" horzOverflow="overflow"/>
                </a:tc>
                <a:tc rowSpan="2">
                  <a:txBody>
                    <a:bodyPr/>
                    <a:lstStyle/>
                    <a:p>
                      <a:pPr defTabSz="647700">
                        <a:defRPr>
                          <a:solidFill>
                            <a:srgbClr val="000000"/>
                          </a:solidFill>
                        </a:defRPr>
                      </a:pPr>
                      <a:r>
                        <a:rPr lang="en-IN" sz="4400" dirty="0">
                          <a:solidFill>
                            <a:srgbClr val="00B050"/>
                          </a:solidFill>
                        </a:rPr>
                        <a:t>225.38</a:t>
                      </a:r>
                    </a:p>
                  </a:txBody>
                  <a:tcPr marL="50800" marR="50800" marT="50800" marB="50800" anchor="ctr" horzOverflow="overflow"/>
                </a:tc>
                <a:extLst>
                  <a:ext uri="{0D108BD9-81ED-4DB2-BD59-A6C34878D82A}">
                    <a16:rowId xmlns:a16="http://schemas.microsoft.com/office/drawing/2014/main" val="10002"/>
                  </a:ext>
                </a:extLst>
              </a:tr>
              <a:tr h="1717876">
                <a:tc>
                  <a:txBody>
                    <a:bodyPr/>
                    <a:lstStyle/>
                    <a:p>
                      <a:pPr algn="ctr" defTabSz="647700">
                        <a:defRPr>
                          <a:solidFill>
                            <a:srgbClr val="000000"/>
                          </a:solidFill>
                        </a:defRPr>
                      </a:pPr>
                      <a:r>
                        <a:rPr sz="4400">
                          <a:solidFill>
                            <a:srgbClr val="444444"/>
                          </a:solidFill>
                        </a:rPr>
                        <a:t>Till 31.12.22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75</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100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225</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870350">
                <a:tc>
                  <a:txBody>
                    <a:bodyPr/>
                    <a:lstStyle/>
                    <a:p>
                      <a:pPr algn="ctr" defTabSz="647700">
                        <a:defRPr>
                          <a:solidFill>
                            <a:srgbClr val="000000"/>
                          </a:solidFill>
                        </a:defRPr>
                      </a:pPr>
                      <a:r>
                        <a:rPr sz="4400">
                          <a:solidFill>
                            <a:srgbClr val="444444"/>
                          </a:solidFill>
                        </a:rPr>
                        <a:t>Till 31.03.23</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FF0000"/>
                          </a:solidFill>
                        </a:rPr>
                        <a:t>1</a:t>
                      </a:r>
                      <a:r>
                        <a:rPr lang="en-IN" sz="4400" dirty="0">
                          <a:solidFill>
                            <a:srgbClr val="FF0000"/>
                          </a:solidFill>
                        </a:rPr>
                        <a:t>6</a:t>
                      </a:r>
                      <a:r>
                        <a:rPr sz="4400" dirty="0">
                          <a:solidFill>
                            <a:srgbClr val="FF0000"/>
                          </a:solidFill>
                        </a:rPr>
                        <a:t>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4400" dirty="0">
                          <a:solidFill>
                            <a:srgbClr val="FF0000"/>
                          </a:solidFill>
                        </a:rPr>
                        <a:t>230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4400" dirty="0">
                          <a:solidFill>
                            <a:srgbClr val="FF0000"/>
                          </a:solidFill>
                        </a:rPr>
                        <a:t>70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4400" dirty="0">
                          <a:solidFill>
                            <a:srgbClr val="FF0000"/>
                          </a:solidFill>
                        </a:rPr>
                        <a:t>460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2670094"/>
      </p:ext>
    </p:extLst>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sz="5400" dirty="0"/>
              <a:t> </a:t>
            </a:r>
            <a:r>
              <a:rPr lang="en-US" sz="5400" dirty="0"/>
              <a:t>3</a:t>
            </a:r>
            <a:r>
              <a:rPr sz="5400" dirty="0"/>
              <a:t> </a:t>
            </a:r>
            <a:r>
              <a:rPr lang="en-US" sz="5400" dirty="0"/>
              <a:t>. </a:t>
            </a:r>
            <a:r>
              <a:rPr lang="en-IN" sz="5400" b="1" dirty="0">
                <a:latin typeface="Helvetica Neue"/>
                <a:sym typeface="Helvetica Neue"/>
              </a:rPr>
              <a:t>Action Plan Disbursement </a:t>
            </a:r>
            <a:endParaRPr sz="5400" dirty="0"/>
          </a:p>
        </p:txBody>
      </p:sp>
      <p:graphicFrame>
        <p:nvGraphicFramePr>
          <p:cNvPr id="3" name="Table">
            <a:extLst>
              <a:ext uri="{FF2B5EF4-FFF2-40B4-BE49-F238E27FC236}">
                <a16:creationId xmlns:a16="http://schemas.microsoft.com/office/drawing/2014/main" id="{171309D7-E27F-619F-C625-99771D705C32}"/>
              </a:ext>
            </a:extLst>
          </p:cNvPr>
          <p:cNvGraphicFramePr/>
          <p:nvPr>
            <p:extLst>
              <p:ext uri="{D42A27DB-BD31-4B8C-83A1-F6EECF244321}">
                <p14:modId xmlns:p14="http://schemas.microsoft.com/office/powerpoint/2010/main" val="3813270946"/>
              </p:ext>
            </p:extLst>
          </p:nvPr>
        </p:nvGraphicFramePr>
        <p:xfrm>
          <a:off x="1079500" y="3574438"/>
          <a:ext cx="23072586" cy="9608161"/>
        </p:xfrm>
        <a:graphic>
          <a:graphicData uri="http://schemas.openxmlformats.org/drawingml/2006/table">
            <a:tbl>
              <a:tblPr firstRow="1" firstCol="1">
                <a:tableStyleId>{EEE7283C-3CF3-47DC-8721-378D4A62B228}</a:tableStyleId>
              </a:tblPr>
              <a:tblGrid>
                <a:gridCol w="3597838">
                  <a:extLst>
                    <a:ext uri="{9D8B030D-6E8A-4147-A177-3AD203B41FA5}">
                      <a16:colId xmlns:a16="http://schemas.microsoft.com/office/drawing/2014/main" val="20000"/>
                    </a:ext>
                  </a:extLst>
                </a:gridCol>
                <a:gridCol w="2392089">
                  <a:extLst>
                    <a:ext uri="{9D8B030D-6E8A-4147-A177-3AD203B41FA5}">
                      <a16:colId xmlns:a16="http://schemas.microsoft.com/office/drawing/2014/main" val="20001"/>
                    </a:ext>
                  </a:extLst>
                </a:gridCol>
                <a:gridCol w="2392089">
                  <a:extLst>
                    <a:ext uri="{9D8B030D-6E8A-4147-A177-3AD203B41FA5}">
                      <a16:colId xmlns:a16="http://schemas.microsoft.com/office/drawing/2014/main" val="1045719957"/>
                    </a:ext>
                  </a:extLst>
                </a:gridCol>
                <a:gridCol w="1984218">
                  <a:extLst>
                    <a:ext uri="{9D8B030D-6E8A-4147-A177-3AD203B41FA5}">
                      <a16:colId xmlns:a16="http://schemas.microsoft.com/office/drawing/2014/main" val="20003"/>
                    </a:ext>
                  </a:extLst>
                </a:gridCol>
                <a:gridCol w="1984218">
                  <a:extLst>
                    <a:ext uri="{9D8B030D-6E8A-4147-A177-3AD203B41FA5}">
                      <a16:colId xmlns:a16="http://schemas.microsoft.com/office/drawing/2014/main" val="1239284170"/>
                    </a:ext>
                  </a:extLst>
                </a:gridCol>
                <a:gridCol w="2360584">
                  <a:extLst>
                    <a:ext uri="{9D8B030D-6E8A-4147-A177-3AD203B41FA5}">
                      <a16:colId xmlns:a16="http://schemas.microsoft.com/office/drawing/2014/main" val="20005"/>
                    </a:ext>
                  </a:extLst>
                </a:gridCol>
                <a:gridCol w="2360584">
                  <a:extLst>
                    <a:ext uri="{9D8B030D-6E8A-4147-A177-3AD203B41FA5}">
                      <a16:colId xmlns:a16="http://schemas.microsoft.com/office/drawing/2014/main" val="1340075539"/>
                    </a:ext>
                  </a:extLst>
                </a:gridCol>
                <a:gridCol w="3000483">
                  <a:extLst>
                    <a:ext uri="{9D8B030D-6E8A-4147-A177-3AD203B41FA5}">
                      <a16:colId xmlns:a16="http://schemas.microsoft.com/office/drawing/2014/main" val="20007"/>
                    </a:ext>
                  </a:extLst>
                </a:gridCol>
                <a:gridCol w="3000483">
                  <a:extLst>
                    <a:ext uri="{9D8B030D-6E8A-4147-A177-3AD203B41FA5}">
                      <a16:colId xmlns:a16="http://schemas.microsoft.com/office/drawing/2014/main" val="462920388"/>
                    </a:ext>
                  </a:extLst>
                </a:gridCol>
              </a:tblGrid>
              <a:tr h="2679747">
                <a:tc>
                  <a:txBody>
                    <a:bodyPr/>
                    <a:lstStyle/>
                    <a:p>
                      <a:pPr algn="ctr" defTabSz="647700">
                        <a:defRPr>
                          <a:solidFill>
                            <a:srgbClr val="000000"/>
                          </a:solidFill>
                        </a:defRPr>
                      </a:pPr>
                      <a:r>
                        <a:rPr sz="4400">
                          <a:solidFill>
                            <a:srgbClr val="FFFFFF"/>
                          </a:solidFill>
                        </a:rPr>
                        <a:t>Specification</a:t>
                      </a:r>
                    </a:p>
                  </a:txBody>
                  <a:tcPr marL="50800" marR="50800" marT="50800" marB="50800" anchor="ctr" horzOverflow="overflow">
                    <a:lnL w="12700">
                      <a:solidFill>
                        <a:srgbClr val="3C3C1D"/>
                      </a:solidFill>
                      <a:miter lim="400000"/>
                    </a:lnL>
                  </a:tcPr>
                </a:tc>
                <a:tc gridSpan="7">
                  <a:txBody>
                    <a:bodyPr/>
                    <a:lstStyle/>
                    <a:p>
                      <a:pPr algn="ctr" defTabSz="647700">
                        <a:defRPr>
                          <a:solidFill>
                            <a:srgbClr val="000000"/>
                          </a:solidFill>
                        </a:defRPr>
                      </a:pPr>
                      <a:r>
                        <a:rPr sz="4400" dirty="0">
                          <a:solidFill>
                            <a:srgbClr val="FFFFFF"/>
                          </a:solidFill>
                        </a:rPr>
                        <a:t>Disbursement</a:t>
                      </a:r>
                      <a:r>
                        <a:rPr lang="en-US" sz="4400" dirty="0">
                          <a:solidFill>
                            <a:srgbClr val="FFFFFF"/>
                          </a:solidFill>
                        </a:rPr>
                        <a:t> </a:t>
                      </a:r>
                      <a:r>
                        <a:rPr lang="en-IN" sz="4400" b="0" i="0" u="none" strike="noStrike" cap="none" spc="0" baseline="0" dirty="0">
                          <a:solidFill>
                            <a:srgbClr val="FFFFFF"/>
                          </a:solidFill>
                          <a:uFillTx/>
                          <a:latin typeface="Helvetica Neue"/>
                          <a:sym typeface="Helvetica Neue"/>
                        </a:rPr>
                        <a:t>(Rs Cr)</a:t>
                      </a:r>
                      <a:endParaRPr sz="4400" dirty="0">
                        <a:solidFill>
                          <a:srgbClr val="FFFFFF"/>
                        </a:solidFill>
                      </a:endParaRPr>
                    </a:p>
                  </a:txBody>
                  <a:tcPr marL="50800" marR="50800" marT="50800" marB="50800" anchor="ctr" horzOverflow="overflow"/>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hMerge="1">
                  <a:txBody>
                    <a:bodyPr/>
                    <a:lstStyle/>
                    <a:p>
                      <a:endParaRPr lang="en-IN"/>
                    </a:p>
                  </a:txBody>
                  <a:tcPr/>
                </a:tc>
                <a:tc hMerge="1">
                  <a:txBody>
                    <a:bodyPr/>
                    <a:lstStyle/>
                    <a:p>
                      <a:endParaRPr lang="en-US"/>
                    </a:p>
                  </a:txBody>
                  <a:tcPr>
                    <a:lnL w="12700" cap="flat" cmpd="sng" algn="ctr">
                      <a:solidFill>
                        <a:srgbClr val="3C3C1D"/>
                      </a:solidFill>
                      <a:prstDash val="solid"/>
                      <a:miter lim="400000"/>
                      <a:headEnd type="none" w="med" len="med"/>
                      <a:tailEnd type="none" w="med" len="med"/>
                    </a:lnL>
                  </a:tcPr>
                </a:tc>
                <a:tc>
                  <a:txBody>
                    <a:bodyPr/>
                    <a:lstStyle/>
                    <a:p>
                      <a:pPr algn="ctr" defTabSz="647700">
                        <a:defRPr>
                          <a:solidFill>
                            <a:srgbClr val="000000"/>
                          </a:solidFill>
                        </a:defRPr>
                      </a:pPr>
                      <a:endParaRPr sz="4400" dirty="0">
                        <a:solidFill>
                          <a:srgbClr val="FFFFFF"/>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513761">
                <a:tc>
                  <a:txBody>
                    <a:bodyPr/>
                    <a:lstStyle/>
                    <a:p>
                      <a:pPr algn="ctr" defTabSz="647700">
                        <a:defRPr sz="5000"/>
                      </a:pPr>
                      <a:endParaRPr sz="4400"/>
                    </a:p>
                  </a:txBody>
                  <a:tcPr marL="50800" marR="50800" marT="50800" marB="50800" anchor="ctr" horzOverflow="overflow"/>
                </a:tc>
                <a:tc>
                  <a:txBody>
                    <a:bodyPr/>
                    <a:lstStyle/>
                    <a:p>
                      <a:pPr defTabSz="647700">
                        <a:defRPr>
                          <a:solidFill>
                            <a:srgbClr val="000000"/>
                          </a:solidFill>
                        </a:defRPr>
                      </a:pPr>
                      <a:r>
                        <a:rPr sz="4400" dirty="0">
                          <a:solidFill>
                            <a:srgbClr val="444444"/>
                          </a:solidFill>
                        </a:rPr>
                        <a:t>TVM</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 </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Kochi </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Calicut</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a:t>
                      </a: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Total</a:t>
                      </a:r>
                    </a:p>
                  </a:txBody>
                  <a:tcPr marL="50800" marR="50800" marT="50800" marB="50800" anchor="ctr" horzOverflow="overflow"/>
                </a:tc>
                <a:tc>
                  <a:txBody>
                    <a:bodyPr/>
                    <a:lstStyle/>
                    <a:p>
                      <a:pPr defTabSz="647700">
                        <a:defRPr>
                          <a:solidFill>
                            <a:srgbClr val="000000"/>
                          </a:solidFill>
                        </a:defRPr>
                      </a:pPr>
                      <a:r>
                        <a:rPr lang="en-US" sz="4400" dirty="0">
                          <a:solidFill>
                            <a:srgbClr val="444444"/>
                          </a:solidFill>
                        </a:rPr>
                        <a:t>Result </a:t>
                      </a: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645788">
                <a:tc>
                  <a:txBody>
                    <a:bodyPr/>
                    <a:lstStyle/>
                    <a:p>
                      <a:pPr algn="ctr" defTabSz="647700">
                        <a:defRPr>
                          <a:solidFill>
                            <a:srgbClr val="000000"/>
                          </a:solidFill>
                        </a:defRPr>
                      </a:pPr>
                      <a:r>
                        <a:rPr sz="4400" dirty="0">
                          <a:solidFill>
                            <a:srgbClr val="444444"/>
                          </a:solidFill>
                        </a:rPr>
                        <a:t>Till 30.09.22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30</a:t>
                      </a:r>
                    </a:p>
                  </a:txBody>
                  <a:tcPr marL="50800" marR="50800" marT="50800" marB="50800" anchor="ctr" horzOverflow="overflow"/>
                </a:tc>
                <a:tc rowSpan="2">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00B050"/>
                          </a:solidFill>
                        </a:rPr>
                        <a:t>62.33 (30.12.22)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20</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00B050"/>
                          </a:solidFill>
                        </a:rPr>
                        <a:t>44.27</a:t>
                      </a:r>
                      <a:endParaRPr sz="4400" dirty="0">
                        <a:solidFill>
                          <a:srgbClr val="00B050"/>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15</a:t>
                      </a:r>
                    </a:p>
                  </a:txBody>
                  <a:tcPr marL="50800" marR="50800" marT="50800" marB="50800" anchor="ctr" horzOverflow="overflow"/>
                </a:tc>
                <a:tc rowSpan="2">
                  <a:txBody>
                    <a:bodyPr/>
                    <a:lstStyle/>
                    <a:p>
                      <a:pPr algn="ctr" defTabSz="647700">
                        <a:defRPr>
                          <a:solidFill>
                            <a:srgbClr val="000000"/>
                          </a:solidFill>
                        </a:defRPr>
                      </a:pPr>
                      <a:r>
                        <a:rPr lang="en-IN" sz="4400" dirty="0">
                          <a:solidFill>
                            <a:srgbClr val="00B050"/>
                          </a:solidFill>
                        </a:rPr>
                        <a:t>16.25</a:t>
                      </a:r>
                    </a:p>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00B050"/>
                          </a:solidFill>
                        </a:rPr>
                        <a:t>(15.12.22)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65</a:t>
                      </a:r>
                    </a:p>
                  </a:txBody>
                  <a:tcPr marL="50800" marR="50800" marT="50800" marB="50800" anchor="ctr" horzOverflow="overflow"/>
                </a:tc>
                <a:tc rowSpan="2">
                  <a:txBody>
                    <a:bodyPr/>
                    <a:lstStyle/>
                    <a:p>
                      <a:pPr marL="0" marR="0" lvl="0" indent="0" algn="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400" dirty="0">
                          <a:solidFill>
                            <a:srgbClr val="00B050"/>
                          </a:solidFill>
                        </a:rPr>
                        <a:t>122.85</a:t>
                      </a:r>
                    </a:p>
                  </a:txBody>
                  <a:tcPr marL="50800" marR="50800" marT="50800" marB="50800" anchor="ctr" horzOverflow="overflow"/>
                </a:tc>
                <a:extLst>
                  <a:ext uri="{0D108BD9-81ED-4DB2-BD59-A6C34878D82A}">
                    <a16:rowId xmlns:a16="http://schemas.microsoft.com/office/drawing/2014/main" val="10002"/>
                  </a:ext>
                </a:extLst>
              </a:tr>
              <a:tr h="1804357">
                <a:tc>
                  <a:txBody>
                    <a:bodyPr/>
                    <a:lstStyle/>
                    <a:p>
                      <a:pPr algn="ctr" defTabSz="647700">
                        <a:defRPr>
                          <a:solidFill>
                            <a:srgbClr val="000000"/>
                          </a:solidFill>
                        </a:defRPr>
                      </a:pPr>
                      <a:r>
                        <a:rPr sz="4400" dirty="0">
                          <a:solidFill>
                            <a:srgbClr val="444444"/>
                          </a:solidFill>
                        </a:rPr>
                        <a:t>Till 31.12.22</a:t>
                      </a: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50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30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tc>
                  <a:txBody>
                    <a:bodyPr/>
                    <a:lstStyle/>
                    <a:p>
                      <a:pPr defTabSz="647700">
                        <a:defRPr>
                          <a:solidFill>
                            <a:srgbClr val="000000"/>
                          </a:solidFill>
                        </a:defRPr>
                      </a:pPr>
                      <a:r>
                        <a:rPr sz="4400" dirty="0">
                          <a:solidFill>
                            <a:srgbClr val="444444"/>
                          </a:solidFill>
                        </a:rPr>
                        <a:t>130</a:t>
                      </a:r>
                    </a:p>
                  </a:txBody>
                  <a:tcPr marL="50800" marR="50800" marT="50800" marB="50800" anchor="ctr" horzOverflow="overflow"/>
                </a:tc>
                <a:tc vMerge="1">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964508">
                <a:tc>
                  <a:txBody>
                    <a:bodyPr/>
                    <a:lstStyle/>
                    <a:p>
                      <a:pPr algn="ctr" defTabSz="647700">
                        <a:defRPr>
                          <a:solidFill>
                            <a:srgbClr val="000000"/>
                          </a:solidFill>
                        </a:defRPr>
                      </a:pPr>
                      <a:r>
                        <a:rPr sz="4400">
                          <a:solidFill>
                            <a:srgbClr val="444444"/>
                          </a:solidFill>
                        </a:rPr>
                        <a:t>Till 31.03.23</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sz="4400" dirty="0">
                          <a:solidFill>
                            <a:srgbClr val="FF0000"/>
                          </a:solidFill>
                        </a:rPr>
                        <a:t>100</a:t>
                      </a: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4400" dirty="0">
                          <a:solidFill>
                            <a:srgbClr val="FF0000"/>
                          </a:solidFill>
                        </a:rPr>
                        <a:t>130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IN" sz="4400" dirty="0">
                          <a:solidFill>
                            <a:srgbClr val="FF0000"/>
                          </a:solidFill>
                        </a:rPr>
                        <a:t>40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r>
                        <a:rPr lang="en-US" sz="4400" dirty="0">
                          <a:solidFill>
                            <a:srgbClr val="FF0000"/>
                          </a:solidFill>
                        </a:rPr>
                        <a:t>270</a:t>
                      </a:r>
                      <a:endParaRPr sz="4400" dirty="0">
                        <a:solidFill>
                          <a:srgbClr val="FF0000"/>
                        </a:solidFill>
                      </a:endParaRPr>
                    </a:p>
                  </a:txBody>
                  <a:tcPr marL="50800" marR="50800" marT="50800" marB="50800" anchor="ctr" horzOverflow="overflow">
                    <a:lnB w="12700">
                      <a:solidFill>
                        <a:srgbClr val="3C3C1D"/>
                      </a:solidFill>
                      <a:miter lim="400000"/>
                    </a:lnB>
                  </a:tcPr>
                </a:tc>
                <a:tc>
                  <a:txBody>
                    <a:bodyPr/>
                    <a:lstStyle/>
                    <a:p>
                      <a:pPr defTabSz="647700">
                        <a:defRPr>
                          <a:solidFill>
                            <a:srgbClr val="000000"/>
                          </a:solidFill>
                        </a:defRPr>
                      </a:pPr>
                      <a:endParaRPr sz="4400" dirty="0">
                        <a:solidFill>
                          <a:srgbClr val="444444"/>
                        </a:solidFill>
                      </a:endParaRPr>
                    </a:p>
                  </a:txBody>
                  <a:tcPr marL="50800" marR="50800" marT="50800" marB="50800" anchor="ctr" horzOverflow="overflow">
                    <a:lnB w="12700">
                      <a:solidFill>
                        <a:srgbClr val="3C3C1D"/>
                      </a:solidFill>
                      <a:miter lim="400000"/>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5592576"/>
      </p:ext>
    </p:extLst>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sz="5400" dirty="0"/>
              <a:t> </a:t>
            </a:r>
            <a:r>
              <a:rPr lang="en-US" sz="5400" dirty="0"/>
              <a:t>4</a:t>
            </a:r>
            <a:r>
              <a:rPr sz="5400" dirty="0"/>
              <a:t> </a:t>
            </a:r>
            <a:r>
              <a:rPr lang="en-US" sz="5400" dirty="0"/>
              <a:t>. </a:t>
            </a:r>
            <a:r>
              <a:rPr lang="en-IN" sz="5400" b="1" dirty="0">
                <a:latin typeface="Helvetica Neue"/>
                <a:sym typeface="Helvetica Neue"/>
              </a:rPr>
              <a:t>Comparison With Respect To Previous Years Till Dec 31</a:t>
            </a:r>
            <a:r>
              <a:rPr lang="en-IN" sz="5400" b="1" baseline="30000" dirty="0">
                <a:latin typeface="Helvetica Neue"/>
                <a:sym typeface="Helvetica Neue"/>
              </a:rPr>
              <a:t>st</a:t>
            </a:r>
            <a:r>
              <a:rPr lang="en-IN" sz="5400" b="1" dirty="0">
                <a:latin typeface="Helvetica Neue"/>
                <a:sym typeface="Helvetica Neue"/>
              </a:rPr>
              <a:t> </a:t>
            </a:r>
            <a:endParaRPr sz="5400" dirty="0"/>
          </a:p>
        </p:txBody>
      </p:sp>
      <p:graphicFrame>
        <p:nvGraphicFramePr>
          <p:cNvPr id="5" name="Table">
            <a:extLst>
              <a:ext uri="{FF2B5EF4-FFF2-40B4-BE49-F238E27FC236}">
                <a16:creationId xmlns:a16="http://schemas.microsoft.com/office/drawing/2014/main" id="{BA2AF3B9-B809-F242-EAEE-14E0917CF41F}"/>
              </a:ext>
            </a:extLst>
          </p:cNvPr>
          <p:cNvGraphicFramePr/>
          <p:nvPr>
            <p:extLst>
              <p:ext uri="{D42A27DB-BD31-4B8C-83A1-F6EECF244321}">
                <p14:modId xmlns:p14="http://schemas.microsoft.com/office/powerpoint/2010/main" val="3984492095"/>
              </p:ext>
            </p:extLst>
          </p:nvPr>
        </p:nvGraphicFramePr>
        <p:xfrm>
          <a:off x="1125415" y="3929891"/>
          <a:ext cx="20872941" cy="7563498"/>
        </p:xfrm>
        <a:graphic>
          <a:graphicData uri="http://schemas.openxmlformats.org/drawingml/2006/table">
            <a:tbl>
              <a:tblPr firstRow="1" firstCol="1">
                <a:tableStyleId>{EEE7283C-3CF3-47DC-8721-378D4A62B228}</a:tableStyleId>
              </a:tblPr>
              <a:tblGrid>
                <a:gridCol w="4448908">
                  <a:extLst>
                    <a:ext uri="{9D8B030D-6E8A-4147-A177-3AD203B41FA5}">
                      <a16:colId xmlns:a16="http://schemas.microsoft.com/office/drawing/2014/main" val="20000"/>
                    </a:ext>
                  </a:extLst>
                </a:gridCol>
                <a:gridCol w="2847277">
                  <a:extLst>
                    <a:ext uri="{9D8B030D-6E8A-4147-A177-3AD203B41FA5}">
                      <a16:colId xmlns:a16="http://schemas.microsoft.com/office/drawing/2014/main" val="20001"/>
                    </a:ext>
                  </a:extLst>
                </a:gridCol>
                <a:gridCol w="3237000">
                  <a:extLst>
                    <a:ext uri="{9D8B030D-6E8A-4147-A177-3AD203B41FA5}">
                      <a16:colId xmlns:a16="http://schemas.microsoft.com/office/drawing/2014/main" val="20002"/>
                    </a:ext>
                  </a:extLst>
                </a:gridCol>
                <a:gridCol w="1993801">
                  <a:extLst>
                    <a:ext uri="{9D8B030D-6E8A-4147-A177-3AD203B41FA5}">
                      <a16:colId xmlns:a16="http://schemas.microsoft.com/office/drawing/2014/main" val="20003"/>
                    </a:ext>
                  </a:extLst>
                </a:gridCol>
                <a:gridCol w="2781985">
                  <a:extLst>
                    <a:ext uri="{9D8B030D-6E8A-4147-A177-3AD203B41FA5}">
                      <a16:colId xmlns:a16="http://schemas.microsoft.com/office/drawing/2014/main" val="2981198435"/>
                    </a:ext>
                  </a:extLst>
                </a:gridCol>
                <a:gridCol w="2781985">
                  <a:extLst>
                    <a:ext uri="{9D8B030D-6E8A-4147-A177-3AD203B41FA5}">
                      <a16:colId xmlns:a16="http://schemas.microsoft.com/office/drawing/2014/main" val="2672971989"/>
                    </a:ext>
                  </a:extLst>
                </a:gridCol>
                <a:gridCol w="2781985">
                  <a:extLst>
                    <a:ext uri="{9D8B030D-6E8A-4147-A177-3AD203B41FA5}">
                      <a16:colId xmlns:a16="http://schemas.microsoft.com/office/drawing/2014/main" val="382452558"/>
                    </a:ext>
                  </a:extLst>
                </a:gridCol>
              </a:tblGrid>
              <a:tr h="1306054">
                <a:tc>
                  <a:txBody>
                    <a:bodyPr/>
                    <a:lstStyle/>
                    <a:p>
                      <a:pPr algn="ctr" defTabSz="647700">
                        <a:defRPr>
                          <a:solidFill>
                            <a:srgbClr val="000000"/>
                          </a:solidFill>
                        </a:defRPr>
                      </a:pPr>
                      <a:r>
                        <a:rPr lang="en-IN" sz="4800" b="1" dirty="0">
                          <a:solidFill>
                            <a:srgbClr val="FFFFFF"/>
                          </a:solidFill>
                        </a:rPr>
                        <a:t>Specifications</a:t>
                      </a:r>
                      <a:endParaRPr sz="4800" b="1" dirty="0">
                        <a:solidFill>
                          <a:srgbClr val="FFFFFF"/>
                        </a:solidFill>
                      </a:endParaRPr>
                    </a:p>
                  </a:txBody>
                  <a:tcPr marL="50800" marR="50800" marT="50800" marB="50800" anchor="ctr" horzOverflow="overflow">
                    <a:lnL w="12700">
                      <a:solidFill>
                        <a:srgbClr val="3C3C1D"/>
                      </a:solidFill>
                      <a:miter lim="400000"/>
                    </a:lnL>
                  </a:tcPr>
                </a:tc>
                <a:tc gridSpan="3">
                  <a:txBody>
                    <a:bodyPr/>
                    <a:lstStyle/>
                    <a:p>
                      <a:pPr algn="ctr" defTabSz="647700">
                        <a:defRPr>
                          <a:solidFill>
                            <a:srgbClr val="000000"/>
                          </a:solidFill>
                        </a:defRPr>
                      </a:pPr>
                      <a:r>
                        <a:rPr lang="en-IN" sz="4800" b="1" dirty="0">
                          <a:solidFill>
                            <a:schemeClr val="bg1"/>
                          </a:solidFill>
                          <a:latin typeface="Helvetica Neue"/>
                          <a:sym typeface="Helvetica Neue"/>
                        </a:rPr>
                        <a:t>Sanctions </a:t>
                      </a:r>
                      <a:r>
                        <a:rPr lang="en-IN" sz="4800" b="0" i="0" u="none" strike="noStrike" cap="none" spc="0" baseline="0" dirty="0">
                          <a:solidFill>
                            <a:srgbClr val="FFFFFF"/>
                          </a:solidFill>
                          <a:uFillTx/>
                          <a:latin typeface="Helvetica Neue"/>
                          <a:sym typeface="Helvetica Neue"/>
                        </a:rPr>
                        <a:t>(Rs Cr)</a:t>
                      </a:r>
                      <a:endParaRPr sz="4800" dirty="0">
                        <a:solidFill>
                          <a:schemeClr val="bg1"/>
                        </a:solidFill>
                      </a:endParaRPr>
                    </a:p>
                  </a:txBody>
                  <a:tcPr marL="50800" marR="50800" marT="50800" marB="50800" anchor="ctr" horzOverflow="overflow"/>
                </a:tc>
                <a:tc hMerge="1">
                  <a:txBody>
                    <a:bodyPr/>
                    <a:lstStyle/>
                    <a:p>
                      <a:pPr algn="ctr" defTabSz="647700">
                        <a:defRPr>
                          <a:solidFill>
                            <a:srgbClr val="000000"/>
                          </a:solidFill>
                        </a:defRPr>
                      </a:pPr>
                      <a:endParaRPr sz="4800" dirty="0">
                        <a:solidFill>
                          <a:schemeClr val="tx1"/>
                        </a:solidFill>
                      </a:endParaRPr>
                    </a:p>
                  </a:txBody>
                  <a:tcPr marL="50800" marR="50800" marT="50800" marB="50800" anchor="ctr" horzOverflow="overflow"/>
                </a:tc>
                <a:tc hMerge="1">
                  <a:txBody>
                    <a:bodyPr/>
                    <a:lstStyle/>
                    <a:p>
                      <a:pPr algn="ctr" defTabSz="647700">
                        <a:defRPr>
                          <a:solidFill>
                            <a:srgbClr val="000000"/>
                          </a:solidFill>
                        </a:defRPr>
                      </a:pPr>
                      <a:endParaRPr sz="4800" dirty="0">
                        <a:solidFill>
                          <a:srgbClr val="FFFFFF"/>
                        </a:solidFill>
                      </a:endParaRPr>
                    </a:p>
                  </a:txBody>
                  <a:tcPr marL="50800" marR="50800" marT="50800" marB="50800" anchor="ctr" horzOverflow="overflow"/>
                </a:tc>
                <a:tc gridSpan="3">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1" dirty="0">
                          <a:solidFill>
                            <a:schemeClr val="bg1"/>
                          </a:solidFill>
                        </a:rPr>
                        <a:t>                                    </a:t>
                      </a:r>
                      <a:r>
                        <a:rPr lang="en-IN" sz="4400" b="1" dirty="0">
                          <a:solidFill>
                            <a:schemeClr val="bg1"/>
                          </a:solidFill>
                        </a:rPr>
                        <a:t>Disbursement </a:t>
                      </a:r>
                      <a:r>
                        <a:rPr lang="en-IN" sz="4400" b="0" i="0" u="none" strike="noStrike" cap="none" spc="0" baseline="0" dirty="0">
                          <a:solidFill>
                            <a:srgbClr val="FFFFFF"/>
                          </a:solidFill>
                          <a:uFillTx/>
                          <a:latin typeface="Helvetica Neue"/>
                          <a:sym typeface="Helvetica Neue"/>
                        </a:rPr>
                        <a:t>(Rs Cr)</a:t>
                      </a:r>
                      <a:endParaRPr lang="en-IN" sz="4400" b="1" dirty="0">
                        <a:solidFill>
                          <a:schemeClr val="bg1"/>
                        </a:solidFill>
                      </a:endParaRPr>
                    </a:p>
                    <a:p>
                      <a:pPr algn="ctr" defTabSz="647700">
                        <a:defRPr>
                          <a:solidFill>
                            <a:srgbClr val="000000"/>
                          </a:solidFill>
                        </a:defRPr>
                      </a:pPr>
                      <a:endParaRPr sz="4400" dirty="0">
                        <a:solidFill>
                          <a:schemeClr val="bg1"/>
                        </a:solidFill>
                      </a:endParaRPr>
                    </a:p>
                  </a:txBody>
                  <a:tcPr marL="50800" marR="50800" marT="50800" marB="50800" anchor="ctr" horzOverflow="overflow"/>
                </a:tc>
                <a:tc hMerge="1">
                  <a:txBody>
                    <a:bodyPr/>
                    <a:lstStyle/>
                    <a:p>
                      <a:pPr algn="ctr" defTabSz="647700">
                        <a:defRPr>
                          <a:solidFill>
                            <a:srgbClr val="000000"/>
                          </a:solidFill>
                        </a:defRPr>
                      </a:pPr>
                      <a:endParaRPr sz="4800" dirty="0">
                        <a:solidFill>
                          <a:srgbClr val="FFFFFF"/>
                        </a:solidFill>
                      </a:endParaRPr>
                    </a:p>
                  </a:txBody>
                  <a:tcPr marL="50800" marR="50800" marT="50800" marB="50800" anchor="ctr" horzOverflow="overflow"/>
                </a:tc>
                <a:tc hMerge="1">
                  <a:txBody>
                    <a:bodyPr/>
                    <a:lstStyle/>
                    <a:p>
                      <a:pPr algn="ctr" defTabSz="647700">
                        <a:defRPr>
                          <a:solidFill>
                            <a:srgbClr val="000000"/>
                          </a:solidFill>
                        </a:defRPr>
                      </a:pPr>
                      <a:endParaRPr sz="4800" dirty="0">
                        <a:solidFill>
                          <a:srgbClr val="FFFFFF"/>
                        </a:solidFill>
                      </a:endParaRPr>
                    </a:p>
                  </a:txBody>
                  <a:tcPr marL="50800" marR="50800" marT="50800" marB="50800" anchor="ctr" horzOverflow="overflow"/>
                </a:tc>
                <a:extLst>
                  <a:ext uri="{0D108BD9-81ED-4DB2-BD59-A6C34878D82A}">
                    <a16:rowId xmlns:a16="http://schemas.microsoft.com/office/drawing/2014/main" val="10000"/>
                  </a:ext>
                </a:extLst>
              </a:tr>
              <a:tr h="154792">
                <a:tc>
                  <a:txBody>
                    <a:bodyPr/>
                    <a:lstStyle/>
                    <a:p>
                      <a:pPr algn="ctr" defTabSz="647700">
                        <a:defRPr>
                          <a:solidFill>
                            <a:srgbClr val="000000"/>
                          </a:solidFill>
                        </a:defRPr>
                      </a:pPr>
                      <a:endParaRPr sz="4800" dirty="0">
                        <a:solidFill>
                          <a:schemeClr val="tx1"/>
                        </a:solidFill>
                      </a:endParaRPr>
                    </a:p>
                  </a:txBody>
                  <a:tcPr marL="50800" marR="50800" marT="50800" marB="50800" anchor="ctr" horzOverflow="overflow">
                    <a:lnL w="12700">
                      <a:solidFill>
                        <a:srgbClr val="3C3C1D"/>
                      </a:solidFill>
                      <a:miter lim="400000"/>
                    </a:lnL>
                  </a:tcPr>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a:solidFill>
                            <a:schemeClr val="tx1"/>
                          </a:solidFill>
                        </a:rPr>
                        <a:t>Target for the Year</a:t>
                      </a:r>
                    </a:p>
                    <a:p>
                      <a:pPr algn="ctr" defTabSz="647700">
                        <a:defRPr>
                          <a:solidFill>
                            <a:srgbClr val="000000"/>
                          </a:solidFill>
                        </a:defRPr>
                      </a:pPr>
                      <a:endParaRPr sz="4000" dirty="0">
                        <a:solidFill>
                          <a:schemeClr val="tx1"/>
                        </a:solidFill>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a:solidFill>
                            <a:schemeClr val="tx1"/>
                          </a:solidFill>
                        </a:rPr>
                        <a:t>Achieved Till 31</a:t>
                      </a:r>
                      <a:r>
                        <a:rPr lang="en-IN" sz="4000" baseline="30000" dirty="0">
                          <a:solidFill>
                            <a:schemeClr val="tx1"/>
                          </a:solidFill>
                        </a:rPr>
                        <a:t>st</a:t>
                      </a:r>
                      <a:r>
                        <a:rPr lang="en-IN" sz="4000" dirty="0">
                          <a:solidFill>
                            <a:schemeClr val="tx1"/>
                          </a:solidFill>
                        </a:rPr>
                        <a:t> Dec</a:t>
                      </a:r>
                    </a:p>
                    <a:p>
                      <a:pPr algn="ctr" defTabSz="647700">
                        <a:defRPr>
                          <a:solidFill>
                            <a:srgbClr val="000000"/>
                          </a:solidFill>
                        </a:defRPr>
                      </a:pPr>
                      <a:endParaRPr sz="4000" dirty="0">
                        <a:solidFill>
                          <a:srgbClr val="FFFFFF"/>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a:t>
                      </a:r>
                      <a:endParaRPr sz="4000" dirty="0">
                        <a:solidFill>
                          <a:schemeClr val="tx1"/>
                        </a:solidFill>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a:solidFill>
                            <a:schemeClr val="tx1"/>
                          </a:solidFill>
                        </a:rPr>
                        <a:t>Target for the Year</a:t>
                      </a:r>
                    </a:p>
                    <a:p>
                      <a:pPr algn="ctr" defTabSz="647700">
                        <a:defRPr>
                          <a:solidFill>
                            <a:srgbClr val="000000"/>
                          </a:solidFill>
                        </a:defRPr>
                      </a:pPr>
                      <a:endParaRPr sz="4000" dirty="0">
                        <a:solidFill>
                          <a:srgbClr val="FFFFFF"/>
                        </a:solidFill>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a:solidFill>
                            <a:schemeClr val="tx1"/>
                          </a:solidFill>
                        </a:rPr>
                        <a:t>Achieved Till 31</a:t>
                      </a:r>
                      <a:r>
                        <a:rPr lang="en-IN" sz="4000" baseline="30000" dirty="0">
                          <a:solidFill>
                            <a:schemeClr val="tx1"/>
                          </a:solidFill>
                        </a:rPr>
                        <a:t>st</a:t>
                      </a:r>
                      <a:r>
                        <a:rPr lang="en-IN" sz="4000" dirty="0">
                          <a:solidFill>
                            <a:schemeClr val="tx1"/>
                          </a:solidFill>
                        </a:rPr>
                        <a:t> Dec</a:t>
                      </a:r>
                    </a:p>
                    <a:p>
                      <a:pPr algn="ctr" defTabSz="647700">
                        <a:defRPr>
                          <a:solidFill>
                            <a:srgbClr val="000000"/>
                          </a:solidFill>
                        </a:defRPr>
                      </a:pPr>
                      <a:endParaRPr sz="4000" dirty="0">
                        <a:solidFill>
                          <a:srgbClr val="FFFFFF"/>
                        </a:solidFill>
                      </a:endParaRPr>
                    </a:p>
                  </a:txBody>
                  <a:tcPr marL="50800" marR="50800" marT="50800" marB="50800" anchor="ctr" horzOverflow="overflow"/>
                </a:tc>
                <a:tc>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dirty="0">
                          <a:solidFill>
                            <a:schemeClr val="tx1"/>
                          </a:solidFill>
                        </a:rPr>
                        <a:t>%</a:t>
                      </a:r>
                    </a:p>
                    <a:p>
                      <a:pPr algn="ctr" defTabSz="647700">
                        <a:defRPr>
                          <a:solidFill>
                            <a:srgbClr val="000000"/>
                          </a:solidFill>
                        </a:defRPr>
                      </a:pPr>
                      <a:endParaRPr sz="4000" dirty="0">
                        <a:solidFill>
                          <a:srgbClr val="FFFFFF"/>
                        </a:solidFill>
                      </a:endParaRPr>
                    </a:p>
                  </a:txBody>
                  <a:tcPr marL="50800" marR="50800" marT="50800" marB="50800" anchor="ctr" horzOverflow="overflow"/>
                </a:tc>
                <a:extLst>
                  <a:ext uri="{0D108BD9-81ED-4DB2-BD59-A6C34878D82A}">
                    <a16:rowId xmlns:a16="http://schemas.microsoft.com/office/drawing/2014/main" val="3442292345"/>
                  </a:ext>
                </a:extLst>
              </a:tr>
              <a:tr h="1119211">
                <a:tc>
                  <a:txBody>
                    <a:bodyPr/>
                    <a:lstStyle/>
                    <a:p>
                      <a:pPr algn="l" defTabSz="647700">
                        <a:defRPr>
                          <a:solidFill>
                            <a:srgbClr val="000000"/>
                          </a:solidFill>
                        </a:defRPr>
                      </a:pPr>
                      <a:r>
                        <a:rPr lang="en-IN" sz="4800" b="0" dirty="0">
                          <a:solidFill>
                            <a:srgbClr val="444444"/>
                          </a:solidFill>
                        </a:rPr>
                        <a:t>2020-2021</a:t>
                      </a:r>
                      <a:endParaRPr sz="48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100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134 </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117.16</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endParaRPr sz="400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108893">
                <a:tc>
                  <a:txBody>
                    <a:bodyPr/>
                    <a:lstStyle/>
                    <a:p>
                      <a:pPr algn="l" defTabSz="647700">
                        <a:defRPr>
                          <a:solidFill>
                            <a:srgbClr val="000000"/>
                          </a:solidFill>
                        </a:defRPr>
                      </a:pPr>
                      <a:r>
                        <a:rPr lang="en-IN" sz="4800" dirty="0">
                          <a:solidFill>
                            <a:schemeClr val="accent6">
                              <a:satOff val="6899"/>
                              <a:lumOff val="-25862"/>
                            </a:schemeClr>
                          </a:solidFill>
                        </a:rPr>
                        <a:t>2021-2022</a:t>
                      </a:r>
                      <a:endParaRPr sz="4800" dirty="0">
                        <a:solidFill>
                          <a:schemeClr val="accent6">
                            <a:satOff val="6899"/>
                            <a:lumOff val="-25862"/>
                          </a:schemeClr>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100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95 </a:t>
                      </a: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68.5</a:t>
                      </a: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1352674">
                <a:tc>
                  <a:txBody>
                    <a:bodyPr/>
                    <a:lstStyle/>
                    <a:p>
                      <a:pPr algn="l" defTabSz="647700">
                        <a:defRPr>
                          <a:solidFill>
                            <a:srgbClr val="000000"/>
                          </a:solidFill>
                        </a:defRPr>
                      </a:pPr>
                      <a:r>
                        <a:rPr lang="en-IN" sz="4800" dirty="0">
                          <a:solidFill>
                            <a:schemeClr val="accent6">
                              <a:satOff val="6899"/>
                              <a:lumOff val="-25862"/>
                            </a:schemeClr>
                          </a:solidFill>
                        </a:rPr>
                        <a:t>2022-2023</a:t>
                      </a:r>
                      <a:endParaRPr sz="4800" dirty="0">
                        <a:solidFill>
                          <a:schemeClr val="accent6">
                            <a:satOff val="6899"/>
                            <a:lumOff val="-25862"/>
                          </a:schemeClr>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225</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225.38</a:t>
                      </a: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r>
                        <a:rPr lang="en-IN" sz="4000" dirty="0">
                          <a:solidFill>
                            <a:srgbClr val="444444"/>
                          </a:solidFill>
                        </a:rPr>
                        <a:t>130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122.85</a:t>
                      </a:r>
                      <a:endParaRPr sz="4000" dirty="0">
                        <a:solidFill>
                          <a:srgbClr val="444444"/>
                        </a:solidFill>
                      </a:endParaRPr>
                    </a:p>
                  </a:txBody>
                  <a:tcPr marL="50800" marR="50800" marT="50800" marB="50800" anchor="ctr" horzOverflow="overflow"/>
                </a:tc>
                <a:tc>
                  <a:txBody>
                    <a:bodyPr/>
                    <a:lstStyle/>
                    <a:p>
                      <a:pPr defTabSz="647700">
                        <a:defRPr>
                          <a:solidFill>
                            <a:srgbClr val="000000"/>
                          </a:solidFill>
                        </a:defRPr>
                      </a:pP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8304520"/>
      </p:ext>
    </p:extLst>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sz="5400" dirty="0"/>
              <a:t> </a:t>
            </a:r>
            <a:r>
              <a:rPr lang="en-US" sz="5400" dirty="0"/>
              <a:t>5</a:t>
            </a:r>
            <a:r>
              <a:rPr sz="5400" dirty="0"/>
              <a:t> </a:t>
            </a:r>
            <a:r>
              <a:rPr lang="en-US" sz="5400" dirty="0"/>
              <a:t>. </a:t>
            </a:r>
            <a:r>
              <a:rPr lang="en-US" sz="5400" b="1" dirty="0">
                <a:latin typeface="Helvetica Neue"/>
                <a:sym typeface="Helvetica Neue"/>
              </a:rPr>
              <a:t>Action Plan For January 2023 to March 2023: Summary</a:t>
            </a:r>
            <a:endParaRPr sz="5400" dirty="0"/>
          </a:p>
        </p:txBody>
      </p:sp>
      <p:graphicFrame>
        <p:nvGraphicFramePr>
          <p:cNvPr id="2" name="Table">
            <a:extLst>
              <a:ext uri="{FF2B5EF4-FFF2-40B4-BE49-F238E27FC236}">
                <a16:creationId xmlns:a16="http://schemas.microsoft.com/office/drawing/2014/main" id="{073371BD-3B91-B30C-B4C9-31F87BE7783E}"/>
              </a:ext>
            </a:extLst>
          </p:cNvPr>
          <p:cNvGraphicFramePr/>
          <p:nvPr>
            <p:extLst>
              <p:ext uri="{D42A27DB-BD31-4B8C-83A1-F6EECF244321}">
                <p14:modId xmlns:p14="http://schemas.microsoft.com/office/powerpoint/2010/main" val="2887335386"/>
              </p:ext>
            </p:extLst>
          </p:nvPr>
        </p:nvGraphicFramePr>
        <p:xfrm>
          <a:off x="1354015" y="4123322"/>
          <a:ext cx="21154293" cy="8566274"/>
        </p:xfrm>
        <a:graphic>
          <a:graphicData uri="http://schemas.openxmlformats.org/drawingml/2006/table">
            <a:tbl>
              <a:tblPr firstRow="1" firstCol="1">
                <a:tableStyleId>{EEE7283C-3CF3-47DC-8721-378D4A62B228}</a:tableStyleId>
              </a:tblPr>
              <a:tblGrid>
                <a:gridCol w="5187462">
                  <a:extLst>
                    <a:ext uri="{9D8B030D-6E8A-4147-A177-3AD203B41FA5}">
                      <a16:colId xmlns:a16="http://schemas.microsoft.com/office/drawing/2014/main" val="20000"/>
                    </a:ext>
                  </a:extLst>
                </a:gridCol>
                <a:gridCol w="4413738">
                  <a:extLst>
                    <a:ext uri="{9D8B030D-6E8A-4147-A177-3AD203B41FA5}">
                      <a16:colId xmlns:a16="http://schemas.microsoft.com/office/drawing/2014/main" val="20001"/>
                    </a:ext>
                  </a:extLst>
                </a:gridCol>
                <a:gridCol w="3692770">
                  <a:extLst>
                    <a:ext uri="{9D8B030D-6E8A-4147-A177-3AD203B41FA5}">
                      <a16:colId xmlns:a16="http://schemas.microsoft.com/office/drawing/2014/main" val="20002"/>
                    </a:ext>
                  </a:extLst>
                </a:gridCol>
                <a:gridCol w="4360984">
                  <a:extLst>
                    <a:ext uri="{9D8B030D-6E8A-4147-A177-3AD203B41FA5}">
                      <a16:colId xmlns:a16="http://schemas.microsoft.com/office/drawing/2014/main" val="2981198435"/>
                    </a:ext>
                  </a:extLst>
                </a:gridCol>
                <a:gridCol w="3499339">
                  <a:extLst>
                    <a:ext uri="{9D8B030D-6E8A-4147-A177-3AD203B41FA5}">
                      <a16:colId xmlns:a16="http://schemas.microsoft.com/office/drawing/2014/main" val="2672971989"/>
                    </a:ext>
                  </a:extLst>
                </a:gridCol>
              </a:tblGrid>
              <a:tr h="1306054">
                <a:tc>
                  <a:txBody>
                    <a:bodyPr/>
                    <a:lstStyle/>
                    <a:p>
                      <a:pPr algn="ctr" defTabSz="647700">
                        <a:defRPr>
                          <a:solidFill>
                            <a:srgbClr val="000000"/>
                          </a:solidFill>
                        </a:defRPr>
                      </a:pPr>
                      <a:r>
                        <a:rPr lang="en-IN" sz="4800" b="1" dirty="0">
                          <a:solidFill>
                            <a:srgbClr val="FFFFFF"/>
                          </a:solidFill>
                        </a:rPr>
                        <a:t>Specifications</a:t>
                      </a:r>
                      <a:endParaRPr sz="4800" b="1" dirty="0">
                        <a:solidFill>
                          <a:srgbClr val="FFFFFF"/>
                        </a:solidFill>
                      </a:endParaRPr>
                    </a:p>
                  </a:txBody>
                  <a:tcPr marL="50800" marR="50800" marT="50800" marB="50800" anchor="ctr" horzOverflow="overflow">
                    <a:lnL w="12700">
                      <a:solidFill>
                        <a:srgbClr val="3C3C1D"/>
                      </a:solidFill>
                      <a:miter lim="400000"/>
                    </a:lnL>
                  </a:tcPr>
                </a:tc>
                <a:tc gridSpan="2">
                  <a:txBody>
                    <a:bodyPr/>
                    <a:lstStyle/>
                    <a:p>
                      <a:pPr algn="ctr" defTabSz="647700">
                        <a:defRPr>
                          <a:solidFill>
                            <a:srgbClr val="000000"/>
                          </a:solidFill>
                        </a:defRPr>
                      </a:pPr>
                      <a:r>
                        <a:rPr lang="en-IN" sz="4800" b="1" dirty="0">
                          <a:solidFill>
                            <a:schemeClr val="bg1"/>
                          </a:solidFill>
                          <a:latin typeface="Helvetica Neue"/>
                          <a:sym typeface="Helvetica Neue"/>
                        </a:rPr>
                        <a:t>Sanctions</a:t>
                      </a:r>
                      <a:endParaRPr sz="4800" dirty="0">
                        <a:solidFill>
                          <a:schemeClr val="bg1"/>
                        </a:solidFill>
                      </a:endParaRPr>
                    </a:p>
                  </a:txBody>
                  <a:tcPr marL="50800" marR="50800" marT="50800" marB="50800" anchor="ctr" horzOverflow="overflow"/>
                </a:tc>
                <a:tc hMerge="1">
                  <a:txBody>
                    <a:bodyPr/>
                    <a:lstStyle/>
                    <a:p>
                      <a:pPr algn="ctr" defTabSz="647700">
                        <a:defRPr>
                          <a:solidFill>
                            <a:srgbClr val="000000"/>
                          </a:solidFill>
                        </a:defRPr>
                      </a:pPr>
                      <a:endParaRPr sz="4800" dirty="0">
                        <a:solidFill>
                          <a:schemeClr val="bg1"/>
                        </a:solidFill>
                      </a:endParaRPr>
                    </a:p>
                  </a:txBody>
                  <a:tcPr marL="50800" marR="50800" marT="50800" marB="50800" anchor="ctr" horzOverflow="overflow"/>
                </a:tc>
                <a:tc gridSpan="2">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1" dirty="0">
                          <a:solidFill>
                            <a:schemeClr val="bg1"/>
                          </a:solidFill>
                        </a:rPr>
                        <a:t>                                    </a:t>
                      </a:r>
                      <a:r>
                        <a:rPr lang="en-IN" sz="4400" b="1" dirty="0">
                          <a:solidFill>
                            <a:schemeClr val="bg1"/>
                          </a:solidFill>
                        </a:rPr>
                        <a:t>Disbursement</a:t>
                      </a:r>
                    </a:p>
                    <a:p>
                      <a:pPr algn="ctr" defTabSz="647700">
                        <a:defRPr>
                          <a:solidFill>
                            <a:srgbClr val="000000"/>
                          </a:solidFill>
                        </a:defRPr>
                      </a:pPr>
                      <a:endParaRPr sz="4400" dirty="0">
                        <a:solidFill>
                          <a:schemeClr val="bg1"/>
                        </a:solidFill>
                      </a:endParaRPr>
                    </a:p>
                  </a:txBody>
                  <a:tcPr marL="50800" marR="50800" marT="50800" marB="50800" anchor="ctr" horzOverflow="overflow"/>
                </a:tc>
                <a:tc hMerge="1">
                  <a:txBody>
                    <a:bodyPr/>
                    <a:lstStyle/>
                    <a:p>
                      <a:pPr algn="ctr" defTabSz="647700">
                        <a:defRPr>
                          <a:solidFill>
                            <a:srgbClr val="000000"/>
                          </a:solidFill>
                        </a:defRPr>
                      </a:pPr>
                      <a:endParaRPr sz="4400" dirty="0">
                        <a:solidFill>
                          <a:schemeClr val="bg1"/>
                        </a:solidFill>
                      </a:endParaRPr>
                    </a:p>
                  </a:txBody>
                  <a:tcPr marL="50800" marR="50800" marT="50800" marB="50800" anchor="ctr" horzOverflow="overflow"/>
                </a:tc>
                <a:extLst>
                  <a:ext uri="{0D108BD9-81ED-4DB2-BD59-A6C34878D82A}">
                    <a16:rowId xmlns:a16="http://schemas.microsoft.com/office/drawing/2014/main" val="10000"/>
                  </a:ext>
                </a:extLst>
              </a:tr>
              <a:tr h="154792">
                <a:tc>
                  <a:txBody>
                    <a:bodyPr/>
                    <a:lstStyle/>
                    <a:p>
                      <a:pPr algn="ctr" defTabSz="647700">
                        <a:defRPr>
                          <a:solidFill>
                            <a:srgbClr val="000000"/>
                          </a:solidFill>
                        </a:defRPr>
                      </a:pPr>
                      <a:endParaRPr sz="4800" dirty="0">
                        <a:solidFill>
                          <a:schemeClr val="tx1"/>
                        </a:solidFill>
                      </a:endParaRP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lang="en-IN" sz="4000" dirty="0">
                          <a:solidFill>
                            <a:schemeClr val="tx1"/>
                          </a:solidFill>
                        </a:rPr>
                        <a:t>Number of Cases</a:t>
                      </a:r>
                      <a:endParaRPr sz="4000" dirty="0">
                        <a:solidFill>
                          <a:schemeClr val="tx1"/>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Amount(Cr)</a:t>
                      </a:r>
                      <a:endParaRPr sz="4000" dirty="0">
                        <a:solidFill>
                          <a:schemeClr val="tx1"/>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Number of Cases</a:t>
                      </a:r>
                      <a:endParaRPr sz="4000" dirty="0">
                        <a:solidFill>
                          <a:schemeClr val="tx1"/>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chemeClr val="tx1"/>
                          </a:solidFill>
                        </a:rPr>
                        <a:t>Amount(Cr)</a:t>
                      </a:r>
                      <a:endParaRPr sz="4000" dirty="0">
                        <a:solidFill>
                          <a:schemeClr val="tx1"/>
                        </a:solidFill>
                      </a:endParaRPr>
                    </a:p>
                  </a:txBody>
                  <a:tcPr marL="50800" marR="50800" marT="50800" marB="50800" anchor="ctr" horzOverflow="overflow"/>
                </a:tc>
                <a:extLst>
                  <a:ext uri="{0D108BD9-81ED-4DB2-BD59-A6C34878D82A}">
                    <a16:rowId xmlns:a16="http://schemas.microsoft.com/office/drawing/2014/main" val="3442292345"/>
                  </a:ext>
                </a:extLst>
              </a:tr>
              <a:tr h="1119211">
                <a:tc>
                  <a:txBody>
                    <a:bodyPr/>
                    <a:lstStyle/>
                    <a:p>
                      <a:pPr algn="l" defTabSz="647700">
                        <a:defRPr>
                          <a:solidFill>
                            <a:srgbClr val="000000"/>
                          </a:solidFill>
                        </a:defRPr>
                      </a:pPr>
                      <a:r>
                        <a:rPr lang="en-IN" sz="4400" b="0" dirty="0">
                          <a:solidFill>
                            <a:srgbClr val="444444"/>
                          </a:solidFill>
                        </a:rPr>
                        <a:t>Head Office-Ravichandran, GM</a:t>
                      </a:r>
                      <a:endParaRPr sz="4400" b="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RTL – 4</a:t>
                      </a:r>
                    </a:p>
                    <a:p>
                      <a:pPr algn="ctr" defTabSz="647700">
                        <a:defRPr>
                          <a:solidFill>
                            <a:srgbClr val="000000"/>
                          </a:solidFill>
                        </a:defRPr>
                      </a:pPr>
                      <a:r>
                        <a:rPr lang="en-US" sz="4000" dirty="0">
                          <a:solidFill>
                            <a:srgbClr val="444444"/>
                          </a:solidFill>
                        </a:rPr>
                        <a:t>CM Scheme - 6</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70 </a:t>
                      </a:r>
                    </a:p>
                    <a:p>
                      <a:pPr algn="ctr" defTabSz="647700">
                        <a:defRPr>
                          <a:solidFill>
                            <a:srgbClr val="000000"/>
                          </a:solidFill>
                        </a:defRPr>
                      </a:pPr>
                      <a:r>
                        <a:rPr lang="en-US" sz="4000" dirty="0">
                          <a:solidFill>
                            <a:srgbClr val="444444"/>
                          </a:solidFill>
                        </a:rPr>
                        <a:t>10 </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9</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US" sz="4000" dirty="0">
                          <a:solidFill>
                            <a:srgbClr val="444444"/>
                          </a:solidFill>
                        </a:rPr>
                        <a:t>40 </a:t>
                      </a: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1"/>
                  </a:ext>
                </a:extLst>
              </a:tr>
              <a:tr h="1108893">
                <a:tc>
                  <a:txBody>
                    <a:bodyPr/>
                    <a:lstStyle/>
                    <a:p>
                      <a:pPr algn="l" defTabSz="647700">
                        <a:defRPr>
                          <a:solidFill>
                            <a:srgbClr val="000000"/>
                          </a:solidFill>
                        </a:defRPr>
                      </a:pPr>
                      <a:r>
                        <a:rPr lang="en-IN" sz="4400" b="0" dirty="0">
                          <a:solidFill>
                            <a:schemeClr val="accent6">
                              <a:satOff val="6899"/>
                              <a:lumOff val="-25862"/>
                            </a:schemeClr>
                          </a:solidFill>
                        </a:rPr>
                        <a:t>Ernakulam-Prashanth R, GM</a:t>
                      </a:r>
                      <a:endParaRPr sz="4400" b="0" dirty="0">
                        <a:solidFill>
                          <a:schemeClr val="accent6">
                            <a:satOff val="6899"/>
                            <a:lumOff val="-25862"/>
                          </a:schemeClr>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16</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120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20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87.50</a:t>
                      </a: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2"/>
                  </a:ext>
                </a:extLst>
              </a:tr>
              <a:tr h="1352674">
                <a:tc>
                  <a:txBody>
                    <a:bodyPr/>
                    <a:lstStyle/>
                    <a:p>
                      <a:pPr algn="l" defTabSz="647700">
                        <a:defRPr>
                          <a:solidFill>
                            <a:srgbClr val="000000"/>
                          </a:solidFill>
                        </a:defRPr>
                      </a:pPr>
                      <a:r>
                        <a:rPr lang="en-IN" sz="4400" b="0" dirty="0">
                          <a:solidFill>
                            <a:schemeClr val="accent6">
                              <a:satOff val="6899"/>
                              <a:lumOff val="-25862"/>
                            </a:schemeClr>
                          </a:solidFill>
                        </a:rPr>
                        <a:t>Kozhikode-</a:t>
                      </a:r>
                      <a:r>
                        <a:rPr lang="en-IN" sz="4400" b="0" dirty="0" err="1">
                          <a:solidFill>
                            <a:schemeClr val="accent6">
                              <a:satOff val="6899"/>
                              <a:lumOff val="-25862"/>
                            </a:schemeClr>
                          </a:solidFill>
                        </a:rPr>
                        <a:t>Binil</a:t>
                      </a:r>
                      <a:r>
                        <a:rPr lang="en-IN" sz="4400" b="0" dirty="0">
                          <a:solidFill>
                            <a:schemeClr val="accent6">
                              <a:satOff val="6899"/>
                              <a:lumOff val="-25862"/>
                            </a:schemeClr>
                          </a:solidFill>
                        </a:rPr>
                        <a:t> Kumar ,DGM</a:t>
                      </a:r>
                      <a:endParaRPr sz="4400" b="0" dirty="0">
                        <a:solidFill>
                          <a:schemeClr val="accent6">
                            <a:satOff val="6899"/>
                            <a:lumOff val="-25862"/>
                          </a:schemeClr>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12</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50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10</a:t>
                      </a:r>
                      <a:endParaRPr sz="4000"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dirty="0">
                          <a:solidFill>
                            <a:srgbClr val="444444"/>
                          </a:solidFill>
                        </a:rPr>
                        <a:t>25</a:t>
                      </a:r>
                      <a:endParaRPr sz="4000" dirty="0">
                        <a:solidFill>
                          <a:srgbClr val="444444"/>
                        </a:solidFill>
                      </a:endParaRPr>
                    </a:p>
                  </a:txBody>
                  <a:tcPr marL="50800" marR="50800" marT="50800" marB="50800" anchor="ctr" horzOverflow="overflow"/>
                </a:tc>
                <a:extLst>
                  <a:ext uri="{0D108BD9-81ED-4DB2-BD59-A6C34878D82A}">
                    <a16:rowId xmlns:a16="http://schemas.microsoft.com/office/drawing/2014/main" val="10003"/>
                  </a:ext>
                </a:extLst>
              </a:tr>
              <a:tr h="1352674">
                <a:tc>
                  <a:txBody>
                    <a:bodyPr/>
                    <a:lstStyle/>
                    <a:p>
                      <a:pPr algn="l" defTabSz="647700">
                        <a:defRPr>
                          <a:solidFill>
                            <a:srgbClr val="000000"/>
                          </a:solidFill>
                        </a:defRPr>
                      </a:pPr>
                      <a:r>
                        <a:rPr lang="en-IN" sz="4800" b="1" dirty="0">
                          <a:solidFill>
                            <a:schemeClr val="accent6">
                              <a:satOff val="6899"/>
                              <a:lumOff val="-25862"/>
                            </a:schemeClr>
                          </a:solidFill>
                        </a:rPr>
                        <a:t>Total</a:t>
                      </a:r>
                      <a:endParaRPr sz="4800" b="1" dirty="0">
                        <a:solidFill>
                          <a:schemeClr val="accent6">
                            <a:satOff val="6899"/>
                            <a:lumOff val="-25862"/>
                          </a:schemeClr>
                        </a:solidFill>
                      </a:endParaRPr>
                    </a:p>
                  </a:txBody>
                  <a:tcPr marL="50800" marR="50800" marT="50800" marB="50800" anchor="ctr" horzOverflow="overflow"/>
                </a:tc>
                <a:tc>
                  <a:txBody>
                    <a:bodyPr/>
                    <a:lstStyle/>
                    <a:p>
                      <a:pPr algn="ctr" defTabSz="647700">
                        <a:defRPr>
                          <a:solidFill>
                            <a:srgbClr val="000000"/>
                          </a:solidFill>
                        </a:defRPr>
                      </a:pPr>
                      <a:r>
                        <a:rPr lang="en-IN" sz="4000" b="1" dirty="0">
                          <a:solidFill>
                            <a:srgbClr val="444444"/>
                          </a:solidFill>
                        </a:rPr>
                        <a:t>38</a:t>
                      </a:r>
                      <a:endParaRPr sz="4000" b="1"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b="1" dirty="0">
                          <a:solidFill>
                            <a:srgbClr val="444444"/>
                          </a:solidFill>
                        </a:rPr>
                        <a:t>258</a:t>
                      </a:r>
                      <a:endParaRPr sz="4000" b="1"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b="1" dirty="0">
                          <a:solidFill>
                            <a:srgbClr val="444444"/>
                          </a:solidFill>
                        </a:rPr>
                        <a:t>35</a:t>
                      </a:r>
                      <a:endParaRPr sz="4000" b="1" dirty="0">
                        <a:solidFill>
                          <a:srgbClr val="444444"/>
                        </a:solidFill>
                      </a:endParaRPr>
                    </a:p>
                  </a:txBody>
                  <a:tcPr marL="50800" marR="50800" marT="50800" marB="50800" anchor="ctr" horzOverflow="overflow"/>
                </a:tc>
                <a:tc>
                  <a:txBody>
                    <a:bodyPr/>
                    <a:lstStyle/>
                    <a:p>
                      <a:pPr algn="ctr" defTabSz="647700">
                        <a:defRPr>
                          <a:solidFill>
                            <a:srgbClr val="000000"/>
                          </a:solidFill>
                        </a:defRPr>
                      </a:pPr>
                      <a:r>
                        <a:rPr lang="en-IN" sz="4000" b="1" dirty="0">
                          <a:solidFill>
                            <a:srgbClr val="444444"/>
                          </a:solidFill>
                        </a:rPr>
                        <a:t>176</a:t>
                      </a:r>
                      <a:endParaRPr sz="4000" b="1" dirty="0">
                        <a:solidFill>
                          <a:srgbClr val="444444"/>
                        </a:solidFill>
                      </a:endParaRPr>
                    </a:p>
                  </a:txBody>
                  <a:tcPr marL="50800" marR="50800" marT="50800" marB="50800" anchor="ctr" horzOverflow="overflow"/>
                </a:tc>
                <a:extLst>
                  <a:ext uri="{0D108BD9-81ED-4DB2-BD59-A6C34878D82A}">
                    <a16:rowId xmlns:a16="http://schemas.microsoft.com/office/drawing/2014/main" val="1427489381"/>
                  </a:ext>
                </a:extLst>
              </a:tr>
            </a:tbl>
          </a:graphicData>
        </a:graphic>
      </p:graphicFrame>
    </p:spTree>
    <p:extLst>
      <p:ext uri="{BB962C8B-B14F-4D97-AF65-F5344CB8AC3E}">
        <p14:creationId xmlns:p14="http://schemas.microsoft.com/office/powerpoint/2010/main" val="4041362128"/>
      </p:ext>
    </p:extLst>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sz="5400" dirty="0"/>
              <a:t> </a:t>
            </a:r>
            <a:r>
              <a:rPr lang="en-US" sz="5400" dirty="0"/>
              <a:t>6</a:t>
            </a:r>
            <a:r>
              <a:rPr sz="5400" dirty="0"/>
              <a:t> </a:t>
            </a:r>
            <a:r>
              <a:rPr lang="en-US" sz="5400" dirty="0"/>
              <a:t>. </a:t>
            </a:r>
            <a:r>
              <a:rPr lang="en-IN" sz="5400" b="1" dirty="0">
                <a:latin typeface="Helvetica Neue"/>
                <a:sym typeface="Helvetica Neue"/>
              </a:rPr>
              <a:t>Action Plan for Sanction-Head Office-Shri Ravichandran R ,GM</a:t>
            </a:r>
            <a:endParaRPr sz="5400" dirty="0"/>
          </a:p>
        </p:txBody>
      </p:sp>
      <p:graphicFrame>
        <p:nvGraphicFramePr>
          <p:cNvPr id="3" name="Table 4">
            <a:extLst>
              <a:ext uri="{FF2B5EF4-FFF2-40B4-BE49-F238E27FC236}">
                <a16:creationId xmlns:a16="http://schemas.microsoft.com/office/drawing/2014/main" id="{6CA5661A-A6BE-3684-FFD9-6EFA597A19FB}"/>
              </a:ext>
            </a:extLst>
          </p:cNvPr>
          <p:cNvGraphicFramePr>
            <a:graphicFrameLocks noGrp="1"/>
          </p:cNvGraphicFramePr>
          <p:nvPr/>
        </p:nvGraphicFramePr>
        <p:xfrm>
          <a:off x="1073150" y="3148716"/>
          <a:ext cx="21921215" cy="10372710"/>
        </p:xfrm>
        <a:graphic>
          <a:graphicData uri="http://schemas.openxmlformats.org/drawingml/2006/table">
            <a:tbl>
              <a:tblPr firstRow="1" firstCol="1">
                <a:tableStyleId>{85BE263C-DBD7-4A20-BB59-AAB30ACAA65A}</a:tableStyleId>
              </a:tblPr>
              <a:tblGrid>
                <a:gridCol w="2162121">
                  <a:extLst>
                    <a:ext uri="{9D8B030D-6E8A-4147-A177-3AD203B41FA5}">
                      <a16:colId xmlns:a16="http://schemas.microsoft.com/office/drawing/2014/main" val="1410100001"/>
                    </a:ext>
                  </a:extLst>
                </a:gridCol>
                <a:gridCol w="10458474">
                  <a:extLst>
                    <a:ext uri="{9D8B030D-6E8A-4147-A177-3AD203B41FA5}">
                      <a16:colId xmlns:a16="http://schemas.microsoft.com/office/drawing/2014/main" val="1625269179"/>
                    </a:ext>
                  </a:extLst>
                </a:gridCol>
                <a:gridCol w="4709316">
                  <a:extLst>
                    <a:ext uri="{9D8B030D-6E8A-4147-A177-3AD203B41FA5}">
                      <a16:colId xmlns:a16="http://schemas.microsoft.com/office/drawing/2014/main" val="2853247680"/>
                    </a:ext>
                  </a:extLst>
                </a:gridCol>
                <a:gridCol w="4591304">
                  <a:extLst>
                    <a:ext uri="{9D8B030D-6E8A-4147-A177-3AD203B41FA5}">
                      <a16:colId xmlns:a16="http://schemas.microsoft.com/office/drawing/2014/main" val="3152061882"/>
                    </a:ext>
                  </a:extLst>
                </a:gridCol>
              </a:tblGrid>
              <a:tr h="1647270">
                <a:tc>
                  <a:txBody>
                    <a:bodyPr/>
                    <a:lstStyle/>
                    <a:p>
                      <a:pPr algn="ctr"/>
                      <a:r>
                        <a:rPr lang="en-IN" sz="4400" dirty="0" err="1"/>
                        <a:t>Sl</a:t>
                      </a:r>
                      <a:r>
                        <a:rPr lang="en-IN" sz="4400" dirty="0"/>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Sanctions Case/Lead</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Amount</a:t>
                      </a:r>
                    </a:p>
                    <a:p>
                      <a:pPr algn="ctr"/>
                      <a:r>
                        <a:rPr lang="en-IN" sz="44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739019">
                <a:tc>
                  <a:txBody>
                    <a:bodyPr/>
                    <a:lstStyle/>
                    <a:p>
                      <a:pPr marL="0" indent="0" algn="ctr">
                        <a:buFont typeface="+mj-lt"/>
                        <a:buNone/>
                      </a:pPr>
                      <a:r>
                        <a:rPr lang="en-US" sz="4400" dirty="0"/>
                        <a:t>1</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Pathoos Garments, Kollam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739019">
                <a:tc>
                  <a:txBody>
                    <a:bodyPr/>
                    <a:lstStyle/>
                    <a:p>
                      <a:pPr marL="0" indent="0" algn="ctr">
                        <a:buFont typeface="+mj-lt"/>
                        <a:buNone/>
                      </a:pPr>
                      <a:r>
                        <a:rPr lang="en-US" sz="4400" dirty="0"/>
                        <a:t>2</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Bakers Treat, Kollam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5872402"/>
                  </a:ext>
                </a:extLst>
              </a:tr>
              <a:tr h="739019">
                <a:tc>
                  <a:txBody>
                    <a:bodyPr/>
                    <a:lstStyle/>
                    <a:p>
                      <a:pPr marL="0" indent="0" algn="ctr">
                        <a:buFont typeface="+mj-lt"/>
                        <a:buNone/>
                      </a:pPr>
                      <a:r>
                        <a:rPr lang="en-US" sz="4400" dirty="0"/>
                        <a:t>3</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Sherwin Food World, Tvpm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0.25</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3030928"/>
                  </a:ext>
                </a:extLst>
              </a:tr>
              <a:tr h="739019">
                <a:tc>
                  <a:txBody>
                    <a:bodyPr/>
                    <a:lstStyle/>
                    <a:p>
                      <a:pPr marL="0" indent="0" algn="ctr">
                        <a:buFont typeface="+mj-lt"/>
                        <a:buNone/>
                      </a:pPr>
                      <a:r>
                        <a:rPr lang="en-US" sz="4400" dirty="0"/>
                        <a:t>4</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err="1"/>
                        <a:t>Teleska</a:t>
                      </a:r>
                      <a:r>
                        <a:rPr lang="en-US" sz="4400" dirty="0"/>
                        <a:t>, Kottayam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0.90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5653763"/>
                  </a:ext>
                </a:extLst>
              </a:tr>
              <a:tr h="739019">
                <a:tc>
                  <a:txBody>
                    <a:bodyPr/>
                    <a:lstStyle/>
                    <a:p>
                      <a:pPr marL="0" indent="0" algn="ctr">
                        <a:buFont typeface="+mj-lt"/>
                        <a:buNone/>
                      </a:pPr>
                      <a:r>
                        <a:rPr lang="en-US" sz="4400" dirty="0"/>
                        <a:t>5</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Lac &amp; Décor, Kollam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6539432"/>
                  </a:ext>
                </a:extLst>
              </a:tr>
              <a:tr h="589102">
                <a:tc>
                  <a:txBody>
                    <a:bodyPr/>
                    <a:lstStyle/>
                    <a:p>
                      <a:pPr marL="0" indent="0" algn="ctr">
                        <a:buFont typeface="+mj-lt"/>
                        <a:buNone/>
                      </a:pPr>
                      <a:r>
                        <a:rPr lang="en-US" sz="4400" dirty="0"/>
                        <a:t>6</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Green Vein, Palakkad</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5.00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687285">
                <a:tc>
                  <a:txBody>
                    <a:bodyPr/>
                    <a:lstStyle/>
                    <a:p>
                      <a:pPr marL="0" indent="0" algn="ctr">
                        <a:buFont typeface="+mj-lt"/>
                        <a:buNone/>
                      </a:pPr>
                      <a:r>
                        <a:rPr lang="en-US" sz="4400" dirty="0"/>
                        <a:t>7</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Days Hotel, Tvpm</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30.00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687285">
                <a:tc>
                  <a:txBody>
                    <a:bodyPr/>
                    <a:lstStyle/>
                    <a:p>
                      <a:pPr marL="0" indent="0" algn="ctr">
                        <a:buFont typeface="+mj-lt"/>
                        <a:buNone/>
                      </a:pPr>
                      <a:r>
                        <a:rPr lang="en-US" sz="4400" dirty="0"/>
                        <a:t>8</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Stork Foods. Muvattupuzha</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35.00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14768"/>
                  </a:ext>
                </a:extLst>
              </a:tr>
              <a:tr h="687285">
                <a:tc>
                  <a:txBody>
                    <a:bodyPr/>
                    <a:lstStyle/>
                    <a:p>
                      <a:pPr marL="0" indent="0" algn="ctr">
                        <a:buFont typeface="+mj-lt"/>
                        <a:buNone/>
                      </a:pPr>
                      <a:r>
                        <a:rPr lang="en-US" sz="4400" dirty="0"/>
                        <a:t>9</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Keltron WCTL 1</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1.76</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4349067"/>
                  </a:ext>
                </a:extLst>
              </a:tr>
              <a:tr h="709104">
                <a:tc>
                  <a:txBody>
                    <a:bodyPr/>
                    <a:lstStyle/>
                    <a:p>
                      <a:pPr marL="0" indent="0" algn="ctr">
                        <a:buFont typeface="+mj-lt"/>
                        <a:buNone/>
                      </a:pPr>
                      <a:r>
                        <a:rPr lang="en-US" sz="4400" dirty="0"/>
                        <a:t>10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Keltron WCTL 2</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4.00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675659"/>
                  </a:ext>
                </a:extLst>
              </a:tr>
              <a:tr h="709104">
                <a:tc gridSpan="2">
                  <a:txBody>
                    <a:bodyPr/>
                    <a:lstStyle/>
                    <a:p>
                      <a:pPr algn="ctr"/>
                      <a:r>
                        <a:rPr lang="en-IN" sz="4800" b="1" dirty="0"/>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80.00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30202191"/>
      </p:ext>
    </p:extLst>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lang="en-US" sz="5400" dirty="0"/>
              <a:t> 6 . Action Plan for Sanction-Ernakulam Office-Shri Prasanth R ,GM</a:t>
            </a:r>
            <a:endParaRPr sz="5400" dirty="0"/>
          </a:p>
        </p:txBody>
      </p:sp>
      <p:graphicFrame>
        <p:nvGraphicFramePr>
          <p:cNvPr id="3" name="Table 4">
            <a:extLst>
              <a:ext uri="{FF2B5EF4-FFF2-40B4-BE49-F238E27FC236}">
                <a16:creationId xmlns:a16="http://schemas.microsoft.com/office/drawing/2014/main" id="{6CA5661A-A6BE-3684-FFD9-6EFA597A19FB}"/>
              </a:ext>
            </a:extLst>
          </p:cNvPr>
          <p:cNvGraphicFramePr>
            <a:graphicFrameLocks noGrp="1"/>
          </p:cNvGraphicFramePr>
          <p:nvPr>
            <p:extLst>
              <p:ext uri="{D42A27DB-BD31-4B8C-83A1-F6EECF244321}">
                <p14:modId xmlns:p14="http://schemas.microsoft.com/office/powerpoint/2010/main" val="3907084730"/>
              </p:ext>
            </p:extLst>
          </p:nvPr>
        </p:nvGraphicFramePr>
        <p:xfrm>
          <a:off x="1073638" y="2695034"/>
          <a:ext cx="19858891" cy="10790308"/>
        </p:xfrm>
        <a:graphic>
          <a:graphicData uri="http://schemas.openxmlformats.org/drawingml/2006/table">
            <a:tbl>
              <a:tblPr firstRow="1" firstCol="1">
                <a:tableStyleId>{85BE263C-DBD7-4A20-BB59-AAB30ACAA65A}</a:tableStyleId>
              </a:tblPr>
              <a:tblGrid>
                <a:gridCol w="1958710">
                  <a:extLst>
                    <a:ext uri="{9D8B030D-6E8A-4147-A177-3AD203B41FA5}">
                      <a16:colId xmlns:a16="http://schemas.microsoft.com/office/drawing/2014/main" val="1410100001"/>
                    </a:ext>
                  </a:extLst>
                </a:gridCol>
                <a:gridCol w="9474552">
                  <a:extLst>
                    <a:ext uri="{9D8B030D-6E8A-4147-A177-3AD203B41FA5}">
                      <a16:colId xmlns:a16="http://schemas.microsoft.com/office/drawing/2014/main" val="1625269179"/>
                    </a:ext>
                  </a:extLst>
                </a:gridCol>
                <a:gridCol w="4266269">
                  <a:extLst>
                    <a:ext uri="{9D8B030D-6E8A-4147-A177-3AD203B41FA5}">
                      <a16:colId xmlns:a16="http://schemas.microsoft.com/office/drawing/2014/main" val="2853247680"/>
                    </a:ext>
                  </a:extLst>
                </a:gridCol>
                <a:gridCol w="4159360">
                  <a:extLst>
                    <a:ext uri="{9D8B030D-6E8A-4147-A177-3AD203B41FA5}">
                      <a16:colId xmlns:a16="http://schemas.microsoft.com/office/drawing/2014/main" val="3152061882"/>
                    </a:ext>
                  </a:extLst>
                </a:gridCol>
              </a:tblGrid>
              <a:tr h="1001188">
                <a:tc>
                  <a:txBody>
                    <a:bodyPr/>
                    <a:lstStyle/>
                    <a:p>
                      <a:pPr algn="ctr"/>
                      <a:r>
                        <a:rPr lang="en-IN" sz="2800" dirty="0" err="1"/>
                        <a:t>Sl</a:t>
                      </a:r>
                      <a:r>
                        <a:rPr lang="en-IN" sz="2800" dirty="0"/>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Sanctions Case/Lead</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Amount</a:t>
                      </a:r>
                    </a:p>
                    <a:p>
                      <a:pPr algn="ctr"/>
                      <a:r>
                        <a:rPr lang="en-IN" sz="28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2800" dirty="0"/>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540800">
                <a:tc>
                  <a:txBody>
                    <a:bodyPr/>
                    <a:lstStyle/>
                    <a:p>
                      <a:pPr algn="ctr" fontAlgn="b"/>
                      <a:r>
                        <a:rPr lang="en-IN" sz="2800" b="0" i="0" u="none" strike="noStrike" dirty="0">
                          <a:solidFill>
                            <a:schemeClr val="bg1"/>
                          </a:solidFill>
                          <a:effectLst/>
                          <a:latin typeface="Calibri" panose="020F050202020403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Caspien</a:t>
                      </a:r>
                      <a:r>
                        <a:rPr lang="en-IN" sz="2800" b="0" i="0" u="none" strike="noStrike" dirty="0">
                          <a:solidFill>
                            <a:schemeClr val="tx1"/>
                          </a:solidFill>
                          <a:effectLst/>
                          <a:latin typeface="Calibri" panose="020F0502020204030204" pitchFamily="34" charset="0"/>
                        </a:rPr>
                        <a:t> </a:t>
                      </a:r>
                      <a:r>
                        <a:rPr lang="en-IN" sz="2800" b="0" i="0" u="none" strike="noStrike" dirty="0" err="1">
                          <a:solidFill>
                            <a:schemeClr val="tx1"/>
                          </a:solidFill>
                          <a:effectLst/>
                          <a:latin typeface="Calibri" panose="020F0502020204030204" pitchFamily="34" charset="0"/>
                        </a:rPr>
                        <a:t>Techparks</a:t>
                      </a:r>
                      <a:r>
                        <a:rPr lang="en-IN" sz="2800" b="0" i="0" u="none" strike="noStrike" dirty="0">
                          <a:solidFill>
                            <a:schemeClr val="tx1"/>
                          </a:solidFill>
                          <a:effectLst/>
                          <a:latin typeface="Calibri" panose="020F0502020204030204" pitchFamily="34" charset="0"/>
                        </a:rPr>
                        <a:t> India </a:t>
                      </a:r>
                      <a:r>
                        <a:rPr lang="en-IN" sz="2800" b="0" i="0" u="none" strike="noStrike" dirty="0" err="1">
                          <a:solidFill>
                            <a:schemeClr val="tx1"/>
                          </a:solidFill>
                          <a:effectLst/>
                          <a:latin typeface="Calibri" panose="020F0502020204030204" pitchFamily="34" charset="0"/>
                        </a:rPr>
                        <a:t>Pvt.</a:t>
                      </a:r>
                      <a:r>
                        <a:rPr lang="en-IN" sz="2800" b="0" i="0" u="none" strike="noStrike" dirty="0">
                          <a:solidFill>
                            <a:schemeClr val="tx1"/>
                          </a:solidFill>
                          <a:effectLst/>
                          <a:latin typeface="Calibri" panose="020F0502020204030204" pitchFamily="34" charset="0"/>
                        </a:rPr>
                        <a:t> Ltd.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540800">
                <a:tc>
                  <a:txBody>
                    <a:bodyPr/>
                    <a:lstStyle/>
                    <a:p>
                      <a:pPr algn="ctr" fontAlgn="b"/>
                      <a:r>
                        <a:rPr lang="en-IN" sz="2800" b="0" i="0" u="none" strike="noStrike" dirty="0">
                          <a:solidFill>
                            <a:schemeClr val="bg1"/>
                          </a:solidFill>
                          <a:effectLst/>
                          <a:latin typeface="Calibri" panose="020F050202020403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Amcon</a:t>
                      </a:r>
                      <a:r>
                        <a:rPr lang="en-IN" sz="2800" b="0" i="0" u="none" strike="noStrike" dirty="0">
                          <a:solidFill>
                            <a:schemeClr val="tx1"/>
                          </a:solidFill>
                          <a:effectLst/>
                          <a:latin typeface="Calibri" panose="020F0502020204030204" pitchFamily="34" charset="0"/>
                        </a:rPr>
                        <a:t> Paver tiles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540800">
                <a:tc>
                  <a:txBody>
                    <a:bodyPr/>
                    <a:lstStyle/>
                    <a:p>
                      <a:pPr algn="ctr" fontAlgn="b"/>
                      <a:r>
                        <a:rPr lang="en-IN" sz="2800" b="0" i="0" u="none" strike="noStrike" dirty="0">
                          <a:solidFill>
                            <a:schemeClr val="bg1"/>
                          </a:solidFill>
                          <a:effectLst/>
                          <a:latin typeface="Calibri" panose="020F050202020403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NEST Infra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25.00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540800">
                <a:tc>
                  <a:txBody>
                    <a:bodyPr/>
                    <a:lstStyle/>
                    <a:p>
                      <a:pPr algn="ctr" fontAlgn="b"/>
                      <a:r>
                        <a:rPr lang="en-IN" sz="2800" b="0" i="0" u="none" strike="noStrike" dirty="0">
                          <a:solidFill>
                            <a:schemeClr val="bg1"/>
                          </a:solidFill>
                          <a:effectLst/>
                          <a:latin typeface="Calibri" panose="020F050202020403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Goodbuy</a:t>
                      </a:r>
                      <a:r>
                        <a:rPr lang="en-IN" sz="2800" b="0" i="0" u="none" strike="noStrike" dirty="0">
                          <a:solidFill>
                            <a:schemeClr val="tx1"/>
                          </a:solidFill>
                          <a:effectLst/>
                          <a:latin typeface="Calibri" panose="020F0502020204030204" pitchFamily="34" charset="0"/>
                        </a:rPr>
                        <a:t> Soaps &amp; Cosmetics </a:t>
                      </a:r>
                      <a:r>
                        <a:rPr lang="en-IN" sz="2800" b="0" i="0" u="none" strike="noStrike" dirty="0" err="1">
                          <a:solidFill>
                            <a:schemeClr val="tx1"/>
                          </a:solidFill>
                          <a:effectLst/>
                          <a:latin typeface="Calibri" panose="020F0502020204030204" pitchFamily="34" charset="0"/>
                        </a:rPr>
                        <a:t>Pvt.</a:t>
                      </a:r>
                      <a:r>
                        <a:rPr lang="en-IN" sz="2800" b="0" i="0" u="none" strike="noStrike" dirty="0">
                          <a:solidFill>
                            <a:schemeClr val="tx1"/>
                          </a:solidFill>
                          <a:effectLst/>
                          <a:latin typeface="Calibri" panose="020F0502020204030204" pitchFamily="34" charset="0"/>
                        </a:rPr>
                        <a:t> Ltd.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675659"/>
                  </a:ext>
                </a:extLst>
              </a:tr>
              <a:tr h="540800">
                <a:tc>
                  <a:txBody>
                    <a:bodyPr/>
                    <a:lstStyle/>
                    <a:p>
                      <a:pPr algn="ctr" fontAlgn="b"/>
                      <a:r>
                        <a:rPr lang="en-US" sz="2800" b="0" i="0" u="none" strike="noStrike" dirty="0">
                          <a:solidFill>
                            <a:schemeClr val="bg1"/>
                          </a:solidFill>
                          <a:effectLst/>
                          <a:latin typeface="Calibri" panose="020F0502020204030204" pitchFamily="34" charset="0"/>
                        </a:rPr>
                        <a:t>5</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Cazle</a:t>
                      </a:r>
                      <a:r>
                        <a:rPr lang="en-IN" sz="2800" b="0" i="0" u="none" strike="noStrike" dirty="0">
                          <a:solidFill>
                            <a:schemeClr val="tx1"/>
                          </a:solidFill>
                          <a:effectLst/>
                          <a:latin typeface="Calibri" panose="020F0502020204030204" pitchFamily="34" charset="0"/>
                        </a:rPr>
                        <a:t> Footcare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6971238"/>
                  </a:ext>
                </a:extLst>
              </a:tr>
              <a:tr h="540800">
                <a:tc>
                  <a:txBody>
                    <a:bodyPr/>
                    <a:lstStyle/>
                    <a:p>
                      <a:pPr algn="ctr" fontAlgn="b"/>
                      <a:r>
                        <a:rPr lang="en-US" sz="2800" b="0" i="0" u="none" strike="noStrike" dirty="0">
                          <a:solidFill>
                            <a:schemeClr val="bg1"/>
                          </a:solidFill>
                          <a:effectLst/>
                          <a:latin typeface="Calibri" panose="020F0502020204030204" pitchFamily="34" charset="0"/>
                        </a:rPr>
                        <a:t>6</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Cochin Bakery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1790232"/>
                  </a:ext>
                </a:extLst>
              </a:tr>
              <a:tr h="540800">
                <a:tc>
                  <a:txBody>
                    <a:bodyPr/>
                    <a:lstStyle/>
                    <a:p>
                      <a:pPr algn="ctr" fontAlgn="b"/>
                      <a:r>
                        <a:rPr lang="en-US" sz="2800" b="0" i="0" u="none" strike="noStrike" dirty="0">
                          <a:solidFill>
                            <a:schemeClr val="bg1"/>
                          </a:solidFill>
                          <a:effectLst/>
                          <a:latin typeface="Calibri" panose="020F0502020204030204" pitchFamily="34" charset="0"/>
                        </a:rPr>
                        <a:t>7</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Kollengode Heritage Hotels &amp; Tourism Private Limited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505319"/>
                  </a:ext>
                </a:extLst>
              </a:tr>
              <a:tr h="540800">
                <a:tc>
                  <a:txBody>
                    <a:bodyPr/>
                    <a:lstStyle/>
                    <a:p>
                      <a:pPr algn="ctr" fontAlgn="b"/>
                      <a:r>
                        <a:rPr lang="en-US" sz="2800" b="0" i="0" u="none" strike="noStrike" dirty="0">
                          <a:solidFill>
                            <a:schemeClr val="bg1"/>
                          </a:solidFill>
                          <a:effectLst/>
                          <a:latin typeface="Calibri" panose="020F0502020204030204" pitchFamily="34" charset="0"/>
                        </a:rPr>
                        <a:t>8</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Biotane</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8226802"/>
                  </a:ext>
                </a:extLst>
              </a:tr>
              <a:tr h="540800">
                <a:tc>
                  <a:txBody>
                    <a:bodyPr/>
                    <a:lstStyle/>
                    <a:p>
                      <a:pPr algn="ctr" fontAlgn="b"/>
                      <a:r>
                        <a:rPr lang="en-US" sz="2800" b="0" i="0" u="none" strike="noStrike" dirty="0">
                          <a:solidFill>
                            <a:schemeClr val="bg1"/>
                          </a:solidFill>
                          <a:effectLst/>
                          <a:latin typeface="Calibri" panose="020F0502020204030204" pitchFamily="34" charset="0"/>
                        </a:rPr>
                        <a:t>9</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Fourmens</a:t>
                      </a:r>
                      <a:r>
                        <a:rPr lang="en-IN" sz="2800" b="0" i="0" u="none" strike="noStrike" dirty="0">
                          <a:solidFill>
                            <a:schemeClr val="tx1"/>
                          </a:solidFill>
                          <a:effectLst/>
                          <a:latin typeface="Calibri" panose="020F0502020204030204" pitchFamily="34" charset="0"/>
                        </a:rPr>
                        <a:t> Hotel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3.40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1461341"/>
                  </a:ext>
                </a:extLst>
              </a:tr>
              <a:tr h="540800">
                <a:tc>
                  <a:txBody>
                    <a:bodyPr/>
                    <a:lstStyle/>
                    <a:p>
                      <a:pPr algn="ctr" fontAlgn="b"/>
                      <a:r>
                        <a:rPr lang="en-US" sz="2800" b="0" i="0" u="none" strike="noStrike" dirty="0">
                          <a:solidFill>
                            <a:schemeClr val="bg1"/>
                          </a:solidFill>
                          <a:effectLst/>
                          <a:latin typeface="Calibri" panose="020F0502020204030204" pitchFamily="34" charset="0"/>
                        </a:rPr>
                        <a:t>10</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Jollyflex</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723875"/>
                  </a:ext>
                </a:extLst>
              </a:tr>
              <a:tr h="540800">
                <a:tc>
                  <a:txBody>
                    <a:bodyPr/>
                    <a:lstStyle/>
                    <a:p>
                      <a:pPr algn="ctr" fontAlgn="b"/>
                      <a:r>
                        <a:rPr lang="en-US" sz="2800" b="0" i="0" u="none" strike="noStrike" dirty="0">
                          <a:solidFill>
                            <a:schemeClr val="bg1"/>
                          </a:solidFill>
                          <a:effectLst/>
                          <a:latin typeface="Calibri" panose="020F0502020204030204" pitchFamily="34" charset="0"/>
                        </a:rPr>
                        <a:t>11</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Carnet Books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2.40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4592711"/>
                  </a:ext>
                </a:extLst>
              </a:tr>
              <a:tr h="540800">
                <a:tc>
                  <a:txBody>
                    <a:bodyPr/>
                    <a:lstStyle/>
                    <a:p>
                      <a:pPr algn="ctr" fontAlgn="b"/>
                      <a:r>
                        <a:rPr lang="en-US" sz="2800" b="0" i="0" u="none" strike="noStrike" dirty="0">
                          <a:solidFill>
                            <a:schemeClr val="bg1"/>
                          </a:solidFill>
                          <a:effectLst/>
                          <a:latin typeface="Calibri" panose="020F0502020204030204" pitchFamily="34" charset="0"/>
                        </a:rPr>
                        <a:t>12</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Cisco Footcare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4.50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1639343"/>
                  </a:ext>
                </a:extLst>
              </a:tr>
              <a:tr h="540800">
                <a:tc>
                  <a:txBody>
                    <a:bodyPr/>
                    <a:lstStyle/>
                    <a:p>
                      <a:pPr algn="ctr" fontAlgn="b"/>
                      <a:r>
                        <a:rPr lang="en-US" sz="2800" b="0" i="0" u="none" strike="noStrike" dirty="0">
                          <a:solidFill>
                            <a:schemeClr val="bg1"/>
                          </a:solidFill>
                          <a:effectLst/>
                          <a:latin typeface="Calibri" panose="020F0502020204030204" pitchFamily="34" charset="0"/>
                        </a:rPr>
                        <a:t>13</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Yentrans</a:t>
                      </a:r>
                      <a:r>
                        <a:rPr lang="en-IN" sz="2800" b="0" i="0" u="none" strike="noStrike" dirty="0">
                          <a:solidFill>
                            <a:schemeClr val="tx1"/>
                          </a:solidFill>
                          <a:effectLst/>
                          <a:latin typeface="Calibri" panose="020F0502020204030204" pitchFamily="34" charset="0"/>
                        </a:rPr>
                        <a:t> Maritime Logistics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1730"/>
                  </a:ext>
                </a:extLst>
              </a:tr>
              <a:tr h="540800">
                <a:tc>
                  <a:txBody>
                    <a:bodyPr/>
                    <a:lstStyle/>
                    <a:p>
                      <a:pPr algn="ctr" fontAlgn="b"/>
                      <a:r>
                        <a:rPr lang="en-US" sz="2800" b="0" i="0" u="none" strike="noStrike" dirty="0">
                          <a:solidFill>
                            <a:schemeClr val="bg1"/>
                          </a:solidFill>
                          <a:effectLst/>
                          <a:latin typeface="Calibri" panose="020F0502020204030204" pitchFamily="34" charset="0"/>
                        </a:rPr>
                        <a:t>14</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Calibri" panose="020F0502020204030204" pitchFamily="34" charset="0"/>
                        </a:rPr>
                        <a:t>Ozean</a:t>
                      </a:r>
                      <a:r>
                        <a:rPr lang="en-IN" sz="2800" b="0" i="0" u="none" strike="noStrike" dirty="0">
                          <a:solidFill>
                            <a:schemeClr val="tx1"/>
                          </a:solidFill>
                          <a:effectLst/>
                          <a:latin typeface="Calibri" panose="020F0502020204030204" pitchFamily="34" charset="0"/>
                        </a:rPr>
                        <a:t> Seafood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7254569"/>
                  </a:ext>
                </a:extLst>
              </a:tr>
              <a:tr h="540800">
                <a:tc>
                  <a:txBody>
                    <a:bodyPr/>
                    <a:lstStyle/>
                    <a:p>
                      <a:pPr algn="ctr" fontAlgn="b"/>
                      <a:r>
                        <a:rPr lang="en-US" sz="2800" b="0" i="0" u="none" strike="noStrike" dirty="0">
                          <a:solidFill>
                            <a:schemeClr val="bg1"/>
                          </a:solidFill>
                          <a:effectLst/>
                          <a:latin typeface="Calibri" panose="020F0502020204030204" pitchFamily="34" charset="0"/>
                        </a:rPr>
                        <a:t>15</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Calibri" panose="020F0502020204030204" pitchFamily="34" charset="0"/>
                        </a:rPr>
                        <a:t>Tharu &amp; Sons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Calibri" panose="020F0502020204030204" pitchFamily="34" charset="0"/>
                        </a:rPr>
                        <a:t>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797239"/>
                  </a:ext>
                </a:extLst>
              </a:tr>
              <a:tr h="540800">
                <a:tc>
                  <a:txBody>
                    <a:bodyPr/>
                    <a:lstStyle/>
                    <a:p>
                      <a:pPr algn="ctr" fontAlgn="b"/>
                      <a:r>
                        <a:rPr lang="en-US" sz="2800" b="0" i="0" u="none" strike="noStrike" dirty="0">
                          <a:solidFill>
                            <a:schemeClr val="bg1"/>
                          </a:solidFill>
                          <a:effectLst/>
                          <a:latin typeface="Calibri" panose="020F0502020204030204" pitchFamily="34" charset="0"/>
                        </a:rPr>
                        <a:t>16</a:t>
                      </a:r>
                      <a:endParaRPr lang="en-IN" sz="2800" b="0" i="0" u="none" strike="noStrike" dirty="0">
                        <a:solidFill>
                          <a:schemeClr val="bg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err="1">
                          <a:solidFill>
                            <a:schemeClr val="tx1"/>
                          </a:solidFill>
                          <a:effectLst/>
                          <a:latin typeface="Calibri" panose="020F0502020204030204" pitchFamily="34" charset="0"/>
                        </a:rPr>
                        <a:t>Kalloor</a:t>
                      </a:r>
                      <a:r>
                        <a:rPr lang="en-US" sz="2800" b="0" i="0" u="none" strike="noStrike" dirty="0">
                          <a:solidFill>
                            <a:schemeClr val="tx1"/>
                          </a:solidFill>
                          <a:effectLst/>
                          <a:latin typeface="Calibri" panose="020F0502020204030204" pitchFamily="34" charset="0"/>
                        </a:rPr>
                        <a:t> Electronics &amp; Lighting</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Calibri" panose="020F0502020204030204" pitchFamily="34" charset="0"/>
                        </a:rPr>
                        <a:t>5.00</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9696091"/>
                  </a:ext>
                </a:extLst>
              </a:tr>
              <a:tr h="540800">
                <a:tc>
                  <a:txBody>
                    <a:bodyPr/>
                    <a:lstStyle/>
                    <a:p>
                      <a:pPr algn="ctr" fontAlgn="b"/>
                      <a:r>
                        <a:rPr lang="en-IN" sz="2800" b="0" i="0" u="none" strike="noStrike" dirty="0">
                          <a:solidFill>
                            <a:schemeClr val="bg1"/>
                          </a:solidFill>
                          <a:effectLst/>
                          <a:latin typeface="Calibri" panose="020F0502020204030204" pitchFamily="34"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chemeClr val="tx1"/>
                          </a:solidFill>
                          <a:effectLst/>
                          <a:latin typeface="Calibri" panose="020F0502020204030204" pitchFamily="34" charset="0"/>
                        </a:rPr>
                        <a:t>Others</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Calibri" panose="020F0502020204030204" pitchFamily="34" charset="0"/>
                        </a:rPr>
                        <a:t>12.50</a:t>
                      </a:r>
                      <a:endParaRPr lang="en-IN" sz="2800" b="0" i="0" u="none" strike="noStrike" dirty="0">
                        <a:solidFill>
                          <a:schemeClr val="tx1"/>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5189266"/>
                  </a:ext>
                </a:extLst>
              </a:tr>
              <a:tr h="540800">
                <a:tc gridSpan="2">
                  <a:txBody>
                    <a:bodyPr/>
                    <a:lstStyle/>
                    <a:p>
                      <a:pPr algn="ctr"/>
                      <a:r>
                        <a:rPr lang="en-IN" sz="2800" b="1" dirty="0"/>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b="1" dirty="0"/>
                        <a:t>120.00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3990182683"/>
      </p:ext>
    </p:extLst>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lang="en-US" sz="5400" dirty="0"/>
              <a:t>6. Action Plan for Sanction-Calicut Office-Shri </a:t>
            </a:r>
            <a:r>
              <a:rPr lang="en-US" sz="5400" dirty="0" err="1"/>
              <a:t>Binil</a:t>
            </a:r>
            <a:r>
              <a:rPr lang="en-US" sz="5400" dirty="0"/>
              <a:t> </a:t>
            </a:r>
            <a:r>
              <a:rPr lang="en-US" sz="5400" dirty="0" err="1"/>
              <a:t>Kumar,DGM</a:t>
            </a:r>
            <a:endParaRPr sz="5400" dirty="0"/>
          </a:p>
        </p:txBody>
      </p:sp>
      <p:graphicFrame>
        <p:nvGraphicFramePr>
          <p:cNvPr id="3" name="Table 4">
            <a:extLst>
              <a:ext uri="{FF2B5EF4-FFF2-40B4-BE49-F238E27FC236}">
                <a16:creationId xmlns:a16="http://schemas.microsoft.com/office/drawing/2014/main" id="{6CA5661A-A6BE-3684-FFD9-6EFA597A19FB}"/>
              </a:ext>
            </a:extLst>
          </p:cNvPr>
          <p:cNvGraphicFramePr>
            <a:graphicFrameLocks noGrp="1"/>
          </p:cNvGraphicFramePr>
          <p:nvPr>
            <p:extLst>
              <p:ext uri="{D42A27DB-BD31-4B8C-83A1-F6EECF244321}">
                <p14:modId xmlns:p14="http://schemas.microsoft.com/office/powerpoint/2010/main" val="43191826"/>
              </p:ext>
            </p:extLst>
          </p:nvPr>
        </p:nvGraphicFramePr>
        <p:xfrm>
          <a:off x="1038469" y="2870879"/>
          <a:ext cx="21828369" cy="10722032"/>
        </p:xfrm>
        <a:graphic>
          <a:graphicData uri="http://schemas.openxmlformats.org/drawingml/2006/table">
            <a:tbl>
              <a:tblPr firstRow="1" firstCol="1">
                <a:tableStyleId>{85BE263C-DBD7-4A20-BB59-AAB30ACAA65A}</a:tableStyleId>
              </a:tblPr>
              <a:tblGrid>
                <a:gridCol w="2152963">
                  <a:extLst>
                    <a:ext uri="{9D8B030D-6E8A-4147-A177-3AD203B41FA5}">
                      <a16:colId xmlns:a16="http://schemas.microsoft.com/office/drawing/2014/main" val="1410100001"/>
                    </a:ext>
                  </a:extLst>
                </a:gridCol>
                <a:gridCol w="10414178">
                  <a:extLst>
                    <a:ext uri="{9D8B030D-6E8A-4147-A177-3AD203B41FA5}">
                      <a16:colId xmlns:a16="http://schemas.microsoft.com/office/drawing/2014/main" val="1625269179"/>
                    </a:ext>
                  </a:extLst>
                </a:gridCol>
                <a:gridCol w="4689370">
                  <a:extLst>
                    <a:ext uri="{9D8B030D-6E8A-4147-A177-3AD203B41FA5}">
                      <a16:colId xmlns:a16="http://schemas.microsoft.com/office/drawing/2014/main" val="2853247680"/>
                    </a:ext>
                  </a:extLst>
                </a:gridCol>
                <a:gridCol w="4571858">
                  <a:extLst>
                    <a:ext uri="{9D8B030D-6E8A-4147-A177-3AD203B41FA5}">
                      <a16:colId xmlns:a16="http://schemas.microsoft.com/office/drawing/2014/main" val="3152061882"/>
                    </a:ext>
                  </a:extLst>
                </a:gridCol>
              </a:tblGrid>
              <a:tr h="2047444">
                <a:tc>
                  <a:txBody>
                    <a:bodyPr/>
                    <a:lstStyle/>
                    <a:p>
                      <a:pPr algn="ctr"/>
                      <a:r>
                        <a:rPr lang="en-IN" sz="2800" dirty="0" err="1">
                          <a:latin typeface="Times New Roman" panose="02020603050405020304" pitchFamily="18" charset="0"/>
                          <a:cs typeface="Times New Roman" panose="02020603050405020304" pitchFamily="18" charset="0"/>
                        </a:rPr>
                        <a:t>Sl</a:t>
                      </a:r>
                      <a:r>
                        <a:rPr lang="en-IN" sz="2800" dirty="0">
                          <a:latin typeface="Times New Roman" panose="02020603050405020304" pitchFamily="18" charset="0"/>
                          <a:cs typeface="Times New Roman" panose="02020603050405020304" pitchFamily="18" charset="0"/>
                        </a:rPr>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latin typeface="Times New Roman" panose="02020603050405020304" pitchFamily="18" charset="0"/>
                          <a:cs typeface="Times New Roman" panose="02020603050405020304" pitchFamily="18" charset="0"/>
                        </a:rPr>
                        <a:t>Sanctions Case/Lead</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latin typeface="Times New Roman" panose="02020603050405020304" pitchFamily="18" charset="0"/>
                          <a:cs typeface="Times New Roman" panose="02020603050405020304" pitchFamily="18" charset="0"/>
                        </a:rPr>
                        <a:t>Amount</a:t>
                      </a:r>
                    </a:p>
                    <a:p>
                      <a:pPr algn="ctr"/>
                      <a:r>
                        <a:rPr lang="en-IN" sz="2800" dirty="0">
                          <a:latin typeface="Times New Roman" panose="02020603050405020304" pitchFamily="18" charset="0"/>
                          <a:cs typeface="Times New Roman" panose="02020603050405020304" pitchFamily="18" charset="0"/>
                        </a:rPr>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2800" dirty="0">
                          <a:latin typeface="Times New Roman" panose="02020603050405020304" pitchFamily="18" charset="0"/>
                          <a:cs typeface="Times New Roman" panose="02020603050405020304" pitchFamily="18" charset="0"/>
                        </a:rPr>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918550">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Crystal Aluminium-Takeover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732213">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VM </a:t>
                      </a:r>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Polytechs</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854249">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Yizle</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 Furniture-Takeover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4</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Poovar</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 Ayurveda Centre &amp; Hospital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675659"/>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5</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Karimb</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 Resort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2.00</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7040784"/>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6</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err="1">
                          <a:solidFill>
                            <a:srgbClr val="000000"/>
                          </a:solidFill>
                          <a:effectLst/>
                          <a:latin typeface="Times New Roman" panose="02020603050405020304" pitchFamily="18" charset="0"/>
                          <a:cs typeface="Times New Roman" panose="02020603050405020304" pitchFamily="18" charset="0"/>
                        </a:rPr>
                        <a:t>Osian</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Hotels</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5.00</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998993"/>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7</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Diary project, </a:t>
                      </a:r>
                      <a:r>
                        <a:rPr lang="en-US" sz="2800" b="0" i="0" u="none" strike="noStrike" dirty="0" err="1">
                          <a:solidFill>
                            <a:srgbClr val="000000"/>
                          </a:solidFill>
                          <a:effectLst/>
                          <a:latin typeface="Times New Roman" panose="02020603050405020304" pitchFamily="18" charset="0"/>
                          <a:cs typeface="Times New Roman" panose="02020603050405020304" pitchFamily="18" charset="0"/>
                        </a:rPr>
                        <a:t>Kasargod</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2.00</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9417854"/>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8</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Plywood unit, </a:t>
                      </a:r>
                      <a:r>
                        <a:rPr lang="en-US" sz="2800" b="0" i="0" u="none" strike="noStrike" dirty="0" err="1">
                          <a:solidFill>
                            <a:srgbClr val="000000"/>
                          </a:solidFill>
                          <a:effectLst/>
                          <a:latin typeface="Times New Roman" panose="02020603050405020304" pitchFamily="18" charset="0"/>
                          <a:cs typeface="Times New Roman" panose="02020603050405020304" pitchFamily="18" charset="0"/>
                        </a:rPr>
                        <a:t>Kasargod</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4.00</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4694119"/>
                  </a:ext>
                </a:extLst>
              </a:tr>
              <a:tr h="881368">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9</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PVR Healthcare</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rgbClr val="000000"/>
                          </a:solidFill>
                          <a:effectLst/>
                          <a:latin typeface="Times New Roman" panose="02020603050405020304" pitchFamily="18" charset="0"/>
                          <a:cs typeface="Times New Roman" panose="02020603050405020304" pitchFamily="18" charset="0"/>
                        </a:rPr>
                        <a:t>5.00</a:t>
                      </a:r>
                      <a:endParaRPr lang="en-IN"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3952823"/>
                  </a:ext>
                </a:extLst>
              </a:tr>
              <a:tr h="881368">
                <a:tc gridSpan="2">
                  <a:txBody>
                    <a:bodyPr/>
                    <a:lstStyle/>
                    <a:p>
                      <a:pPr algn="ctr"/>
                      <a:r>
                        <a:rPr lang="en-IN" sz="2800" b="1" dirty="0">
                          <a:latin typeface="Times New Roman" panose="02020603050405020304" pitchFamily="18" charset="0"/>
                          <a:cs typeface="Times New Roman" panose="02020603050405020304" pitchFamily="18" charset="0"/>
                        </a:rPr>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b="1" dirty="0">
                          <a:latin typeface="Times New Roman" panose="02020603050405020304" pitchFamily="18" charset="0"/>
                          <a:cs typeface="Times New Roman" panose="02020603050405020304" pitchFamily="18" charset="0"/>
                        </a:rPr>
                        <a:t>63.00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3253008592"/>
      </p:ext>
    </p:extLst>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fontScale="90000"/>
          </a:bodyPr>
          <a:lstStyle>
            <a:lvl1pPr>
              <a:defRPr b="1">
                <a:latin typeface="Helvetica Neue"/>
                <a:ea typeface="Helvetica Neue"/>
                <a:cs typeface="Helvetica Neue"/>
                <a:sym typeface="Helvetica Neue"/>
              </a:defRPr>
            </a:lvl1pPr>
          </a:lstStyle>
          <a:p>
            <a:r>
              <a:rPr sz="5400" dirty="0"/>
              <a:t> </a:t>
            </a:r>
            <a:r>
              <a:rPr lang="en-IN" sz="5400" dirty="0"/>
              <a:t>7</a:t>
            </a:r>
            <a:r>
              <a:rPr sz="5400" dirty="0"/>
              <a:t> </a:t>
            </a:r>
            <a:r>
              <a:rPr lang="en-US" sz="5400" dirty="0"/>
              <a:t>. </a:t>
            </a:r>
            <a:r>
              <a:rPr lang="en-IN" sz="5400" b="1" dirty="0">
                <a:latin typeface="Helvetica Neue"/>
                <a:sym typeface="Helvetica Neue"/>
              </a:rPr>
              <a:t>Action Plan for Disbursement-Head Office-Shri Ravichandran R ,GM</a:t>
            </a:r>
            <a:endParaRPr sz="5400" dirty="0"/>
          </a:p>
        </p:txBody>
      </p:sp>
      <p:graphicFrame>
        <p:nvGraphicFramePr>
          <p:cNvPr id="3" name="Table 4">
            <a:extLst>
              <a:ext uri="{FF2B5EF4-FFF2-40B4-BE49-F238E27FC236}">
                <a16:creationId xmlns:a16="http://schemas.microsoft.com/office/drawing/2014/main" id="{6CA5661A-A6BE-3684-FFD9-6EFA597A19FB}"/>
              </a:ext>
            </a:extLst>
          </p:cNvPr>
          <p:cNvGraphicFramePr>
            <a:graphicFrameLocks noGrp="1"/>
          </p:cNvGraphicFramePr>
          <p:nvPr/>
        </p:nvGraphicFramePr>
        <p:xfrm>
          <a:off x="920496" y="3075565"/>
          <a:ext cx="22104097" cy="10055221"/>
        </p:xfrm>
        <a:graphic>
          <a:graphicData uri="http://schemas.openxmlformats.org/drawingml/2006/table">
            <a:tbl>
              <a:tblPr firstRow="1" firstCol="1">
                <a:tableStyleId>{85BE263C-DBD7-4A20-BB59-AAB30ACAA65A}</a:tableStyleId>
              </a:tblPr>
              <a:tblGrid>
                <a:gridCol w="2180159">
                  <a:extLst>
                    <a:ext uri="{9D8B030D-6E8A-4147-A177-3AD203B41FA5}">
                      <a16:colId xmlns:a16="http://schemas.microsoft.com/office/drawing/2014/main" val="1410100001"/>
                    </a:ext>
                  </a:extLst>
                </a:gridCol>
                <a:gridCol w="10545726">
                  <a:extLst>
                    <a:ext uri="{9D8B030D-6E8A-4147-A177-3AD203B41FA5}">
                      <a16:colId xmlns:a16="http://schemas.microsoft.com/office/drawing/2014/main" val="1625269179"/>
                    </a:ext>
                  </a:extLst>
                </a:gridCol>
                <a:gridCol w="4748604">
                  <a:extLst>
                    <a:ext uri="{9D8B030D-6E8A-4147-A177-3AD203B41FA5}">
                      <a16:colId xmlns:a16="http://schemas.microsoft.com/office/drawing/2014/main" val="2853247680"/>
                    </a:ext>
                  </a:extLst>
                </a:gridCol>
                <a:gridCol w="4629608">
                  <a:extLst>
                    <a:ext uri="{9D8B030D-6E8A-4147-A177-3AD203B41FA5}">
                      <a16:colId xmlns:a16="http://schemas.microsoft.com/office/drawing/2014/main" val="3152061882"/>
                    </a:ext>
                  </a:extLst>
                </a:gridCol>
              </a:tblGrid>
              <a:tr h="1540578">
                <a:tc>
                  <a:txBody>
                    <a:bodyPr/>
                    <a:lstStyle/>
                    <a:p>
                      <a:pPr algn="ctr"/>
                      <a:r>
                        <a:rPr lang="en-IN" sz="4400" dirty="0" err="1"/>
                        <a:t>Sl</a:t>
                      </a:r>
                      <a:r>
                        <a:rPr lang="en-IN" sz="4400" dirty="0"/>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 Disbursement  Case</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4400" dirty="0"/>
                        <a:t>Amount</a:t>
                      </a:r>
                    </a:p>
                    <a:p>
                      <a:pPr algn="ctr"/>
                      <a:r>
                        <a:rPr lang="en-IN" sz="44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4400" dirty="0"/>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1000189">
                <a:tc>
                  <a:txBody>
                    <a:bodyPr/>
                    <a:lstStyle/>
                    <a:p>
                      <a:pPr algn="ctr"/>
                      <a:r>
                        <a:rPr lang="en-US" sz="4400" dirty="0"/>
                        <a:t>1</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Kairali Steels &amp; Alloys</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7.00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1000189">
                <a:tc>
                  <a:txBody>
                    <a:bodyPr/>
                    <a:lstStyle/>
                    <a:p>
                      <a:pPr algn="ctr"/>
                      <a:r>
                        <a:rPr lang="en-US" sz="4400" dirty="0"/>
                        <a:t>2</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Al Fas Wood Products Private Limited</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14.00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3457905"/>
                  </a:ext>
                </a:extLst>
              </a:tr>
              <a:tr h="1000189">
                <a:tc>
                  <a:txBody>
                    <a:bodyPr/>
                    <a:lstStyle/>
                    <a:p>
                      <a:pPr algn="ctr"/>
                      <a:r>
                        <a:rPr lang="en-US" sz="4400" dirty="0"/>
                        <a:t>3</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Razas Food Products</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4.00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4854918"/>
                  </a:ext>
                </a:extLst>
              </a:tr>
              <a:tr h="1000189">
                <a:tc>
                  <a:txBody>
                    <a:bodyPr/>
                    <a:lstStyle/>
                    <a:p>
                      <a:pPr algn="ctr"/>
                      <a:r>
                        <a:rPr lang="en-US" sz="4400" dirty="0"/>
                        <a:t>4</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Green Vein Healthcare</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4.00</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44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78075854"/>
                  </a:ext>
                </a:extLst>
              </a:tr>
              <a:tr h="832156">
                <a:tc>
                  <a:txBody>
                    <a:bodyPr/>
                    <a:lstStyle/>
                    <a:p>
                      <a:pPr algn="ctr"/>
                      <a:r>
                        <a:rPr lang="en-US" sz="4400" dirty="0"/>
                        <a:t>5</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Flavorasia Food Products</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1.40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832156">
                <a:tc>
                  <a:txBody>
                    <a:bodyPr/>
                    <a:lstStyle/>
                    <a:p>
                      <a:pPr algn="ctr"/>
                      <a:r>
                        <a:rPr lang="en-US" sz="4400" dirty="0"/>
                        <a:t>6</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Quality Metal Industries</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0.50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8327178"/>
                  </a:ext>
                </a:extLst>
              </a:tr>
              <a:tr h="930171">
                <a:tc>
                  <a:txBody>
                    <a:bodyPr/>
                    <a:lstStyle/>
                    <a:p>
                      <a:pPr algn="ctr"/>
                      <a:r>
                        <a:rPr lang="en-US" sz="4400" dirty="0"/>
                        <a:t>7</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Jithar Enterprises</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0.65</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959702">
                <a:tc>
                  <a:txBody>
                    <a:bodyPr/>
                    <a:lstStyle/>
                    <a:p>
                      <a:pPr algn="ctr"/>
                      <a:r>
                        <a:rPr lang="en-US" sz="4400" dirty="0"/>
                        <a:t>8</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4400" dirty="0"/>
                        <a:t>Keltron</a:t>
                      </a: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8.76</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8516420"/>
                  </a:ext>
                </a:extLst>
              </a:tr>
              <a:tr h="959702">
                <a:tc gridSpan="2">
                  <a:txBody>
                    <a:bodyPr/>
                    <a:lstStyle/>
                    <a:p>
                      <a:pPr algn="ctr"/>
                      <a:r>
                        <a:rPr lang="en-IN" sz="4800" b="1" dirty="0"/>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4400" dirty="0"/>
                        <a:t>40.31</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315418666"/>
      </p:ext>
    </p:extLst>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fontScale="90000"/>
          </a:bodyPr>
          <a:lstStyle>
            <a:lvl1pPr>
              <a:defRPr b="1">
                <a:latin typeface="Helvetica Neue"/>
                <a:ea typeface="Helvetica Neue"/>
                <a:cs typeface="Helvetica Neue"/>
                <a:sym typeface="Helvetica Neue"/>
              </a:defRPr>
            </a:lvl1pPr>
          </a:lstStyle>
          <a:p>
            <a:r>
              <a:rPr lang="en-US" sz="5400" dirty="0"/>
              <a:t> 7. Action Plan for </a:t>
            </a:r>
            <a:r>
              <a:rPr lang="en-IN" sz="5400" dirty="0"/>
              <a:t>Disbursement</a:t>
            </a:r>
            <a:r>
              <a:rPr lang="en-US" sz="5400" dirty="0"/>
              <a:t>-Ernakulam Office-Shri Prasanth R ,GM</a:t>
            </a:r>
            <a:endParaRPr sz="5400" dirty="0"/>
          </a:p>
        </p:txBody>
      </p:sp>
      <p:graphicFrame>
        <p:nvGraphicFramePr>
          <p:cNvPr id="4" name="Table 4">
            <a:extLst>
              <a:ext uri="{FF2B5EF4-FFF2-40B4-BE49-F238E27FC236}">
                <a16:creationId xmlns:a16="http://schemas.microsoft.com/office/drawing/2014/main" id="{9B7C64BA-CEC5-CCFA-13B7-FD09F97D171A}"/>
              </a:ext>
            </a:extLst>
          </p:cNvPr>
          <p:cNvGraphicFramePr>
            <a:graphicFrameLocks noGrp="1"/>
          </p:cNvGraphicFramePr>
          <p:nvPr>
            <p:extLst>
              <p:ext uri="{D42A27DB-BD31-4B8C-83A1-F6EECF244321}">
                <p14:modId xmlns:p14="http://schemas.microsoft.com/office/powerpoint/2010/main" val="4265425484"/>
              </p:ext>
            </p:extLst>
          </p:nvPr>
        </p:nvGraphicFramePr>
        <p:xfrm>
          <a:off x="1337407" y="2412480"/>
          <a:ext cx="19858891" cy="11303520"/>
        </p:xfrm>
        <a:graphic>
          <a:graphicData uri="http://schemas.openxmlformats.org/drawingml/2006/table">
            <a:tbl>
              <a:tblPr firstRow="1" firstCol="1">
                <a:tableStyleId>{85BE263C-DBD7-4A20-BB59-AAB30ACAA65A}</a:tableStyleId>
              </a:tblPr>
              <a:tblGrid>
                <a:gridCol w="1958710">
                  <a:extLst>
                    <a:ext uri="{9D8B030D-6E8A-4147-A177-3AD203B41FA5}">
                      <a16:colId xmlns:a16="http://schemas.microsoft.com/office/drawing/2014/main" val="1410100001"/>
                    </a:ext>
                  </a:extLst>
                </a:gridCol>
                <a:gridCol w="9474552">
                  <a:extLst>
                    <a:ext uri="{9D8B030D-6E8A-4147-A177-3AD203B41FA5}">
                      <a16:colId xmlns:a16="http://schemas.microsoft.com/office/drawing/2014/main" val="1625269179"/>
                    </a:ext>
                  </a:extLst>
                </a:gridCol>
                <a:gridCol w="4266269">
                  <a:extLst>
                    <a:ext uri="{9D8B030D-6E8A-4147-A177-3AD203B41FA5}">
                      <a16:colId xmlns:a16="http://schemas.microsoft.com/office/drawing/2014/main" val="2853247680"/>
                    </a:ext>
                  </a:extLst>
                </a:gridCol>
                <a:gridCol w="4159360">
                  <a:extLst>
                    <a:ext uri="{9D8B030D-6E8A-4147-A177-3AD203B41FA5}">
                      <a16:colId xmlns:a16="http://schemas.microsoft.com/office/drawing/2014/main" val="3152061882"/>
                    </a:ext>
                  </a:extLst>
                </a:gridCol>
              </a:tblGrid>
              <a:tr h="881586">
                <a:tc>
                  <a:txBody>
                    <a:bodyPr/>
                    <a:lstStyle/>
                    <a:p>
                      <a:pPr algn="ctr"/>
                      <a:r>
                        <a:rPr lang="en-IN" sz="2800" dirty="0" err="1"/>
                        <a:t>Sl</a:t>
                      </a:r>
                      <a:r>
                        <a:rPr lang="en-IN" sz="2800" dirty="0"/>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Disbursement Case</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Amount</a:t>
                      </a:r>
                    </a:p>
                    <a:p>
                      <a:pPr algn="ctr"/>
                      <a:r>
                        <a:rPr lang="en-IN" sz="28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2800" dirty="0"/>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Sun Aquatic</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4.01</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1135637"/>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2</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Silver Storm</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3.00</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8883363"/>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3</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Caspien</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Technology-PL + 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4</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Amcon</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Paver tiles-Takeover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5</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NEST Infra-Project Loan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6</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Goodbuy</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Soaps-WCTL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675659"/>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7</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Cazle</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Footcare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0.50</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6971238"/>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8</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Cochin Bakery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1790232"/>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9</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Biotane</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1.00</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5505319"/>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10</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Fourmens</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Hotel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1461341"/>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11</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Jollyflex</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1.00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723875"/>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12</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Carnet Books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2.40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4592711"/>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13</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Sisco Footcare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4.20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1639343"/>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14</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Yentrans</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Maritime Logistics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81730"/>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15</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Ocean Seafood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7254569"/>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16</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chemeClr val="tx1"/>
                          </a:solidFill>
                          <a:effectLst/>
                          <a:latin typeface="Times New Roman" panose="02020603050405020304" pitchFamily="18" charset="0"/>
                          <a:cs typeface="Times New Roman" panose="02020603050405020304" pitchFamily="18" charset="0"/>
                        </a:rPr>
                        <a:t>Taru</a:t>
                      </a:r>
                      <a:r>
                        <a:rPr lang="en-IN" sz="2800" b="0" i="0" u="none" strike="noStrike" dirty="0">
                          <a:solidFill>
                            <a:schemeClr val="tx1"/>
                          </a:solidFill>
                          <a:effectLst/>
                          <a:latin typeface="Times New Roman" panose="02020603050405020304" pitchFamily="18" charset="0"/>
                          <a:cs typeface="Times New Roman" panose="02020603050405020304" pitchFamily="18" charset="0"/>
                        </a:rPr>
                        <a:t> &amp; Sons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chemeClr val="tx1"/>
                          </a:solidFill>
                          <a:effectLst/>
                          <a:latin typeface="Times New Roman" panose="02020603050405020304" pitchFamily="18" charset="0"/>
                          <a:cs typeface="Times New Roman" panose="02020603050405020304" pitchFamily="18"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797239"/>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17</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Other</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10.00</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9696091"/>
                  </a:ext>
                </a:extLst>
              </a:tr>
              <a:tr h="476196">
                <a:tc>
                  <a:txBody>
                    <a:bodyPr/>
                    <a:lstStyle/>
                    <a:p>
                      <a:pPr algn="ctr" fontAlgn="b"/>
                      <a:r>
                        <a:rPr lang="en-US" sz="2800" b="0" i="0" u="none" strike="noStrike" dirty="0">
                          <a:solidFill>
                            <a:schemeClr val="bg1"/>
                          </a:solidFill>
                          <a:effectLst/>
                          <a:latin typeface="Times New Roman" panose="02020603050405020304" pitchFamily="18" charset="0"/>
                          <a:cs typeface="Times New Roman" panose="02020603050405020304" pitchFamily="18" charset="0"/>
                        </a:rPr>
                        <a:t>18</a:t>
                      </a:r>
                      <a:endParaRPr lang="en-IN" sz="28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Sun Aquatic</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b="0" i="0" u="none" strike="noStrike" dirty="0">
                          <a:solidFill>
                            <a:schemeClr val="tx1"/>
                          </a:solidFill>
                          <a:effectLst/>
                          <a:latin typeface="Times New Roman" panose="02020603050405020304" pitchFamily="18" charset="0"/>
                          <a:cs typeface="Times New Roman" panose="02020603050405020304" pitchFamily="18" charset="0"/>
                        </a:rPr>
                        <a:t>4.01</a:t>
                      </a:r>
                      <a:endParaRPr lang="en-IN" sz="28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5715399"/>
                  </a:ext>
                </a:extLst>
              </a:tr>
              <a:tr h="476196">
                <a:tc gridSpan="2">
                  <a:txBody>
                    <a:bodyPr/>
                    <a:lstStyle/>
                    <a:p>
                      <a:pPr algn="ctr"/>
                      <a:r>
                        <a:rPr lang="en-IN" sz="2800" b="1" dirty="0">
                          <a:latin typeface="Times New Roman" panose="02020603050405020304" pitchFamily="18" charset="0"/>
                          <a:cs typeface="Times New Roman" panose="02020603050405020304" pitchFamily="18" charset="0"/>
                        </a:rPr>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b="1" dirty="0">
                          <a:latin typeface="Times New Roman" panose="02020603050405020304" pitchFamily="18" charset="0"/>
                          <a:cs typeface="Times New Roman" panose="02020603050405020304" pitchFamily="18" charset="0"/>
                        </a:rPr>
                        <a:t>90.00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307930843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5. KSWIFT - Onboard new services"/>
          <p:cNvSpPr txBox="1">
            <a:spLocks noGrp="1"/>
          </p:cNvSpPr>
          <p:nvPr>
            <p:ph type="title"/>
          </p:nvPr>
        </p:nvSpPr>
        <p:spPr>
          <a:xfrm>
            <a:off x="1073150" y="383636"/>
            <a:ext cx="22237700" cy="1289889"/>
          </a:xfrm>
          <a:prstGeom prst="rect">
            <a:avLst/>
          </a:prstGeom>
        </p:spPr>
        <p:txBody>
          <a:bodyPr/>
          <a:lstStyle/>
          <a:p>
            <a:r>
              <a:rPr dirty="0"/>
              <a:t>5. </a:t>
            </a:r>
            <a:r>
              <a:rPr b="1" dirty="0">
                <a:latin typeface="Helvetica Neue"/>
                <a:ea typeface="Helvetica Neue"/>
                <a:cs typeface="Helvetica Neue"/>
                <a:sym typeface="Helvetica Neue"/>
              </a:rPr>
              <a:t>KSWIFT - </a:t>
            </a:r>
            <a:r>
              <a:rPr dirty="0"/>
              <a:t>Onboard</a:t>
            </a:r>
            <a:r>
              <a:rPr b="1" dirty="0">
                <a:latin typeface="Helvetica Neue"/>
                <a:ea typeface="Helvetica Neue"/>
                <a:cs typeface="Helvetica Neue"/>
                <a:sym typeface="Helvetica Neue"/>
              </a:rPr>
              <a:t> new services</a:t>
            </a:r>
          </a:p>
        </p:txBody>
      </p:sp>
      <p:graphicFrame>
        <p:nvGraphicFramePr>
          <p:cNvPr id="152" name="Table"/>
          <p:cNvGraphicFramePr/>
          <p:nvPr>
            <p:extLst>
              <p:ext uri="{D42A27DB-BD31-4B8C-83A1-F6EECF244321}">
                <p14:modId xmlns:p14="http://schemas.microsoft.com/office/powerpoint/2010/main" val="27094730"/>
              </p:ext>
            </p:extLst>
          </p:nvPr>
        </p:nvGraphicFramePr>
        <p:xfrm>
          <a:off x="894272" y="2140788"/>
          <a:ext cx="22225000" cy="11074590"/>
        </p:xfrm>
        <a:graphic>
          <a:graphicData uri="http://schemas.openxmlformats.org/drawingml/2006/table">
            <a:tbl>
              <a:tblPr firstRow="1" firstCol="1">
                <a:tableStyleId>{EEE7283C-3CF3-47DC-8721-378D4A62B228}</a:tableStyleId>
              </a:tblPr>
              <a:tblGrid>
                <a:gridCol w="2211237">
                  <a:extLst>
                    <a:ext uri="{9D8B030D-6E8A-4147-A177-3AD203B41FA5}">
                      <a16:colId xmlns:a16="http://schemas.microsoft.com/office/drawing/2014/main" val="20000"/>
                    </a:ext>
                  </a:extLst>
                </a:gridCol>
                <a:gridCol w="8901263">
                  <a:extLst>
                    <a:ext uri="{9D8B030D-6E8A-4147-A177-3AD203B41FA5}">
                      <a16:colId xmlns:a16="http://schemas.microsoft.com/office/drawing/2014/main" val="20001"/>
                    </a:ext>
                  </a:extLst>
                </a:gridCol>
                <a:gridCol w="4159130">
                  <a:extLst>
                    <a:ext uri="{9D8B030D-6E8A-4147-A177-3AD203B41FA5}">
                      <a16:colId xmlns:a16="http://schemas.microsoft.com/office/drawing/2014/main" val="20002"/>
                    </a:ext>
                  </a:extLst>
                </a:gridCol>
                <a:gridCol w="6953370">
                  <a:extLst>
                    <a:ext uri="{9D8B030D-6E8A-4147-A177-3AD203B41FA5}">
                      <a16:colId xmlns:a16="http://schemas.microsoft.com/office/drawing/2014/main" val="20003"/>
                    </a:ext>
                  </a:extLst>
                </a:gridCol>
              </a:tblGrid>
              <a:tr h="1275272">
                <a:tc>
                  <a:txBody>
                    <a:bodyPr/>
                    <a:lstStyle/>
                    <a:p>
                      <a:pPr algn="ctr" defTabSz="647700">
                        <a:defRPr>
                          <a:solidFill>
                            <a:srgbClr val="000000"/>
                          </a:solidFill>
                        </a:defRPr>
                      </a:pPr>
                      <a:r>
                        <a:rPr sz="4800">
                          <a:solidFill>
                            <a:srgbClr val="FFFFFF"/>
                          </a:solidFill>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800" dirty="0">
                          <a:solidFill>
                            <a:srgbClr val="FFFFFF"/>
                          </a:solidFill>
                        </a:rPr>
                        <a:t>Action Plan</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Time line </a:t>
                      </a:r>
                    </a:p>
                  </a:txBody>
                  <a:tcPr marL="50800" marR="50800" marT="50800" marB="50800" anchor="ctr" horzOverflow="overflow"/>
                </a:tc>
                <a:tc>
                  <a:txBody>
                    <a:bodyPr/>
                    <a:lstStyle/>
                    <a:p>
                      <a:pPr algn="ctr" defTabSz="647700">
                        <a:defRPr>
                          <a:solidFill>
                            <a:srgbClr val="000000"/>
                          </a:solidFill>
                        </a:defRPr>
                      </a:pPr>
                      <a:r>
                        <a:rPr sz="4800">
                          <a:solidFill>
                            <a:srgbClr val="FFFFFF"/>
                          </a:solidFill>
                        </a:rPr>
                        <a:t>Result</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871979">
                <a:tc>
                  <a:txBody>
                    <a:bodyPr/>
                    <a:lstStyle/>
                    <a:p>
                      <a:pPr algn="ctr" defTabSz="647700">
                        <a:defRPr>
                          <a:solidFill>
                            <a:srgbClr val="000000"/>
                          </a:solidFill>
                        </a:defRPr>
                      </a:pPr>
                      <a:r>
                        <a:rPr sz="4800">
                          <a:solidFill>
                            <a:srgbClr val="444444"/>
                          </a:solidFill>
                        </a:rPr>
                        <a:t>1</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Identify new services to be onboarded to KSIWFT</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15 Sept</a:t>
                      </a:r>
                    </a:p>
                  </a:txBody>
                  <a:tcPr marL="50800" marR="50800" marT="50800" marB="50800" anchor="ctr" horzOverflow="overflow"/>
                </a:tc>
                <a:tc>
                  <a:txBody>
                    <a:bodyPr/>
                    <a:lstStyle/>
                    <a:p>
                      <a:pPr algn="ctr" defTabSz="647700">
                        <a:defRPr>
                          <a:solidFill>
                            <a:srgbClr val="000000"/>
                          </a:solidFill>
                        </a:defRPr>
                      </a:pPr>
                      <a:r>
                        <a:rPr lang="en-US" sz="4800" dirty="0">
                          <a:solidFill>
                            <a:srgbClr val="444444"/>
                          </a:solidFill>
                        </a:rPr>
                        <a:t>11</a:t>
                      </a:r>
                      <a:r>
                        <a:rPr sz="4800" dirty="0">
                          <a:solidFill>
                            <a:srgbClr val="444444"/>
                          </a:solidFill>
                        </a:rPr>
                        <a:t> new services of </a:t>
                      </a:r>
                      <a:r>
                        <a:rPr lang="en-US" sz="4800" dirty="0">
                          <a:solidFill>
                            <a:srgbClr val="444444"/>
                          </a:solidFill>
                        </a:rPr>
                        <a:t>6</a:t>
                      </a:r>
                      <a:r>
                        <a:rPr sz="4800" dirty="0">
                          <a:solidFill>
                            <a:srgbClr val="444444"/>
                          </a:solidFill>
                        </a:rPr>
                        <a:t> dep</a:t>
                      </a:r>
                      <a:r>
                        <a:rPr lang="en-US" sz="4800" dirty="0">
                          <a:solidFill>
                            <a:srgbClr val="444444"/>
                          </a:solidFill>
                        </a:rPr>
                        <a:t>artments</a:t>
                      </a:r>
                      <a:r>
                        <a:rPr sz="4800" dirty="0">
                          <a:solidFill>
                            <a:srgbClr val="444444"/>
                          </a:solidFill>
                        </a:rPr>
                        <a:t> identified</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1"/>
                  </a:ext>
                </a:extLst>
              </a:tr>
              <a:tr h="1871979">
                <a:tc>
                  <a:txBody>
                    <a:bodyPr/>
                    <a:lstStyle/>
                    <a:p>
                      <a:pPr algn="ctr" defTabSz="647700">
                        <a:defRPr>
                          <a:solidFill>
                            <a:srgbClr val="000000"/>
                          </a:solidFill>
                        </a:defRPr>
                      </a:pPr>
                      <a:r>
                        <a:rPr sz="4800">
                          <a:solidFill>
                            <a:srgbClr val="444444"/>
                          </a:solidFill>
                        </a:rPr>
                        <a:t>2</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Prepare strategy and road map/ action plan to onboard services</a:t>
                      </a:r>
                    </a:p>
                  </a:txBody>
                  <a:tcPr marL="50800" marR="50800" marT="50800" marB="50800" anchor="ctr" horzOverflow="overflow"/>
                </a:tc>
                <a:tc>
                  <a:txBody>
                    <a:bodyPr/>
                    <a:lstStyle/>
                    <a:p>
                      <a:pPr algn="ctr" defTabSz="647700">
                        <a:defRPr>
                          <a:solidFill>
                            <a:srgbClr val="000000"/>
                          </a:solidFill>
                        </a:defRPr>
                      </a:pPr>
                      <a:r>
                        <a:rPr sz="4800">
                          <a:solidFill>
                            <a:srgbClr val="444444"/>
                          </a:solidFill>
                        </a:rPr>
                        <a:t>15 Oct</a:t>
                      </a:r>
                    </a:p>
                  </a:txBody>
                  <a:tcPr marL="50800" marR="50800" marT="50800" marB="50800" anchor="ctr" horzOverflow="overflow"/>
                </a:tc>
                <a:tc>
                  <a:txBody>
                    <a:bodyPr/>
                    <a:lstStyle/>
                    <a:p>
                      <a:pPr algn="ctr" defTabSz="647700">
                        <a:defRPr sz="5000"/>
                      </a:pPr>
                      <a:r>
                        <a:rPr lang="en-US" sz="4800" dirty="0"/>
                        <a:t>Listed out services/ departments and shared with NIC</a:t>
                      </a:r>
                      <a:endParaRPr sz="48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r h="1871979">
                <a:tc>
                  <a:txBody>
                    <a:bodyPr/>
                    <a:lstStyle/>
                    <a:p>
                      <a:pPr algn="ctr" defTabSz="647700">
                        <a:defRPr>
                          <a:solidFill>
                            <a:srgbClr val="000000"/>
                          </a:solidFill>
                        </a:defRPr>
                      </a:pPr>
                      <a:r>
                        <a:rPr sz="4800">
                          <a:solidFill>
                            <a:srgbClr val="444444"/>
                          </a:solidFill>
                        </a:rPr>
                        <a:t>3</a:t>
                      </a:r>
                    </a:p>
                  </a:txBody>
                  <a:tcPr marL="50800" marR="50800" marT="50800" marB="50800" anchor="ctr" horzOverflow="overflow"/>
                </a:tc>
                <a:tc>
                  <a:txBody>
                    <a:bodyPr/>
                    <a:lstStyle/>
                    <a:p>
                      <a:pPr algn="l" defTabSz="647700">
                        <a:defRPr>
                          <a:solidFill>
                            <a:srgbClr val="000000"/>
                          </a:solidFill>
                        </a:defRPr>
                      </a:pPr>
                      <a:r>
                        <a:rPr sz="4800">
                          <a:solidFill>
                            <a:srgbClr val="444444"/>
                          </a:solidFill>
                        </a:rPr>
                        <a:t>Start onboarding process</a:t>
                      </a:r>
                    </a:p>
                  </a:txBody>
                  <a:tcPr marL="50800" marR="50800" marT="50800" marB="50800" anchor="ctr" horzOverflow="overflow"/>
                </a:tc>
                <a:tc>
                  <a:txBody>
                    <a:bodyPr/>
                    <a:lstStyle/>
                    <a:p>
                      <a:pPr algn="ctr" defTabSz="647700">
                        <a:defRPr>
                          <a:solidFill>
                            <a:srgbClr val="000000"/>
                          </a:solidFill>
                        </a:defRPr>
                      </a:pPr>
                      <a:r>
                        <a:rPr sz="4800" dirty="0">
                          <a:solidFill>
                            <a:srgbClr val="444444"/>
                          </a:solidFill>
                        </a:rPr>
                        <a:t>1 Nov</a:t>
                      </a:r>
                    </a:p>
                  </a:txBody>
                  <a:tcPr marL="50800" marR="50800" marT="50800" marB="50800" anchor="ctr" horzOverflow="overflow"/>
                </a:tc>
                <a:tc>
                  <a:txBody>
                    <a:bodyPr/>
                    <a:lstStyle/>
                    <a:p>
                      <a:pPr marL="914400" indent="-914400" algn="ctr" defTabSz="647700">
                        <a:buAutoNum type="arabicPeriod"/>
                        <a:defRPr sz="5000"/>
                      </a:pPr>
                      <a:r>
                        <a:rPr lang="en-US" sz="4800" dirty="0"/>
                        <a:t>Integrated 4 services of Forest &amp; Wildlife Dept.</a:t>
                      </a:r>
                    </a:p>
                    <a:p>
                      <a:pPr marL="914400" indent="-914400" algn="ctr" defTabSz="647700">
                        <a:buAutoNum type="arabicPeriod"/>
                        <a:defRPr sz="5000"/>
                      </a:pPr>
                      <a:r>
                        <a:rPr lang="en-US" sz="4800" dirty="0"/>
                        <a:t>Integrated new web portal of KSPCB</a:t>
                      </a:r>
                      <a:endParaRPr sz="4800" dirty="0"/>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871979">
                <a:tc>
                  <a:txBody>
                    <a:bodyPr/>
                    <a:lstStyle/>
                    <a:p>
                      <a:pPr algn="ctr" defTabSz="647700">
                        <a:defRPr>
                          <a:solidFill>
                            <a:srgbClr val="000000"/>
                          </a:solidFill>
                        </a:defRPr>
                      </a:pPr>
                      <a:r>
                        <a:rPr sz="4800">
                          <a:solidFill>
                            <a:srgbClr val="444444"/>
                          </a:solidFill>
                        </a:rPr>
                        <a:t>4</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sz="4800" dirty="0">
                          <a:solidFill>
                            <a:srgbClr val="444444"/>
                          </a:solidFill>
                        </a:rPr>
                        <a:t>Complete onboarding of </a:t>
                      </a:r>
                      <a:r>
                        <a:rPr lang="en-US" sz="4800" dirty="0">
                          <a:solidFill>
                            <a:srgbClr val="444444"/>
                          </a:solidFill>
                        </a:rPr>
                        <a:t>11</a:t>
                      </a:r>
                      <a:r>
                        <a:rPr sz="4800" dirty="0">
                          <a:solidFill>
                            <a:srgbClr val="444444"/>
                          </a:solidFill>
                        </a:rPr>
                        <a:t> services</a:t>
                      </a: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800" dirty="0">
                          <a:solidFill>
                            <a:srgbClr val="444444"/>
                          </a:solidFill>
                        </a:rPr>
                        <a:t>31</a:t>
                      </a:r>
                      <a:r>
                        <a:rPr sz="4800" dirty="0">
                          <a:solidFill>
                            <a:srgbClr val="444444"/>
                          </a:solidFill>
                        </a:rPr>
                        <a:t> </a:t>
                      </a:r>
                      <a:r>
                        <a:rPr lang="en-US" sz="4800" dirty="0">
                          <a:solidFill>
                            <a:srgbClr val="444444"/>
                          </a:solidFill>
                        </a:rPr>
                        <a:t>Mar</a:t>
                      </a:r>
                      <a:endParaRPr sz="4800" dirty="0">
                        <a:solidFill>
                          <a:srgbClr val="444444"/>
                        </a:solidFill>
                      </a:endParaRPr>
                    </a:p>
                  </a:txBody>
                  <a:tcPr marL="50800" marR="50800" marT="50800" marB="50800" anchor="ctr" horzOverflow="overflow">
                    <a:lnB w="12700">
                      <a:solidFill>
                        <a:srgbClr val="3C3C1D"/>
                      </a:solidFill>
                      <a:miter lim="400000"/>
                    </a:lnB>
                  </a:tcPr>
                </a:tc>
                <a:tc>
                  <a:txBody>
                    <a:bodyPr/>
                    <a:lstStyle/>
                    <a:p>
                      <a:pPr algn="ctr" defTabSz="647700">
                        <a:defRPr sz="5000"/>
                      </a:pPr>
                      <a:endParaRPr sz="4800" dirty="0"/>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am 1 - Investment Facilitation"/>
          <p:cNvSpPr txBox="1">
            <a:spLocks noGrp="1"/>
          </p:cNvSpPr>
          <p:nvPr>
            <p:ph type="title"/>
          </p:nvPr>
        </p:nvSpPr>
        <p:spPr>
          <a:xfrm>
            <a:off x="1073150" y="984738"/>
            <a:ext cx="23131556" cy="1353526"/>
          </a:xfrm>
          <a:prstGeom prst="rect">
            <a:avLst/>
          </a:prstGeom>
        </p:spPr>
        <p:txBody>
          <a:bodyPr>
            <a:normAutofit/>
          </a:bodyPr>
          <a:lstStyle>
            <a:lvl1pPr>
              <a:defRPr b="1">
                <a:latin typeface="Helvetica Neue"/>
                <a:ea typeface="Helvetica Neue"/>
                <a:cs typeface="Helvetica Neue"/>
                <a:sym typeface="Helvetica Neue"/>
              </a:defRPr>
            </a:lvl1pPr>
          </a:lstStyle>
          <a:p>
            <a:r>
              <a:rPr lang="en-US" sz="5400" dirty="0"/>
              <a:t> 7 . Action Plan for Disbursement-Calicut Office-Shri </a:t>
            </a:r>
            <a:r>
              <a:rPr lang="en-US" sz="5400" dirty="0" err="1"/>
              <a:t>Binil</a:t>
            </a:r>
            <a:r>
              <a:rPr lang="en-US" sz="5400" dirty="0"/>
              <a:t> </a:t>
            </a:r>
            <a:r>
              <a:rPr lang="en-US" sz="5400" dirty="0" err="1"/>
              <a:t>Kumar,DGM</a:t>
            </a:r>
            <a:endParaRPr sz="5400" dirty="0"/>
          </a:p>
        </p:txBody>
      </p:sp>
      <p:graphicFrame>
        <p:nvGraphicFramePr>
          <p:cNvPr id="3" name="Table 4">
            <a:extLst>
              <a:ext uri="{FF2B5EF4-FFF2-40B4-BE49-F238E27FC236}">
                <a16:creationId xmlns:a16="http://schemas.microsoft.com/office/drawing/2014/main" id="{6CA5661A-A6BE-3684-FFD9-6EFA597A19FB}"/>
              </a:ext>
            </a:extLst>
          </p:cNvPr>
          <p:cNvGraphicFramePr>
            <a:graphicFrameLocks noGrp="1"/>
          </p:cNvGraphicFramePr>
          <p:nvPr>
            <p:extLst>
              <p:ext uri="{D42A27DB-BD31-4B8C-83A1-F6EECF244321}">
                <p14:modId xmlns:p14="http://schemas.microsoft.com/office/powerpoint/2010/main" val="2287212695"/>
              </p:ext>
            </p:extLst>
          </p:nvPr>
        </p:nvGraphicFramePr>
        <p:xfrm>
          <a:off x="1066801" y="3714942"/>
          <a:ext cx="21828369" cy="8084336"/>
        </p:xfrm>
        <a:graphic>
          <a:graphicData uri="http://schemas.openxmlformats.org/drawingml/2006/table">
            <a:tbl>
              <a:tblPr firstRow="1" firstCol="1">
                <a:tableStyleId>{85BE263C-DBD7-4A20-BB59-AAB30ACAA65A}</a:tableStyleId>
              </a:tblPr>
              <a:tblGrid>
                <a:gridCol w="2152963">
                  <a:extLst>
                    <a:ext uri="{9D8B030D-6E8A-4147-A177-3AD203B41FA5}">
                      <a16:colId xmlns:a16="http://schemas.microsoft.com/office/drawing/2014/main" val="1410100001"/>
                    </a:ext>
                  </a:extLst>
                </a:gridCol>
                <a:gridCol w="10414178">
                  <a:extLst>
                    <a:ext uri="{9D8B030D-6E8A-4147-A177-3AD203B41FA5}">
                      <a16:colId xmlns:a16="http://schemas.microsoft.com/office/drawing/2014/main" val="1625269179"/>
                    </a:ext>
                  </a:extLst>
                </a:gridCol>
                <a:gridCol w="4689370">
                  <a:extLst>
                    <a:ext uri="{9D8B030D-6E8A-4147-A177-3AD203B41FA5}">
                      <a16:colId xmlns:a16="http://schemas.microsoft.com/office/drawing/2014/main" val="2853247680"/>
                    </a:ext>
                  </a:extLst>
                </a:gridCol>
                <a:gridCol w="4571858">
                  <a:extLst>
                    <a:ext uri="{9D8B030D-6E8A-4147-A177-3AD203B41FA5}">
                      <a16:colId xmlns:a16="http://schemas.microsoft.com/office/drawing/2014/main" val="3152061882"/>
                    </a:ext>
                  </a:extLst>
                </a:gridCol>
              </a:tblGrid>
              <a:tr h="2049069">
                <a:tc>
                  <a:txBody>
                    <a:bodyPr/>
                    <a:lstStyle/>
                    <a:p>
                      <a:pPr algn="ctr"/>
                      <a:r>
                        <a:rPr lang="en-IN" sz="2800" dirty="0" err="1"/>
                        <a:t>Sl</a:t>
                      </a:r>
                      <a:r>
                        <a:rPr lang="en-IN" sz="2800" dirty="0"/>
                        <a:t> No</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Disbursement Case</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800" dirty="0"/>
                        <a:t>Amount</a:t>
                      </a:r>
                    </a:p>
                    <a:p>
                      <a:pPr algn="ctr"/>
                      <a:r>
                        <a:rPr lang="en-IN" sz="2800" dirty="0"/>
                        <a:t>(Rs.cr)</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r>
                        <a:rPr lang="en-IN" sz="2800" dirty="0"/>
                        <a:t>Result</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51014"/>
                  </a:ext>
                </a:extLst>
              </a:tr>
              <a:tr h="919279">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Crystal Aluminium-Takeover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825500" eaLnBrk="1" fontAlgn="auto" latinLnBrk="0" hangingPunct="1">
                        <a:lnSpc>
                          <a:spcPct val="100000"/>
                        </a:lnSpc>
                        <a:spcBef>
                          <a:spcPts val="0"/>
                        </a:spcBef>
                        <a:spcAft>
                          <a:spcPts val="0"/>
                        </a:spcAft>
                        <a:buClrTx/>
                        <a:buSzTx/>
                        <a:buFontTx/>
                        <a:buNone/>
                        <a:tabLst/>
                        <a:defRPr/>
                      </a:pPr>
                      <a:endParaRPr lang="en-IN" sz="2800" dirty="0">
                        <a:solidFill>
                          <a:srgbClr val="00B050"/>
                        </a:solidFill>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7648642"/>
                  </a:ext>
                </a:extLst>
              </a:tr>
              <a:tr h="732794">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VM </a:t>
                      </a:r>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Polytechs</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7489452"/>
                  </a:ext>
                </a:extLst>
              </a:tr>
              <a:tr h="854926">
                <a:tc>
                  <a:txBody>
                    <a:bodyPr/>
                    <a:lstStyle/>
                    <a:p>
                      <a:pPr algn="ctr" fontAlgn="b"/>
                      <a:r>
                        <a:rPr lang="en-IN" sz="2800" b="0" i="0" u="none" strike="noStrike" dirty="0">
                          <a:solidFill>
                            <a:schemeClr val="bg1"/>
                          </a:solidFill>
                          <a:effectLst/>
                          <a:latin typeface="Times New Roman" panose="02020603050405020304" pitchFamily="18" charset="0"/>
                          <a:cs typeface="Times New Roman" panose="02020603050405020304" pitchFamily="18"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IN" sz="2800" b="0" i="0" u="none" strike="noStrike" dirty="0" err="1">
                          <a:solidFill>
                            <a:srgbClr val="000000"/>
                          </a:solidFill>
                          <a:effectLst/>
                          <a:latin typeface="Times New Roman" panose="02020603050405020304" pitchFamily="18" charset="0"/>
                          <a:cs typeface="Times New Roman" panose="02020603050405020304" pitchFamily="18" charset="0"/>
                        </a:rPr>
                        <a:t>Yizle</a:t>
                      </a:r>
                      <a:r>
                        <a:rPr lang="en-IN" sz="2800" b="0" i="0" u="none" strike="noStrike" dirty="0">
                          <a:solidFill>
                            <a:srgbClr val="000000"/>
                          </a:solidFill>
                          <a:effectLst/>
                          <a:latin typeface="Times New Roman" panose="02020603050405020304" pitchFamily="18" charset="0"/>
                          <a:cs typeface="Times New Roman" panose="02020603050405020304" pitchFamily="18" charset="0"/>
                        </a:rPr>
                        <a:t> Furniture-Takeover</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IN" sz="2800" b="0" i="0" u="none" strike="noStrike" dirty="0">
                          <a:solidFill>
                            <a:srgbClr val="000000"/>
                          </a:solidFill>
                          <a:effectLst/>
                          <a:latin typeface="Times New Roman" panose="02020603050405020304" pitchFamily="18" charset="0"/>
                          <a:cs typeface="Times New Roman" panose="02020603050405020304" pitchFamily="18" charset="0"/>
                        </a:rPr>
                        <a:t>10.00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6782703"/>
                  </a:ext>
                </a:extLst>
              </a:tr>
              <a:tr h="882067">
                <a:tc>
                  <a:txBody>
                    <a:bodyPr/>
                    <a:lstStyle/>
                    <a:p>
                      <a:pPr algn="ctr"/>
                      <a:r>
                        <a:rPr lang="en-US" sz="2800" b="0" dirty="0">
                          <a:solidFill>
                            <a:schemeClr val="bg1"/>
                          </a:solidFill>
                          <a:latin typeface="Times New Roman" panose="02020603050405020304" pitchFamily="18" charset="0"/>
                          <a:cs typeface="Times New Roman" panose="02020603050405020304" pitchFamily="18" charset="0"/>
                        </a:rPr>
                        <a:t>4</a:t>
                      </a:r>
                      <a:endParaRPr lang="en-IN" sz="2800" b="0" dirty="0">
                        <a:solidFill>
                          <a:schemeClr val="bg1"/>
                        </a:solidFill>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800" b="0" dirty="0">
                          <a:latin typeface="Times New Roman" panose="02020603050405020304" pitchFamily="18" charset="0"/>
                          <a:cs typeface="Times New Roman" panose="02020603050405020304" pitchFamily="18" charset="0"/>
                        </a:rPr>
                        <a:t>Life Infusion</a:t>
                      </a:r>
                      <a:endParaRPr lang="en-IN" sz="2800" b="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a:latin typeface="Times New Roman" panose="02020603050405020304" pitchFamily="18" charset="0"/>
                          <a:cs typeface="Times New Roman" panose="02020603050405020304" pitchFamily="18" charset="0"/>
                        </a:rPr>
                        <a:t>3.00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675659"/>
                  </a:ext>
                </a:extLst>
              </a:tr>
              <a:tr h="882067">
                <a:tc>
                  <a:txBody>
                    <a:bodyPr/>
                    <a:lstStyle/>
                    <a:p>
                      <a:pPr algn="ctr"/>
                      <a:r>
                        <a:rPr lang="en-US" sz="2800" b="0" dirty="0">
                          <a:solidFill>
                            <a:schemeClr val="bg1"/>
                          </a:solidFill>
                          <a:latin typeface="Times New Roman" panose="02020603050405020304" pitchFamily="18" charset="0"/>
                          <a:cs typeface="Times New Roman" panose="02020603050405020304" pitchFamily="18" charset="0"/>
                        </a:rPr>
                        <a:t>5</a:t>
                      </a:r>
                      <a:endParaRPr lang="en-IN" sz="2800" b="0" dirty="0">
                        <a:solidFill>
                          <a:schemeClr val="bg1"/>
                        </a:solidFill>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800" b="0" dirty="0">
                          <a:latin typeface="Times New Roman" panose="02020603050405020304" pitchFamily="18" charset="0"/>
                          <a:cs typeface="Times New Roman" panose="02020603050405020304" pitchFamily="18" charset="0"/>
                        </a:rPr>
                        <a:t>Southern </a:t>
                      </a:r>
                      <a:r>
                        <a:rPr lang="en-US" sz="2800" b="0" dirty="0" err="1">
                          <a:latin typeface="Times New Roman" panose="02020603050405020304" pitchFamily="18" charset="0"/>
                          <a:cs typeface="Times New Roman" panose="02020603050405020304" pitchFamily="18" charset="0"/>
                        </a:rPr>
                        <a:t>Veneres</a:t>
                      </a:r>
                      <a:endParaRPr lang="en-IN" sz="2800" b="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a:latin typeface="Times New Roman" panose="02020603050405020304" pitchFamily="18" charset="0"/>
                          <a:cs typeface="Times New Roman" panose="02020603050405020304" pitchFamily="18" charset="0"/>
                        </a:rPr>
                        <a:t>2.00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0732883"/>
                  </a:ext>
                </a:extLst>
              </a:tr>
              <a:tr h="882067">
                <a:tc>
                  <a:txBody>
                    <a:bodyPr/>
                    <a:lstStyle/>
                    <a:p>
                      <a:pPr algn="ctr"/>
                      <a:r>
                        <a:rPr lang="en-US" sz="2800" b="0" dirty="0">
                          <a:solidFill>
                            <a:schemeClr val="bg1"/>
                          </a:solidFill>
                          <a:latin typeface="Times New Roman" panose="02020603050405020304" pitchFamily="18" charset="0"/>
                          <a:cs typeface="Times New Roman" panose="02020603050405020304" pitchFamily="18" charset="0"/>
                        </a:rPr>
                        <a:t>6</a:t>
                      </a:r>
                      <a:endParaRPr lang="en-IN" sz="2800" b="0" dirty="0">
                        <a:solidFill>
                          <a:schemeClr val="bg1"/>
                        </a:solidFill>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800" b="0" dirty="0">
                          <a:latin typeface="Times New Roman" panose="02020603050405020304" pitchFamily="18" charset="0"/>
                          <a:cs typeface="Times New Roman" panose="02020603050405020304" pitchFamily="18" charset="0"/>
                        </a:rPr>
                        <a:t>Other</a:t>
                      </a:r>
                      <a:endParaRPr lang="en-IN" sz="2800" b="0" dirty="0">
                        <a:latin typeface="Times New Roman" panose="02020603050405020304" pitchFamily="18" charset="0"/>
                        <a:cs typeface="Times New Roman" panose="02020603050405020304" pitchFamily="18" charset="0"/>
                      </a:endParaRP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dirty="0">
                          <a:latin typeface="Times New Roman" panose="02020603050405020304" pitchFamily="18" charset="0"/>
                          <a:cs typeface="Times New Roman" panose="02020603050405020304" pitchFamily="18" charset="0"/>
                        </a:rPr>
                        <a:t>1.00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9994593"/>
                  </a:ext>
                </a:extLst>
              </a:tr>
              <a:tr h="882067">
                <a:tc gridSpan="2">
                  <a:txBody>
                    <a:bodyPr/>
                    <a:lstStyle/>
                    <a:p>
                      <a:pPr algn="ctr"/>
                      <a:r>
                        <a:rPr lang="en-IN" sz="2800" b="1" dirty="0"/>
                        <a:t>Total</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IN" sz="44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2800" b="1" dirty="0">
                          <a:latin typeface="Times New Roman" panose="02020603050405020304" pitchFamily="18" charset="0"/>
                          <a:cs typeface="Times New Roman" panose="02020603050405020304" pitchFamily="18" charset="0"/>
                        </a:rPr>
                        <a:t>36.00</a:t>
                      </a:r>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sz="2800" dirty="0"/>
                    </a:p>
                  </a:txBody>
                  <a:tcPr marL="117119" marR="117119" marT="58560" marB="585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8702577"/>
                  </a:ext>
                </a:extLst>
              </a:tr>
            </a:tbl>
          </a:graphicData>
        </a:graphic>
      </p:graphicFrame>
    </p:spTree>
    <p:extLst>
      <p:ext uri="{BB962C8B-B14F-4D97-AF65-F5344CB8AC3E}">
        <p14:creationId xmlns:p14="http://schemas.microsoft.com/office/powerpoint/2010/main" val="639748206"/>
      </p:ext>
    </p:extLst>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Team 4 - Start Up and We Mission"/>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Team 4 - Start Up and We Mission</a:t>
            </a:r>
          </a:p>
        </p:txBody>
      </p:sp>
      <p:sp>
        <p:nvSpPr>
          <p:cNvPr id="313" name="Prasanth R ,GM I/c…"/>
          <p:cNvSpPr txBox="1">
            <a:spLocks noGrp="1"/>
          </p:cNvSpPr>
          <p:nvPr>
            <p:ph type="body" idx="1"/>
          </p:nvPr>
        </p:nvSpPr>
        <p:spPr>
          <a:xfrm>
            <a:off x="1073150" y="3929891"/>
            <a:ext cx="22237700" cy="9372601"/>
          </a:xfrm>
          <a:prstGeom prst="rect">
            <a:avLst/>
          </a:prstGeom>
        </p:spPr>
        <p:txBody>
          <a:bodyPr/>
          <a:lstStyle/>
          <a:p>
            <a:pPr marL="914400" indent="-914400">
              <a:buSzPct val="100000"/>
              <a:buFontTx/>
              <a:buAutoNum type="arabicPeriod"/>
            </a:pPr>
            <a:r>
              <a:rPr b="1" dirty="0"/>
              <a:t>Prasanth R ,GM I/c</a:t>
            </a:r>
          </a:p>
          <a:p>
            <a:pPr marL="914400" indent="-914400">
              <a:buSzPct val="100000"/>
              <a:buFontTx/>
              <a:buAutoNum type="arabicPeriod"/>
            </a:pPr>
            <a:r>
              <a:rPr b="1" dirty="0" err="1"/>
              <a:t>Nithesh</a:t>
            </a:r>
            <a:r>
              <a:rPr b="1" dirty="0"/>
              <a:t> B, Manager</a:t>
            </a:r>
          </a:p>
          <a:p>
            <a:pPr marL="914400" indent="-914400">
              <a:buSzPct val="100000"/>
              <a:buFontTx/>
              <a:buAutoNum type="arabicPeriod"/>
            </a:pPr>
            <a:r>
              <a:rPr dirty="0" err="1"/>
              <a:t>Vinu</a:t>
            </a:r>
            <a:r>
              <a:rPr dirty="0"/>
              <a:t> K R, Project Officer</a:t>
            </a: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We Mission"/>
          <p:cNvSpPr txBox="1">
            <a:spLocks noGrp="1"/>
          </p:cNvSpPr>
          <p:nvPr>
            <p:ph type="title"/>
          </p:nvPr>
        </p:nvSpPr>
        <p:spPr>
          <a:xfrm>
            <a:off x="1066800" y="482600"/>
            <a:ext cx="22237700" cy="1968500"/>
          </a:xfrm>
          <a:prstGeom prst="rect">
            <a:avLst/>
          </a:prstGeom>
        </p:spPr>
        <p:txBody>
          <a:bodyPr/>
          <a:lstStyle>
            <a:lvl1pPr>
              <a:defRPr b="1">
                <a:latin typeface="Helvetica Neue"/>
                <a:ea typeface="Helvetica Neue"/>
                <a:cs typeface="Helvetica Neue"/>
                <a:sym typeface="Helvetica Neue"/>
              </a:defRPr>
            </a:lvl1pPr>
          </a:lstStyle>
          <a:p>
            <a:r>
              <a:t>We Mission</a:t>
            </a:r>
          </a:p>
        </p:txBody>
      </p:sp>
      <p:sp>
        <p:nvSpPr>
          <p:cNvPr id="316" name="Started in 2017-18…"/>
          <p:cNvSpPr txBox="1">
            <a:spLocks noGrp="1"/>
          </p:cNvSpPr>
          <p:nvPr>
            <p:ph type="body" idx="1"/>
          </p:nvPr>
        </p:nvSpPr>
        <p:spPr>
          <a:prstGeom prst="rect">
            <a:avLst/>
          </a:prstGeom>
        </p:spPr>
        <p:txBody>
          <a:bodyPr>
            <a:normAutofit lnSpcReduction="10000"/>
          </a:bodyPr>
          <a:lstStyle/>
          <a:p>
            <a:pPr marL="795527" indent="-795527" defTabSz="718184">
              <a:spcBef>
                <a:spcPts val="5100"/>
              </a:spcBef>
              <a:buSzPct val="100000"/>
              <a:buFontTx/>
              <a:buAutoNum type="arabicPeriod"/>
              <a:defRPr sz="4350"/>
            </a:pPr>
            <a:r>
              <a:rPr dirty="0"/>
              <a:t>Started in 2017-18</a:t>
            </a:r>
          </a:p>
          <a:p>
            <a:pPr marL="795527" indent="-795527" defTabSz="718184">
              <a:spcBef>
                <a:spcPts val="5100"/>
              </a:spcBef>
              <a:buSzPct val="100000"/>
              <a:buFontTx/>
              <a:buAutoNum type="arabicPeriod"/>
              <a:defRPr sz="4350"/>
            </a:pPr>
            <a:r>
              <a:rPr dirty="0"/>
              <a:t>Rs.25 Lakhs Loan to scale up to women entrepreneurs </a:t>
            </a:r>
          </a:p>
          <a:p>
            <a:pPr marL="795527" indent="-795527" defTabSz="718184">
              <a:spcBef>
                <a:spcPts val="5100"/>
              </a:spcBef>
              <a:buSzPct val="100000"/>
              <a:buFontTx/>
              <a:buAutoNum type="arabicPeriod"/>
              <a:defRPr sz="4350"/>
            </a:pPr>
            <a:r>
              <a:rPr dirty="0"/>
              <a:t>Total </a:t>
            </a:r>
            <a:r>
              <a:rPr b="1" dirty="0">
                <a:latin typeface="Helvetica Neue"/>
                <a:ea typeface="Helvetica Neue"/>
                <a:cs typeface="Helvetica Neue"/>
                <a:sym typeface="Helvetica Neue"/>
              </a:rPr>
              <a:t>2</a:t>
            </a:r>
            <a:r>
              <a:rPr lang="en-IN" b="1" dirty="0">
                <a:latin typeface="Helvetica Neue"/>
                <a:ea typeface="Helvetica Neue"/>
                <a:cs typeface="Helvetica Neue"/>
                <a:sym typeface="Helvetica Neue"/>
              </a:rPr>
              <a:t>7</a:t>
            </a:r>
            <a:r>
              <a:rPr b="1" dirty="0">
                <a:latin typeface="Helvetica Neue"/>
                <a:ea typeface="Helvetica Neue"/>
                <a:cs typeface="Helvetica Neue"/>
                <a:sym typeface="Helvetica Neue"/>
              </a:rPr>
              <a:t> enterprises</a:t>
            </a:r>
            <a:r>
              <a:rPr dirty="0"/>
              <a:t> supported till 2022-2023(total loan </a:t>
            </a:r>
            <a:r>
              <a:rPr b="1" dirty="0"/>
              <a:t>Rs </a:t>
            </a:r>
            <a:r>
              <a:rPr lang="en-IN" b="1" dirty="0"/>
              <a:t>500 Lakhs</a:t>
            </a:r>
            <a:r>
              <a:rPr dirty="0"/>
              <a:t>)</a:t>
            </a:r>
          </a:p>
          <a:p>
            <a:pPr marL="795527" indent="-795527" defTabSz="718184">
              <a:spcBef>
                <a:spcPts val="5100"/>
              </a:spcBef>
              <a:buSzPct val="100000"/>
              <a:buFontTx/>
              <a:buAutoNum type="arabicPeriod"/>
              <a:defRPr sz="4350"/>
            </a:pPr>
            <a:r>
              <a:rPr lang="en-US" dirty="0"/>
              <a:t>Budget for 2022-23 is </a:t>
            </a:r>
            <a:r>
              <a:rPr lang="en-US" b="1" dirty="0">
                <a:latin typeface="Helvetica Neue"/>
                <a:ea typeface="Helvetica Neue"/>
                <a:cs typeface="Helvetica Neue"/>
                <a:sym typeface="Helvetica Neue"/>
              </a:rPr>
              <a:t>Rs.250 Lakhs. Re-Appropriation of Rs. 150 lakhs requested from Start-Up Schemes.</a:t>
            </a:r>
          </a:p>
          <a:p>
            <a:pPr marL="795527" indent="-795527" defTabSz="718184">
              <a:spcBef>
                <a:spcPts val="5100"/>
              </a:spcBef>
              <a:buSzPct val="100000"/>
              <a:buFontTx/>
              <a:buAutoNum type="arabicPeriod"/>
              <a:defRPr sz="4350"/>
            </a:pPr>
            <a:r>
              <a:rPr b="1" dirty="0">
                <a:latin typeface="Helvetica Neue"/>
                <a:ea typeface="Helvetica Neue"/>
                <a:cs typeface="Helvetica Neue"/>
                <a:sym typeface="Helvetica Neue"/>
              </a:rPr>
              <a:t>Disbursed </a:t>
            </a:r>
            <a:r>
              <a:rPr dirty="0"/>
              <a:t>Rs.</a:t>
            </a:r>
            <a:r>
              <a:rPr lang="en-US" dirty="0"/>
              <a:t>217.25</a:t>
            </a:r>
            <a:r>
              <a:rPr dirty="0"/>
              <a:t> lakhs to 1</a:t>
            </a:r>
            <a:r>
              <a:rPr lang="en-US" dirty="0"/>
              <a:t>2</a:t>
            </a:r>
            <a:r>
              <a:rPr dirty="0"/>
              <a:t> units</a:t>
            </a:r>
          </a:p>
          <a:p>
            <a:pPr marL="795527" indent="-795527" defTabSz="718184">
              <a:spcBef>
                <a:spcPts val="5100"/>
              </a:spcBef>
              <a:buSzPct val="100000"/>
              <a:buFontTx/>
              <a:buAutoNum type="arabicPeriod"/>
              <a:defRPr sz="4350"/>
            </a:pPr>
            <a:r>
              <a:rPr dirty="0"/>
              <a:t>Pending disbursements </a:t>
            </a:r>
            <a:r>
              <a:rPr lang="en-IN" dirty="0"/>
              <a:t>(active)</a:t>
            </a:r>
            <a:r>
              <a:rPr dirty="0"/>
              <a:t>Rs. </a:t>
            </a:r>
            <a:r>
              <a:rPr lang="en-US" dirty="0"/>
              <a:t>138.60 </a:t>
            </a:r>
            <a:r>
              <a:rPr dirty="0"/>
              <a:t>Lakhs</a:t>
            </a:r>
            <a:r>
              <a:rPr lang="en-US" dirty="0"/>
              <a:t>(extra 2-3 cases under active consideration).</a:t>
            </a:r>
            <a:endParaRPr dirty="0"/>
          </a:p>
          <a:p>
            <a:pPr marL="795527" indent="-795527" defTabSz="718184">
              <a:spcBef>
                <a:spcPts val="5100"/>
              </a:spcBef>
              <a:buSzPct val="100000"/>
              <a:buFontTx/>
              <a:buAutoNum type="arabicPeriod"/>
              <a:defRPr sz="4350"/>
            </a:pPr>
            <a:r>
              <a:rPr dirty="0"/>
              <a:t>Expected fund requirement for </a:t>
            </a:r>
            <a:r>
              <a:rPr b="1" dirty="0">
                <a:latin typeface="Helvetica Neue"/>
                <a:ea typeface="Helvetica Neue"/>
                <a:cs typeface="Helvetica Neue"/>
                <a:sym typeface="Helvetica Neue"/>
              </a:rPr>
              <a:t>FY 2022-23 - Rs. </a:t>
            </a:r>
            <a:r>
              <a:rPr lang="en-US" b="1" dirty="0">
                <a:latin typeface="Helvetica Neue"/>
                <a:ea typeface="Helvetica Neue"/>
                <a:cs typeface="Helvetica Neue"/>
                <a:sym typeface="Helvetica Neue"/>
              </a:rPr>
              <a:t>400 lakhs</a:t>
            </a:r>
            <a:endParaRPr b="1" dirty="0">
              <a:latin typeface="Helvetica Neue"/>
              <a:ea typeface="Helvetica Neue"/>
              <a:cs typeface="Helvetica Neue"/>
              <a:sym typeface="Helvetica Neue"/>
            </a:endParaRPr>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tart Up Scheme"/>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Start Up Scheme</a:t>
            </a:r>
          </a:p>
        </p:txBody>
      </p:sp>
      <p:sp>
        <p:nvSpPr>
          <p:cNvPr id="319" name="Seed funded started in 2015 and Scale up fund started on 2021.…"/>
          <p:cNvSpPr txBox="1">
            <a:spLocks noGrp="1"/>
          </p:cNvSpPr>
          <p:nvPr>
            <p:ph type="body" idx="1"/>
          </p:nvPr>
        </p:nvSpPr>
        <p:spPr>
          <a:xfrm>
            <a:off x="1073150" y="3352800"/>
            <a:ext cx="22237700" cy="9372600"/>
          </a:xfrm>
          <a:prstGeom prst="rect">
            <a:avLst/>
          </a:prstGeom>
        </p:spPr>
        <p:txBody>
          <a:bodyPr>
            <a:normAutofit fontScale="92500"/>
          </a:bodyPr>
          <a:lstStyle/>
          <a:p>
            <a:pPr marL="795527" indent="-795527" defTabSz="718184">
              <a:spcBef>
                <a:spcPts val="5100"/>
              </a:spcBef>
              <a:buSzPct val="100000"/>
              <a:buFontTx/>
              <a:buAutoNum type="arabicPeriod"/>
              <a:defRPr sz="4350"/>
            </a:pPr>
            <a:r>
              <a:rPr dirty="0"/>
              <a:t>Seed funded started in 2015 and Scale up fund started on 2021.</a:t>
            </a:r>
          </a:p>
          <a:p>
            <a:pPr marL="795527" indent="-795527" defTabSz="718184">
              <a:spcBef>
                <a:spcPts val="5100"/>
              </a:spcBef>
              <a:buSzPct val="100000"/>
              <a:buFontTx/>
              <a:buAutoNum type="arabicPeriod"/>
              <a:defRPr sz="4350"/>
            </a:pPr>
            <a:r>
              <a:rPr lang="en-US" dirty="0"/>
              <a:t>Seed Fund started in 2015 -</a:t>
            </a:r>
            <a:r>
              <a:rPr b="1" dirty="0"/>
              <a:t>Rs.25 Lakhs</a:t>
            </a:r>
            <a:r>
              <a:rPr lang="en-US" dirty="0"/>
              <a:t>-</a:t>
            </a:r>
            <a:r>
              <a:rPr dirty="0"/>
              <a:t> </a:t>
            </a:r>
            <a:r>
              <a:rPr lang="en-US" dirty="0"/>
              <a:t>Sanctions till now:130 Start-Ups</a:t>
            </a:r>
            <a:endParaRPr dirty="0"/>
          </a:p>
          <a:p>
            <a:pPr marL="795527" indent="-795527" defTabSz="718184">
              <a:spcBef>
                <a:spcPts val="5100"/>
              </a:spcBef>
              <a:buSzPct val="100000"/>
              <a:buFontTx/>
              <a:buAutoNum type="arabicPeriod"/>
              <a:defRPr sz="4350"/>
            </a:pPr>
            <a:r>
              <a:rPr lang="en-US" dirty="0"/>
              <a:t>Scaleup started on 2021-</a:t>
            </a:r>
            <a:r>
              <a:rPr b="1" dirty="0"/>
              <a:t>Rs. 50 lakhs </a:t>
            </a:r>
            <a:r>
              <a:rPr lang="en-US" b="1" dirty="0"/>
              <a:t>-</a:t>
            </a:r>
            <a:r>
              <a:rPr lang="en-US" dirty="0"/>
              <a:t>Supported</a:t>
            </a:r>
            <a:r>
              <a:rPr dirty="0"/>
              <a:t> </a:t>
            </a:r>
            <a:r>
              <a:rPr lang="en-US" dirty="0"/>
              <a:t>9</a:t>
            </a:r>
            <a:r>
              <a:rPr dirty="0"/>
              <a:t> start-ups</a:t>
            </a:r>
          </a:p>
          <a:p>
            <a:pPr marL="795527" indent="-795527" defTabSz="718184">
              <a:spcBef>
                <a:spcPts val="5100"/>
              </a:spcBef>
              <a:buSzPct val="100000"/>
              <a:buFontTx/>
              <a:buAutoNum type="arabicPeriod"/>
              <a:defRPr sz="4350"/>
            </a:pPr>
            <a:r>
              <a:rPr dirty="0"/>
              <a:t>To be repaid in 3 years(current RBI bank rate for seed fund  </a:t>
            </a:r>
            <a:r>
              <a:rPr lang="en-US" dirty="0"/>
              <a:t>6</a:t>
            </a:r>
            <a:r>
              <a:rPr dirty="0"/>
              <a:t>.</a:t>
            </a:r>
            <a:r>
              <a:rPr lang="en-US" dirty="0"/>
              <a:t>50</a:t>
            </a:r>
            <a:r>
              <a:rPr dirty="0"/>
              <a:t>% and 7% for scale-ups)</a:t>
            </a:r>
            <a:endParaRPr lang="en-IN" dirty="0"/>
          </a:p>
          <a:p>
            <a:pPr marL="795527" indent="-795527" defTabSz="718184">
              <a:spcBef>
                <a:spcPts val="5100"/>
              </a:spcBef>
              <a:buSzPct val="100000"/>
              <a:buFontTx/>
              <a:buAutoNum type="arabicPeriod"/>
              <a:defRPr sz="4350"/>
            </a:pPr>
            <a:r>
              <a:rPr dirty="0"/>
              <a:t>Budget for 2022-23 is</a:t>
            </a:r>
            <a:r>
              <a:rPr b="1" dirty="0"/>
              <a:t> Rs. 700 Lakhs</a:t>
            </a:r>
          </a:p>
          <a:p>
            <a:pPr marL="795527" indent="-795527" defTabSz="718184">
              <a:spcBef>
                <a:spcPts val="5100"/>
              </a:spcBef>
              <a:buSzPct val="100000"/>
              <a:buFontTx/>
              <a:buAutoNum type="arabicPeriod"/>
              <a:defRPr sz="4350"/>
            </a:pPr>
            <a:r>
              <a:rPr lang="en-US" dirty="0"/>
              <a:t>Disbursed </a:t>
            </a:r>
            <a:r>
              <a:rPr lang="en-US" b="1" dirty="0"/>
              <a:t>Rs. 201.64 Lakhs. </a:t>
            </a:r>
            <a:r>
              <a:rPr lang="en-US" dirty="0"/>
              <a:t>Pending disbursements/applications (Active cases) </a:t>
            </a:r>
            <a:r>
              <a:rPr lang="en-US" b="1" dirty="0"/>
              <a:t>- Rs. 552 lakhs </a:t>
            </a:r>
          </a:p>
          <a:p>
            <a:pPr marL="0" indent="0" algn="just">
              <a:buSzTx/>
              <a:buFontTx/>
              <a:buNone/>
            </a:pPr>
            <a:r>
              <a:rPr lang="en-US" dirty="0"/>
              <a:t>9. Total expected disbursement during the FY 2022-23 </a:t>
            </a:r>
            <a:r>
              <a:rPr lang="en-US" b="1" dirty="0"/>
              <a:t>Rs. 550 lakhs. (Rs.150 Lakhs proposed to be re-appropriated to We Mission Scheme)</a:t>
            </a: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tart Up Future Plans"/>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t>Start Up Future Plans</a:t>
            </a:r>
          </a:p>
        </p:txBody>
      </p:sp>
      <p:sp>
        <p:nvSpPr>
          <p:cNvPr id="325" name="One event on Sep 28 (Issuing sanction communications)…"/>
          <p:cNvSpPr txBox="1">
            <a:spLocks noGrp="1"/>
          </p:cNvSpPr>
          <p:nvPr>
            <p:ph type="body" idx="1"/>
          </p:nvPr>
        </p:nvSpPr>
        <p:spPr>
          <a:xfrm>
            <a:off x="1073150" y="4024677"/>
            <a:ext cx="22237700" cy="9372601"/>
          </a:xfrm>
          <a:prstGeom prst="rect">
            <a:avLst/>
          </a:prstGeom>
        </p:spPr>
        <p:txBody>
          <a:bodyPr/>
          <a:lstStyle/>
          <a:p>
            <a:pPr marL="914400" indent="-914400">
              <a:buSzPct val="100000"/>
              <a:buFontTx/>
              <a:buAutoNum type="arabicPeriod"/>
            </a:pPr>
            <a:r>
              <a:rPr lang="en-US" b="1" dirty="0"/>
              <a:t>Scale-Up Support Scheme of Rs.1 crore</a:t>
            </a:r>
            <a:r>
              <a:rPr lang="en-US" dirty="0"/>
              <a:t> (currently Rs. 50 Lakhs) in 2023-24 Financial Year.</a:t>
            </a:r>
          </a:p>
          <a:p>
            <a:pPr marL="914400" indent="-914400">
              <a:buSzPct val="100000"/>
              <a:buFontTx/>
              <a:buAutoNum type="arabicPeriod"/>
            </a:pPr>
            <a:r>
              <a:rPr lang="en-US" dirty="0"/>
              <a:t>Publicizing KSIDC Start-Up Schemes through various means.</a:t>
            </a:r>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eam 5 - Infrastructure Development"/>
          <p:cNvSpPr txBox="1">
            <a:spLocks noGrp="1"/>
          </p:cNvSpPr>
          <p:nvPr>
            <p:ph type="title"/>
          </p:nvPr>
        </p:nvSpPr>
        <p:spPr>
          <a:prstGeom prst="rect">
            <a:avLst/>
          </a:prstGeom>
        </p:spPr>
        <p:txBody>
          <a:bodyPr/>
          <a:lstStyle>
            <a:lvl1pPr>
              <a:defRPr b="1">
                <a:latin typeface="Helvetica Neue"/>
                <a:ea typeface="Helvetica Neue"/>
                <a:cs typeface="Helvetica Neue"/>
                <a:sym typeface="Helvetica Neue"/>
              </a:defRPr>
            </a:lvl1pPr>
          </a:lstStyle>
          <a:p>
            <a:r>
              <a:rPr dirty="0"/>
              <a:t>Team 5 - Infrastructure Development</a:t>
            </a:r>
          </a:p>
        </p:txBody>
      </p:sp>
      <p:sp>
        <p:nvSpPr>
          <p:cNvPr id="328" name="Unnikrishan G , GM I/c…"/>
          <p:cNvSpPr txBox="1">
            <a:spLocks noGrp="1"/>
          </p:cNvSpPr>
          <p:nvPr>
            <p:ph type="body" idx="1"/>
          </p:nvPr>
        </p:nvSpPr>
        <p:spPr>
          <a:prstGeom prst="rect">
            <a:avLst/>
          </a:prstGeom>
        </p:spPr>
        <p:txBody>
          <a:bodyPr/>
          <a:lstStyle/>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Unnikrish</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 G, GM </a:t>
            </a:r>
            <a:endPar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Jose Kurian M,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GM</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(Kuttiyadi &amp; KIS</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Binil</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Kumar</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MT</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GM</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MFP</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Biju BG,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GM</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LSP</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Smt.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Suni PS, </a:t>
            </a: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AGM</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All parks, IGCs and LSP</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Smt.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Sini Azeez, Manager</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IGC</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Cherthala, MFP &amp; KCCL</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Anush</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Jos</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ep</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 Manager</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KIZ, </a:t>
            </a:r>
            <a:r>
              <a:rPr lang="en-US" b="1" i="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Angamaly</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WE space</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649223" indent="-649223" defTabSz="586104">
              <a:spcBef>
                <a:spcPts val="4100"/>
              </a:spcBef>
              <a:buSzPct val="100000"/>
              <a:buFontTx/>
              <a:buAutoNum type="arabicPeriod"/>
              <a:defRPr sz="3550"/>
            </a:pPr>
            <a:r>
              <a:rPr lang="en-IN"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Shri. </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Bivin Babu</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P</a:t>
            </a:r>
            <a:r>
              <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Deputy Manager</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Kuttiyadi &amp; KIS, IGCs</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Kannur, Kozhikode</a:t>
            </a:r>
            <a:r>
              <a:rPr lang="en-US"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TextBox 1">
            <a:extLst>
              <a:ext uri="{FF2B5EF4-FFF2-40B4-BE49-F238E27FC236}">
                <a16:creationId xmlns:a16="http://schemas.microsoft.com/office/drawing/2014/main" id="{5F25BA3C-2ECE-19B7-4291-0A51C90A8FAA}"/>
              </a:ext>
            </a:extLst>
          </p:cNvPr>
          <p:cNvSpPr txBox="1"/>
          <p:nvPr/>
        </p:nvSpPr>
        <p:spPr>
          <a:xfrm>
            <a:off x="16033898" y="3655297"/>
            <a:ext cx="8350102" cy="65966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en-US" sz="34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Project Engineers</a:t>
            </a:r>
          </a:p>
          <a:p>
            <a:pPr marL="0" marR="0" indent="0" algn="l" defTabSz="825500" rtl="0" fontAlgn="auto" latinLnBrk="0" hangingPunct="0">
              <a:lnSpc>
                <a:spcPct val="100000"/>
              </a:lnSpc>
              <a:spcBef>
                <a:spcPts val="0"/>
              </a:spcBef>
              <a:spcAft>
                <a:spcPts val="0"/>
              </a:spcAft>
              <a:buClrTx/>
              <a:buSzTx/>
              <a:buFontTx/>
              <a:buNone/>
              <a:tabLst/>
            </a:pPr>
            <a:endParaRPr kumimoji="0" lang="en-US" sz="3400" b="0" i="0" u="none" strike="noStrike" cap="none" spc="0" normalizeH="0" baseline="0" dirty="0">
              <a:ln>
                <a:noFill/>
              </a:ln>
              <a:solidFill>
                <a:srgbClr val="000000"/>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endParaRPr>
          </a:p>
          <a:p>
            <a:pPr marL="914400" marR="0" indent="-914400" algn="l" defTabSz="825500" rtl="0" fontAlgn="auto" latinLnBrk="0" hangingPunct="0">
              <a:lnSpc>
                <a:spcPct val="100000"/>
              </a:lnSpc>
              <a:spcBef>
                <a:spcPts val="0"/>
              </a:spcBef>
              <a:spcAft>
                <a:spcPts val="0"/>
              </a:spcAft>
              <a:buClrTx/>
              <a:buSzTx/>
              <a:buFont typeface="+mj-lt"/>
              <a:buAutoNum type="arabicPeriod"/>
              <a:tabLst/>
            </a:pP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Mr. </a:t>
            </a:r>
            <a:r>
              <a:rPr kumimoji="0" lang="en-US" sz="3400" b="0"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Shehas</a:t>
            </a: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A </a:t>
            </a:r>
            <a:r>
              <a:rPr kumimoji="0" lang="en-US" sz="3400" b="0"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Shukkur</a:t>
            </a: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 LSP </a:t>
            </a:r>
          </a:p>
          <a:p>
            <a:pPr marL="914400" indent="-914400" algn="l">
              <a:buFont typeface="+mj-lt"/>
              <a:buAutoNum type="arabicPeriod"/>
            </a:pP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Mr. </a:t>
            </a:r>
            <a:r>
              <a:rPr lang="en-US" sz="3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Afsal</a:t>
            </a: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KP – MFP &amp; </a:t>
            </a:r>
            <a:r>
              <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IGC </a:t>
            </a:r>
            <a:r>
              <a:rPr kumimoji="0" lang="en-US" sz="3400" b="1"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Cherthala</a:t>
            </a:r>
            <a:endPar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endParaRPr>
          </a:p>
          <a:p>
            <a:pPr marL="914400" marR="0" indent="-914400" algn="l" defTabSz="825500" rtl="0" fontAlgn="auto" latinLnBrk="0" hangingPunct="0">
              <a:lnSpc>
                <a:spcPct val="100000"/>
              </a:lnSpc>
              <a:spcBef>
                <a:spcPts val="0"/>
              </a:spcBef>
              <a:spcAft>
                <a:spcPts val="0"/>
              </a:spcAft>
              <a:buClrTx/>
              <a:buSzTx/>
              <a:buFont typeface="+mj-lt"/>
              <a:buAutoNum type="arabicPeriod"/>
              <a:tabLst/>
            </a:pP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Mr. </a:t>
            </a:r>
            <a:r>
              <a:rPr kumimoji="0" lang="en-US" sz="3400" b="0"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Suraj</a:t>
            </a: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J </a:t>
            </a:r>
            <a:r>
              <a:rPr kumimoji="0" lang="en-US" sz="3400" b="0"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J</a:t>
            </a:r>
            <a:r>
              <a:rPr kumimoji="0" lang="en-US" sz="3400" b="0"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 LEIP Palakkad  </a:t>
            </a:r>
            <a:r>
              <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a:t>
            </a:r>
          </a:p>
          <a:p>
            <a:pPr marL="914400" indent="-914400" algn="l">
              <a:buFont typeface="+mj-lt"/>
              <a:buAutoNum type="arabicPeriod"/>
            </a:pP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Ms. </a:t>
            </a:r>
            <a:r>
              <a:rPr lang="en-US" sz="3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Revathy</a:t>
            </a: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Haridas</a:t>
            </a: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IGC Kozhikode</a:t>
            </a:r>
            <a:r>
              <a:rPr kumimoji="0" lang="en-US" sz="3400" b="1" u="none" strike="noStrike" cap="none" spc="0" normalizeH="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a:t>
            </a:r>
            <a:r>
              <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&amp; </a:t>
            </a:r>
            <a:r>
              <a:rPr kumimoji="0" lang="en-US" sz="3400" b="1" u="none" strike="noStrike" cap="none" spc="0" normalizeH="0" baseline="0" dirty="0" err="1">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Kuttiyadi</a:t>
            </a:r>
            <a:r>
              <a:rPr kumimoji="0" lang="en-US" sz="3400" b="1" u="none" strike="noStrike" cap="none" spc="0" normalizeH="0" baseline="0" dirty="0">
                <a:ln>
                  <a:noFill/>
                </a:ln>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Light"/>
              </a:rPr>
              <a:t> Park</a:t>
            </a:r>
          </a:p>
          <a:p>
            <a:pPr marL="914400" indent="-914400" algn="l">
              <a:buFont typeface="+mj-lt"/>
              <a:buAutoNum type="arabicPeriod"/>
            </a:pPr>
            <a:r>
              <a:rPr lang="en-IN"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Ms. </a:t>
            </a:r>
            <a:r>
              <a:rPr lang="en-IN" sz="3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Anjaly</a:t>
            </a:r>
            <a:r>
              <a:rPr lang="en-IN"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C R, </a:t>
            </a:r>
            <a:r>
              <a:rPr lang="en-IN" sz="3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KIS Kasargod &amp; IGC Kannur</a:t>
            </a:r>
          </a:p>
          <a:p>
            <a:pPr marL="914400" indent="-914400" algn="l">
              <a:buFont typeface="+mj-lt"/>
              <a:buAutoNum type="arabicPeriod"/>
            </a:pP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Ms. </a:t>
            </a:r>
            <a:r>
              <a:rPr lang="en-US" sz="340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Athira</a:t>
            </a:r>
            <a:r>
              <a:rPr lang="en-US" sz="3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 </a:t>
            </a:r>
            <a:r>
              <a:rPr lang="en-US" sz="3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Kakkanad</a:t>
            </a:r>
            <a:r>
              <a:rPr lang="en-US" sz="3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&amp; </a:t>
            </a:r>
            <a:r>
              <a:rPr lang="en-US" sz="34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Angamaly</a:t>
            </a:r>
            <a:endParaRPr lang="en-US" sz="34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914400" indent="-914400" algn="l">
              <a:buFont typeface="+mj-lt"/>
              <a:buAutoNum type="arabicPeriod"/>
            </a:pPr>
            <a:endParaRPr kumimoji="0" lang="en-US" sz="3200" b="1" u="none" strike="noStrike" cap="none" spc="0" normalizeH="0" baseline="0" dirty="0">
              <a:ln>
                <a:noFill/>
              </a:ln>
              <a:solidFill>
                <a:schemeClr val="tx1"/>
              </a:solidFill>
              <a:effectLst/>
              <a:uFillTx/>
              <a:cs typeface="+mj-cs"/>
              <a:sym typeface="Helvetica Neue Light"/>
            </a:endParaRPr>
          </a:p>
          <a:p>
            <a:pPr marL="0" marR="0" indent="0" algn="l" defTabSz="825500" rtl="0" fontAlgn="auto" latinLnBrk="0" hangingPunct="0">
              <a:lnSpc>
                <a:spcPct val="100000"/>
              </a:lnSpc>
              <a:spcBef>
                <a:spcPts val="0"/>
              </a:spcBef>
              <a:spcAft>
                <a:spcPts val="0"/>
              </a:spcAft>
              <a:buClrTx/>
              <a:buSzTx/>
              <a:buFontTx/>
              <a:buNone/>
              <a:tabLst/>
            </a:pPr>
            <a:endParaRPr kumimoji="0" lang="en-IN" sz="5000" b="0" i="0" u="none" strike="noStrike" cap="none" spc="0" normalizeH="0" baseline="0" dirty="0">
              <a:ln>
                <a:noFill/>
              </a:ln>
              <a:solidFill>
                <a:srgbClr val="000000"/>
              </a:solidFill>
              <a:effectLst/>
              <a:uFillTx/>
              <a:latin typeface="+mn-lt"/>
              <a:ea typeface="+mn-ea"/>
              <a:cs typeface="+mn-cs"/>
              <a:sym typeface="Helvetica Neue Light"/>
            </a:endParaRPr>
          </a:p>
        </p:txBody>
      </p:sp>
    </p:spTree>
    <p:extLst>
      <p:ext uri="{BB962C8B-B14F-4D97-AF65-F5344CB8AC3E}">
        <p14:creationId xmlns:p14="http://schemas.microsoft.com/office/powerpoint/2010/main" val="2990031272"/>
      </p:ext>
    </p:extLst>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nfrastructure Common Policy"/>
          <p:cNvSpPr txBox="1">
            <a:spLocks noGrp="1"/>
          </p:cNvSpPr>
          <p:nvPr>
            <p:ph type="title"/>
          </p:nvPr>
        </p:nvSpPr>
        <p:spPr>
          <a:xfrm>
            <a:off x="1073150" y="0"/>
            <a:ext cx="22237700" cy="1479670"/>
          </a:xfrm>
          <a:prstGeom prst="rect">
            <a:avLst/>
          </a:prstGeom>
        </p:spPr>
        <p:txBody>
          <a:bodyPr/>
          <a:lstStyle>
            <a:lvl1pPr>
              <a:defRPr b="1">
                <a:latin typeface="Helvetica Neue"/>
                <a:ea typeface="Helvetica Neue"/>
                <a:cs typeface="Helvetica Neue"/>
                <a:sym typeface="Helvetica Neue"/>
              </a:defRPr>
            </a:lvl1pPr>
          </a:lstStyle>
          <a:p>
            <a:r>
              <a:rPr dirty="0"/>
              <a:t>Infrastructure Common Policy </a:t>
            </a:r>
          </a:p>
        </p:txBody>
      </p:sp>
      <p:graphicFrame>
        <p:nvGraphicFramePr>
          <p:cNvPr id="331" name="Table"/>
          <p:cNvGraphicFramePr/>
          <p:nvPr/>
        </p:nvGraphicFramePr>
        <p:xfrm>
          <a:off x="248578" y="1479670"/>
          <a:ext cx="23886843" cy="10748193"/>
        </p:xfrm>
        <a:graphic>
          <a:graphicData uri="http://schemas.openxmlformats.org/drawingml/2006/table">
            <a:tbl>
              <a:tblPr firstRow="1" firstCol="1">
                <a:tableStyleId>{EEE7283C-3CF3-47DC-8721-378D4A62B228}</a:tableStyleId>
              </a:tblPr>
              <a:tblGrid>
                <a:gridCol w="1057348">
                  <a:extLst>
                    <a:ext uri="{9D8B030D-6E8A-4147-A177-3AD203B41FA5}">
                      <a16:colId xmlns:a16="http://schemas.microsoft.com/office/drawing/2014/main" val="20000"/>
                    </a:ext>
                  </a:extLst>
                </a:gridCol>
                <a:gridCol w="9749699">
                  <a:extLst>
                    <a:ext uri="{9D8B030D-6E8A-4147-A177-3AD203B41FA5}">
                      <a16:colId xmlns:a16="http://schemas.microsoft.com/office/drawing/2014/main" val="20001"/>
                    </a:ext>
                  </a:extLst>
                </a:gridCol>
                <a:gridCol w="4311520">
                  <a:extLst>
                    <a:ext uri="{9D8B030D-6E8A-4147-A177-3AD203B41FA5}">
                      <a16:colId xmlns:a16="http://schemas.microsoft.com/office/drawing/2014/main" val="20002"/>
                    </a:ext>
                  </a:extLst>
                </a:gridCol>
                <a:gridCol w="8768276">
                  <a:extLst>
                    <a:ext uri="{9D8B030D-6E8A-4147-A177-3AD203B41FA5}">
                      <a16:colId xmlns:a16="http://schemas.microsoft.com/office/drawing/2014/main" val="20003"/>
                    </a:ext>
                  </a:extLst>
                </a:gridCol>
              </a:tblGrid>
              <a:tr h="1450163">
                <a:tc>
                  <a:txBody>
                    <a:bodyPr/>
                    <a:lstStyle/>
                    <a:p>
                      <a:pPr algn="ctr" defTabSz="647700">
                        <a:defRPr>
                          <a:solidFill>
                            <a:srgbClr val="000000"/>
                          </a:solidFill>
                        </a:defRPr>
                      </a:pPr>
                      <a:r>
                        <a:rPr sz="4400" dirty="0">
                          <a:solidFill>
                            <a:srgbClr val="FFFFFF"/>
                          </a:solidFill>
                          <a:latin typeface="Times New Roman" panose="02020603050405020304" pitchFamily="18" charset="0"/>
                          <a:cs typeface="Times New Roman" panose="02020603050405020304" pitchFamily="18" charset="0"/>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latin typeface="Times New Roman" panose="02020603050405020304" pitchFamily="18" charset="0"/>
                          <a:cs typeface="Times New Roman" panose="02020603050405020304" pitchFamily="18" charset="0"/>
                        </a:rPr>
                        <a:t>Action to be taken</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latin typeface="Times New Roman" panose="02020603050405020304" pitchFamily="18" charset="0"/>
                          <a:cs typeface="Times New Roman" panose="02020603050405020304" pitchFamily="18" charset="0"/>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latin typeface="Times New Roman" panose="02020603050405020304" pitchFamily="18" charset="0"/>
                          <a:cs typeface="Times New Roman" panose="02020603050405020304" pitchFamily="18" charset="0"/>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1158991">
                <a:tc>
                  <a:txBody>
                    <a:bodyPr/>
                    <a:lstStyle/>
                    <a:p>
                      <a:pPr algn="ctr" defTabSz="647700">
                        <a:defRPr>
                          <a:solidFill>
                            <a:srgbClr val="000000"/>
                          </a:solidFill>
                        </a:defRPr>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US"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Reducing number of LAR case</a:t>
                      </a:r>
                      <a:endParaRPr sz="3600" strike="sng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sz="5000"/>
                      </a:pP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ctr" defTabSz="647700">
                        <a:defRPr sz="5000"/>
                      </a:pP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2269755">
                <a:tc>
                  <a:txBody>
                    <a:bodyPr/>
                    <a:lstStyle/>
                    <a:p>
                      <a:pPr algn="r" defTabSz="647700">
                        <a:defRPr>
                          <a:solidFill>
                            <a:srgbClr val="000000"/>
                          </a:solidFill>
                        </a:defRPr>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a:t>
                      </a: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IGCs -</a:t>
                      </a: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49 cases</a:t>
                      </a:r>
                      <a:endParaRPr sz="3600" strike="sng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sz="5000"/>
                      </a:pPr>
                      <a:r>
                        <a:rPr lang="en-IN" sz="36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05   -</a:t>
                      </a:r>
                      <a:r>
                        <a:rPr lang="en-IN" sz="3600" b="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Dec 22 </a:t>
                      </a:r>
                    </a:p>
                    <a:p>
                      <a:pPr algn="l" defTabSz="647700">
                        <a:defRPr sz="5000"/>
                      </a:pP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19   - March 23</a:t>
                      </a:r>
                    </a:p>
                    <a:p>
                      <a:pPr algn="l" defTabSz="647700">
                        <a:defRPr sz="5000"/>
                      </a:pP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34   - Sept 23</a:t>
                      </a:r>
                    </a:p>
                    <a:p>
                      <a:pPr algn="l" defTabSz="647700">
                        <a:defRPr sz="5000"/>
                      </a:pP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49   - March 24</a:t>
                      </a: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rowSpan="3">
                  <a:txBody>
                    <a:bodyPr/>
                    <a:lstStyle/>
                    <a:p>
                      <a:pPr marL="0" marR="0" lvl="0" indent="0" algn="just" defTabSz="647700" eaLnBrk="1" fontAlgn="auto" latinLnBrk="0" hangingPunct="1">
                        <a:lnSpc>
                          <a:spcPct val="100000"/>
                        </a:lnSpc>
                        <a:spcBef>
                          <a:spcPts val="0"/>
                        </a:spcBef>
                        <a:spcAft>
                          <a:spcPts val="0"/>
                        </a:spcAft>
                        <a:buClrTx/>
                        <a:buSzTx/>
                        <a:buFontTx/>
                        <a:buNone/>
                        <a:tabLst/>
                        <a:defRPr sz="5000"/>
                      </a:pPr>
                      <a:r>
                        <a:rPr lang="en-US" sz="3600" b="1" i="1"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Two LAR cases at IGC were disposed. Hearing of 1 case at Cherthala  held on 14.12.22</a:t>
                      </a:r>
                      <a:r>
                        <a:rPr lang="en-US" sz="3600" b="1" i="1" strike="noStrike"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Reposted Hearing conducted on 24.01.23.</a:t>
                      </a:r>
                      <a:endParaRPr lang="en-US" sz="3600" b="1" i="1"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sz="5000"/>
                      </a:pPr>
                      <a:r>
                        <a:rPr lang="en-IN" sz="36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14 LAR cases at Kannur were</a:t>
                      </a:r>
                      <a:r>
                        <a:rPr lang="en-IN" sz="3600" b="1" i="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disposed off</a:t>
                      </a:r>
                      <a:r>
                        <a:rPr lang="en-IN" sz="36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3600" b="1" i="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Action being initiated for filing IA.</a:t>
                      </a:r>
                      <a:endParaRPr lang="en-IN" sz="36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just" defTabSz="647700">
                        <a:defRPr sz="5000"/>
                      </a:pPr>
                      <a:r>
                        <a:rPr lang="en-IN" sz="3600" b="1" i="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DC Kannur issued letters to Sp. Tahsildar (LA) on 27/01/2023.</a:t>
                      </a:r>
                      <a:endParaRPr lang="en-IN" sz="36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cap="flat" cmpd="sng" algn="ctr">
                      <a:solidFill>
                        <a:srgbClr val="3C3C1D"/>
                      </a:solidFill>
                      <a:prstDash val="solid"/>
                      <a:miter lim="400000"/>
                      <a:headEnd type="none" w="med" len="med"/>
                      <a:tailEnd type="none" w="med" len="med"/>
                    </a:lnR>
                  </a:tcPr>
                </a:tc>
                <a:extLst>
                  <a:ext uri="{0D108BD9-81ED-4DB2-BD59-A6C34878D82A}">
                    <a16:rowId xmlns:a16="http://schemas.microsoft.com/office/drawing/2014/main" val="10001"/>
                  </a:ext>
                </a:extLst>
              </a:tr>
              <a:tr h="1638474">
                <a:tc>
                  <a:txBody>
                    <a:bodyPr/>
                    <a:lstStyle/>
                    <a:p>
                      <a:pPr algn="r" defTabSz="647700">
                        <a:defRPr>
                          <a:solidFill>
                            <a:srgbClr val="000000"/>
                          </a:solidFill>
                        </a:defRPr>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 </a:t>
                      </a: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IN" sz="3600" strike="noStrike"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LSP (Phase 1) -18 cases</a:t>
                      </a:r>
                    </a:p>
                  </a:txBody>
                  <a:tcPr marL="50800" marR="50800" marT="50800" marB="50800" anchor="ctr" horzOverflow="overflow"/>
                </a:tc>
                <a:tc>
                  <a:txBody>
                    <a:bodyPr/>
                    <a:lstStyle/>
                    <a:p>
                      <a:pPr algn="l" defTabSz="647700">
                        <a:defRPr sz="5000"/>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9     -  Sept 23</a:t>
                      </a:r>
                    </a:p>
                    <a:p>
                      <a:pPr algn="l" defTabSz="647700">
                        <a:defRPr sz="5000"/>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18   - March 24</a:t>
                      </a: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vMerge="1">
                  <a:txBody>
                    <a:bodyPr/>
                    <a:lstStyle/>
                    <a:p>
                      <a:pPr algn="ctr" defTabSz="647700">
                        <a:defRPr sz="5000"/>
                      </a:pPr>
                      <a:endParaRPr sz="3600" dirty="0">
                        <a:solidFill>
                          <a:schemeClr val="tx1"/>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1638474">
                <a:tc>
                  <a:txBody>
                    <a:bodyPr/>
                    <a:lstStyle/>
                    <a:p>
                      <a:pPr algn="ctr" defTabSz="647700">
                        <a:defRPr>
                          <a:solidFill>
                            <a:srgbClr val="000000"/>
                          </a:solidFill>
                        </a:defRPr>
                      </a:pPr>
                      <a:endParaRPr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a:solidFill>
                            <a:srgbClr val="000000"/>
                          </a:solidFill>
                        </a:defRPr>
                      </a:pPr>
                      <a:r>
                        <a:rPr lang="en-US" sz="3600" strike="noStrike"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LSP (Phase 2) -13 cases</a:t>
                      </a:r>
                    </a:p>
                    <a:p>
                      <a:pPr algn="l" defTabSz="647700">
                        <a:defRPr>
                          <a:solidFill>
                            <a:srgbClr val="000000"/>
                          </a:solidFill>
                        </a:defRPr>
                      </a:pPr>
                      <a:endParaRPr sz="36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l" defTabSz="647700">
                        <a:defRPr sz="5000"/>
                      </a:pPr>
                      <a:r>
                        <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     - Sept</a:t>
                      </a: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23</a:t>
                      </a:r>
                    </a:p>
                    <a:p>
                      <a:pPr algn="l" defTabSz="647700">
                        <a:defRPr sz="5000"/>
                      </a:pPr>
                      <a:r>
                        <a:rPr lang="en-IN" sz="36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13   - March 24</a:t>
                      </a:r>
                      <a:endParaRPr lang="en-IN" sz="36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vMerge="1">
                  <a:txBody>
                    <a:bodyPr/>
                    <a:lstStyle/>
                    <a:p>
                      <a:pPr algn="ctr" defTabSz="647700">
                        <a:defRPr sz="5000"/>
                      </a:pPr>
                      <a:endParaRPr sz="3600" dirty="0">
                        <a:solidFill>
                          <a:schemeClr val="tx1"/>
                        </a:solidFill>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5"/>
                  </a:ext>
                </a:extLst>
              </a:tr>
              <a:tr h="2565931">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50800" marR="50800" marT="50800" marB="50800" anchor="ctr" horzOverflow="overflow"/>
                </a:tc>
                <a:tc>
                  <a:txBody>
                    <a:bodyPr/>
                    <a:lstStyle/>
                    <a:p>
                      <a:pPr algn="l"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GO for </a:t>
                      </a:r>
                      <a:r>
                        <a:rPr lang="en-IN" sz="4000" b="0" i="0" u="none" strike="noStrike" cap="none" spc="0" baseline="0" dirty="0">
                          <a:solidFill>
                            <a:schemeClr val="tx1"/>
                          </a:solidFill>
                          <a:effectLst/>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lang="en-IN" sz="40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Covid</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lang="en-IN" sz="40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Samashwasa</a:t>
                      </a:r>
                      <a:r>
                        <a:rPr lang="en-IN" sz="40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extension </a:t>
                      </a:r>
                    </a:p>
                  </a:txBody>
                  <a:tcPr marL="50800" marR="50800" marT="50800" marB="50800" anchor="ctr" horzOverflow="overflow"/>
                </a:tc>
                <a:tc>
                  <a:txBody>
                    <a:bodyPr/>
                    <a:lstStyle/>
                    <a:p>
                      <a:pPr algn="ctr" defTabSz="647700">
                        <a:defRPr>
                          <a:solidFill>
                            <a:srgbClr val="000000"/>
                          </a:solidFill>
                        </a:defRPr>
                      </a:pPr>
                      <a:r>
                        <a:rPr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Sep 2022</a:t>
                      </a:r>
                    </a:p>
                  </a:txBody>
                  <a:tcPr marL="50800" marR="50800" marT="50800" marB="50800" anchor="ctr" horzOverflow="overflow"/>
                </a:tc>
                <a:tc>
                  <a:txBody>
                    <a:bodyPr/>
                    <a:lstStyle/>
                    <a:p>
                      <a:pPr marL="0" marR="0" lvl="0" indent="0" algn="just" defTabSz="647700" eaLnBrk="1" fontAlgn="auto" latinLnBrk="0" hangingPunct="1">
                        <a:lnSpc>
                          <a:spcPct val="100000"/>
                        </a:lnSpc>
                        <a:spcBef>
                          <a:spcPts val="0"/>
                        </a:spcBef>
                        <a:spcAft>
                          <a:spcPts val="0"/>
                        </a:spcAft>
                        <a:buClrTx/>
                        <a:buSzTx/>
                        <a:buFontTx/>
                        <a:buNone/>
                        <a:tabLst/>
                        <a:defRPr sz="5000"/>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File is currently with Min </a:t>
                      </a:r>
                      <a:r>
                        <a:rPr lang="en-US"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(Fin)</a:t>
                      </a: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marL="0" marR="0" lvl="0" indent="0" algn="just" defTabSz="647700" eaLnBrk="1" fontAlgn="auto" latinLnBrk="0" hangingPunct="1">
                        <a:lnSpc>
                          <a:spcPct val="100000"/>
                        </a:lnSpc>
                        <a:spcBef>
                          <a:spcPts val="0"/>
                        </a:spcBef>
                        <a:spcAft>
                          <a:spcPts val="0"/>
                        </a:spcAft>
                        <a:buClrTx/>
                        <a:buSzTx/>
                        <a:buFontTx/>
                        <a:buNone/>
                        <a:tabLst/>
                        <a:defRPr sz="5000"/>
                      </a:pPr>
                      <a:r>
                        <a:rPr lang="en-US" sz="4000" b="0" i="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 G.O expected to be issued by end of February 2023.</a:t>
                      </a:r>
                      <a:endParaRPr lang="en-US" sz="4000" b="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indent="0" algn="ctr" defTabSz="647700" eaLnBrk="1" fontAlgn="auto" latinLnBrk="0" hangingPunct="1">
                        <a:lnSpc>
                          <a:spcPct val="100000"/>
                        </a:lnSpc>
                        <a:spcBef>
                          <a:spcPts val="0"/>
                        </a:spcBef>
                        <a:spcAft>
                          <a:spcPts val="0"/>
                        </a:spcAft>
                        <a:buClrTx/>
                        <a:buSzTx/>
                        <a:buFontTx/>
                        <a:buNone/>
                        <a:tabLst/>
                        <a:defRPr sz="5000"/>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nfrastructure Common Policy"/>
          <p:cNvSpPr txBox="1">
            <a:spLocks noGrp="1"/>
          </p:cNvSpPr>
          <p:nvPr>
            <p:ph type="title"/>
          </p:nvPr>
        </p:nvSpPr>
        <p:spPr>
          <a:xfrm>
            <a:off x="1066800" y="469900"/>
            <a:ext cx="22237700" cy="1479670"/>
          </a:xfrm>
          <a:prstGeom prst="rect">
            <a:avLst/>
          </a:prstGeom>
        </p:spPr>
        <p:txBody>
          <a:bodyPr/>
          <a:lstStyle>
            <a:lvl1pPr>
              <a:defRPr b="1">
                <a:latin typeface="Helvetica Neue"/>
                <a:ea typeface="Helvetica Neue"/>
                <a:cs typeface="Helvetica Neue"/>
                <a:sym typeface="Helvetica Neue"/>
              </a:defRPr>
            </a:lvl1pPr>
          </a:lstStyle>
          <a:p>
            <a:r>
              <a:rPr dirty="0"/>
              <a:t>Infrastructure Common Policy </a:t>
            </a:r>
          </a:p>
        </p:txBody>
      </p:sp>
      <p:graphicFrame>
        <p:nvGraphicFramePr>
          <p:cNvPr id="331" name="Table"/>
          <p:cNvGraphicFramePr/>
          <p:nvPr/>
        </p:nvGraphicFramePr>
        <p:xfrm>
          <a:off x="0" y="2169459"/>
          <a:ext cx="23913548" cy="11458123"/>
        </p:xfrm>
        <a:graphic>
          <a:graphicData uri="http://schemas.openxmlformats.org/drawingml/2006/table">
            <a:tbl>
              <a:tblPr firstRow="1" firstCol="1">
                <a:tableStyleId>{EEE7283C-3CF3-47DC-8721-378D4A62B228}</a:tableStyleId>
              </a:tblPr>
              <a:tblGrid>
                <a:gridCol w="1079355">
                  <a:extLst>
                    <a:ext uri="{9D8B030D-6E8A-4147-A177-3AD203B41FA5}">
                      <a16:colId xmlns:a16="http://schemas.microsoft.com/office/drawing/2014/main" val="20000"/>
                    </a:ext>
                  </a:extLst>
                </a:gridCol>
                <a:gridCol w="8303184">
                  <a:extLst>
                    <a:ext uri="{9D8B030D-6E8A-4147-A177-3AD203B41FA5}">
                      <a16:colId xmlns:a16="http://schemas.microsoft.com/office/drawing/2014/main" val="20001"/>
                    </a:ext>
                  </a:extLst>
                </a:gridCol>
                <a:gridCol w="6341165">
                  <a:extLst>
                    <a:ext uri="{9D8B030D-6E8A-4147-A177-3AD203B41FA5}">
                      <a16:colId xmlns:a16="http://schemas.microsoft.com/office/drawing/2014/main" val="20002"/>
                    </a:ext>
                  </a:extLst>
                </a:gridCol>
                <a:gridCol w="8189844">
                  <a:extLst>
                    <a:ext uri="{9D8B030D-6E8A-4147-A177-3AD203B41FA5}">
                      <a16:colId xmlns:a16="http://schemas.microsoft.com/office/drawing/2014/main" val="20003"/>
                    </a:ext>
                  </a:extLst>
                </a:gridCol>
              </a:tblGrid>
              <a:tr h="1387703">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Action to be taken</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2677680">
                <a:tc>
                  <a:txBody>
                    <a:bodyPr/>
                    <a:lstStyle/>
                    <a:p>
                      <a:pPr algn="ctr"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50800" marR="50800" marT="50800" marB="50800" anchor="ctr" horzOverflow="overflow"/>
                </a:tc>
                <a:tc>
                  <a:txBody>
                    <a:bodyPr/>
                    <a:lstStyle/>
                    <a:p>
                      <a:pPr algn="l"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Auditing of Park accounts </a:t>
                      </a:r>
                    </a:p>
                  </a:txBody>
                  <a:tcPr marL="50800" marR="50800" marT="50800" marB="50800" anchor="ctr" horzOverflow="overflow"/>
                </a:tc>
                <a:tc>
                  <a:txBody>
                    <a:bodyPr/>
                    <a:lstStyle/>
                    <a:p>
                      <a:pPr algn="ctr" defTabSz="647700">
                        <a:defRPr>
                          <a:solidFill>
                            <a:srgbClr val="000000"/>
                          </a:solidFill>
                        </a:defRPr>
                      </a:pPr>
                      <a:endParaRPr lang="en-US" sz="40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July / Aug 2023</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IGCs accounts are regularly audited every year. </a:t>
                      </a:r>
                    </a:p>
                    <a:p>
                      <a:pPr marL="0" marR="0" indent="0" algn="just" defTabSz="647700" eaLnBrk="1" fontAlgn="auto" latinLnBrk="0" hangingPunct="1">
                        <a:lnSpc>
                          <a:spcPct val="100000"/>
                        </a:lnSpc>
                        <a:spcBef>
                          <a:spcPts val="0"/>
                        </a:spcBef>
                        <a:spcAft>
                          <a:spcPts val="0"/>
                        </a:spcAft>
                        <a:buClrTx/>
                        <a:buSzTx/>
                        <a:buFontTx/>
                        <a:buNone/>
                        <a:tabLst/>
                        <a:defRPr>
                          <a:solidFill>
                            <a:srgbClr val="000000"/>
                          </a:solidFill>
                        </a:defRPr>
                      </a:pP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Completed a</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udit on IGC for FY</a:t>
                      </a:r>
                      <a:r>
                        <a:rPr lang="en-IN" sz="40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2021-22</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3"/>
                  </a:ext>
                </a:extLst>
              </a:tr>
              <a:tr h="1681720">
                <a:tc>
                  <a:txBody>
                    <a:bodyPr/>
                    <a:lstStyle/>
                    <a:p>
                      <a:pPr algn="ctr" defTabSz="647700">
                        <a:defRPr>
                          <a:solidFill>
                            <a:srgbClr val="000000"/>
                          </a:solidFill>
                        </a:defRPr>
                      </a:pPr>
                      <a:r>
                        <a:rPr sz="4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p>
                  </a:txBody>
                  <a:tcPr marL="50800" marR="50800" marT="50800" marB="50800" anchor="ctr" horzOverflow="overflow"/>
                </a:tc>
                <a:tc>
                  <a:txBody>
                    <a:bodyPr/>
                    <a:lstStyle/>
                    <a:p>
                      <a:pPr algn="l" defTabSz="647700">
                        <a:defRPr>
                          <a:solidFill>
                            <a:srgbClr val="000000"/>
                          </a:solidFill>
                        </a:defRPr>
                      </a:pPr>
                      <a:r>
                        <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Monthly monitoring of fund status </a:t>
                      </a:r>
                    </a:p>
                  </a:txBody>
                  <a:tcPr marL="50800" marR="50800" marT="50800" marB="50800" anchor="ctr" horzOverflow="overflow"/>
                </a:tc>
                <a:tc>
                  <a:txBody>
                    <a:bodyPr/>
                    <a:lstStyle/>
                    <a:p>
                      <a:pPr algn="ctr" defTabSz="647700">
                        <a:defRPr>
                          <a:solidFill>
                            <a:srgbClr val="000000"/>
                          </a:solidFill>
                        </a:defRPr>
                      </a:pPr>
                      <a:r>
                        <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Monthly </a:t>
                      </a:r>
                    </a:p>
                  </a:txBody>
                  <a:tcPr marL="50800" marR="50800" marT="50800" marB="50800" anchor="ctr" horzOverflow="overflow"/>
                </a:tc>
                <a:tc>
                  <a:txBody>
                    <a:bodyPr/>
                    <a:lstStyle/>
                    <a:p>
                      <a:pPr algn="just" defTabSz="647700">
                        <a:defRPr>
                          <a:solidFill>
                            <a:srgbClr val="000000"/>
                          </a:solidFill>
                        </a:defRPr>
                      </a:pPr>
                      <a:r>
                        <a:rPr lang="en-IN"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Monthly Funds</a:t>
                      </a:r>
                      <a:r>
                        <a:rPr lang="en-IN" sz="4000" b="1" i="1"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status of IGCs and parks are readily available. </a:t>
                      </a:r>
                      <a:endParaRPr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5656003">
                <a:tc>
                  <a:txBody>
                    <a:bodyPr/>
                    <a:lstStyle/>
                    <a:p>
                      <a:pPr algn="ctr" defTabSz="647700">
                        <a:defRPr>
                          <a:solidFill>
                            <a:srgbClr val="000000"/>
                          </a:solidFill>
                        </a:defRPr>
                      </a:pPr>
                      <a:r>
                        <a:rPr sz="400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a:t>
                      </a:r>
                    </a:p>
                  </a:txBody>
                  <a:tcPr marL="50800" marR="50800" marT="50800" marB="50800" anchor="ctr" horzOverflow="overflow">
                    <a:lnB w="12700">
                      <a:solidFill>
                        <a:srgbClr val="3C3C1D"/>
                      </a:solidFill>
                      <a:miter lim="400000"/>
                    </a:lnB>
                  </a:tcPr>
                </a:tc>
                <a:tc>
                  <a:txBody>
                    <a:bodyPr/>
                    <a:lstStyle/>
                    <a:p>
                      <a:pPr algn="l" defTabSz="647700">
                        <a:defRPr>
                          <a:solidFill>
                            <a:srgbClr val="000000"/>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Identification of 100 acres of land in 14 districts. A total of 1000 acres to be identified.</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ctr"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identification in 3 districts by Dec 2022</a:t>
                      </a:r>
                    </a:p>
                    <a:p>
                      <a:pPr algn="ctr" defTabSz="647700">
                        <a:defRPr>
                          <a:solidFill>
                            <a:srgbClr val="000000"/>
                          </a:solidFill>
                        </a:defRPr>
                      </a:pPr>
                      <a:endPar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identification in 2 more districts by Mar 2023</a:t>
                      </a:r>
                    </a:p>
                    <a:p>
                      <a:pPr algn="ctr" defTabSz="647700">
                        <a:defRPr>
                          <a:solidFill>
                            <a:srgbClr val="000000"/>
                          </a:solidFill>
                        </a:defRPr>
                      </a:pPr>
                      <a:endParaRPr lang="en-US"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a:txBody>
                    <a:bodyPr/>
                    <a:lstStyle/>
                    <a:p>
                      <a:pPr algn="just" defTabSz="647700">
                        <a:defRPr>
                          <a:solidFill>
                            <a:srgbClr val="000000"/>
                          </a:solidFill>
                        </a:defRPr>
                      </a:pP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identified at Ernakulam, </a:t>
                      </a:r>
                      <a:r>
                        <a:rPr lang="en-US" sz="4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Alapuzha</a:t>
                      </a: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and </a:t>
                      </a:r>
                      <a:r>
                        <a:rPr lang="en-US" sz="4000" b="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Kasargode</a:t>
                      </a: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Districts. </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Land details of </a:t>
                      </a: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Palakkad</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district are ready at LA-</a:t>
                      </a:r>
                      <a:r>
                        <a:rPr lang="en-US"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Dy.Collector</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office and will be sent directly to KSIDC </a:t>
                      </a:r>
                      <a:r>
                        <a:rPr lang="en-US" sz="4000" b="0"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Tvm</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office before 10</a:t>
                      </a:r>
                      <a:r>
                        <a:rPr lang="en-US" sz="4000" b="0" baseline="30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th</a:t>
                      </a: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Feb 23.</a:t>
                      </a:r>
                      <a:endParaRPr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lnB w="12700">
                      <a:solidFill>
                        <a:srgbClr val="3C3C1D"/>
                      </a:solidFill>
                      <a:miter lim="400000"/>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38570763"/>
      </p:ext>
    </p:extLst>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nfrastructure Common Policy"/>
          <p:cNvSpPr txBox="1">
            <a:spLocks noGrp="1"/>
          </p:cNvSpPr>
          <p:nvPr>
            <p:ph type="title"/>
          </p:nvPr>
        </p:nvSpPr>
        <p:spPr>
          <a:xfrm>
            <a:off x="1066800" y="469900"/>
            <a:ext cx="22237700" cy="1479670"/>
          </a:xfrm>
          <a:prstGeom prst="rect">
            <a:avLst/>
          </a:prstGeom>
        </p:spPr>
        <p:txBody>
          <a:bodyPr/>
          <a:lstStyle>
            <a:lvl1pPr>
              <a:defRPr b="1">
                <a:latin typeface="Helvetica Neue"/>
                <a:ea typeface="Helvetica Neue"/>
                <a:cs typeface="Helvetica Neue"/>
                <a:sym typeface="Helvetica Neue"/>
              </a:defRPr>
            </a:lvl1pPr>
          </a:lstStyle>
          <a:p>
            <a:r>
              <a:rPr dirty="0"/>
              <a:t>Infrastructure Common Policy </a:t>
            </a:r>
          </a:p>
        </p:txBody>
      </p:sp>
      <p:graphicFrame>
        <p:nvGraphicFramePr>
          <p:cNvPr id="331" name="Table"/>
          <p:cNvGraphicFramePr/>
          <p:nvPr/>
        </p:nvGraphicFramePr>
        <p:xfrm>
          <a:off x="317863" y="2169459"/>
          <a:ext cx="23873981" cy="10950193"/>
        </p:xfrm>
        <a:graphic>
          <a:graphicData uri="http://schemas.openxmlformats.org/drawingml/2006/table">
            <a:tbl>
              <a:tblPr firstRow="1" firstCol="1">
                <a:tableStyleId>{EEE7283C-3CF3-47DC-8721-378D4A62B228}</a:tableStyleId>
              </a:tblPr>
              <a:tblGrid>
                <a:gridCol w="1056779">
                  <a:extLst>
                    <a:ext uri="{9D8B030D-6E8A-4147-A177-3AD203B41FA5}">
                      <a16:colId xmlns:a16="http://schemas.microsoft.com/office/drawing/2014/main" val="20000"/>
                    </a:ext>
                  </a:extLst>
                </a:gridCol>
                <a:gridCol w="9744449">
                  <a:extLst>
                    <a:ext uri="{9D8B030D-6E8A-4147-A177-3AD203B41FA5}">
                      <a16:colId xmlns:a16="http://schemas.microsoft.com/office/drawing/2014/main" val="20001"/>
                    </a:ext>
                  </a:extLst>
                </a:gridCol>
                <a:gridCol w="6314144">
                  <a:extLst>
                    <a:ext uri="{9D8B030D-6E8A-4147-A177-3AD203B41FA5}">
                      <a16:colId xmlns:a16="http://schemas.microsoft.com/office/drawing/2014/main" val="20002"/>
                    </a:ext>
                  </a:extLst>
                </a:gridCol>
                <a:gridCol w="6758609">
                  <a:extLst>
                    <a:ext uri="{9D8B030D-6E8A-4147-A177-3AD203B41FA5}">
                      <a16:colId xmlns:a16="http://schemas.microsoft.com/office/drawing/2014/main" val="20003"/>
                    </a:ext>
                  </a:extLst>
                </a:gridCol>
              </a:tblGrid>
              <a:tr h="2642935">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Sl. No</a:t>
                      </a:r>
                    </a:p>
                  </a:txBody>
                  <a:tcPr marL="50800" marR="50800" marT="50800" marB="50800" anchor="ctr" horzOverflow="overflow">
                    <a:lnL w="12700">
                      <a:solidFill>
                        <a:srgbClr val="3C3C1D"/>
                      </a:solidFill>
                      <a:miter lim="400000"/>
                    </a:lnL>
                  </a:tcPr>
                </a:tc>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Action to be taken</a:t>
                      </a:r>
                    </a:p>
                  </a:txBody>
                  <a:tcPr marL="50800" marR="50800" marT="50800" marB="50800" anchor="ctr" horzOverflow="overflow"/>
                </a:tc>
                <a:tc>
                  <a:txBody>
                    <a:bodyPr/>
                    <a:lstStyle/>
                    <a:p>
                      <a:pPr algn="ctr" defTabSz="647700">
                        <a:defRPr>
                          <a:solidFill>
                            <a:srgbClr val="000000"/>
                          </a:solidFill>
                        </a:defRPr>
                      </a:pPr>
                      <a:r>
                        <a:rPr sz="44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Timeline</a:t>
                      </a:r>
                    </a:p>
                  </a:txBody>
                  <a:tcPr marL="50800" marR="50800" marT="50800" marB="50800" anchor="ctr" horzOverflow="overflow"/>
                </a:tc>
                <a:tc>
                  <a:txBody>
                    <a:bodyPr/>
                    <a:lstStyle/>
                    <a:p>
                      <a:pPr algn="ctr" defTabSz="647700">
                        <a:defRPr>
                          <a:solidFill>
                            <a:srgbClr val="000000"/>
                          </a:solidFill>
                        </a:defRPr>
                      </a:pPr>
                      <a:r>
                        <a:rPr sz="440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Remarks</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0"/>
                  </a:ext>
                </a:extLst>
              </a:tr>
              <a:tr h="3963687">
                <a:tc>
                  <a:txBody>
                    <a:bodyPr/>
                    <a:lstStyle/>
                    <a:p>
                      <a:pPr algn="ctr" defTabSz="647700">
                        <a:defRPr>
                          <a:solidFill>
                            <a:srgbClr val="000000"/>
                          </a:solidFill>
                        </a:defRPr>
                      </a:pP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Identification of Good units with relevant details in Industrial parks for creation of social media stories </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Identification of 20 units along with all details by December 2022</a:t>
                      </a:r>
                      <a:endParaRPr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List of 40 units prepared. Details in a uniform format being prepared</a:t>
                      </a:r>
                      <a:endParaRPr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10004"/>
                  </a:ext>
                </a:extLst>
              </a:tr>
              <a:tr h="4343571">
                <a:tc>
                  <a:txBody>
                    <a:bodyPr/>
                    <a:lstStyle/>
                    <a:p>
                      <a:pPr algn="ctr" defTabSz="647700">
                        <a:defRPr>
                          <a:solidFill>
                            <a:srgbClr val="000000"/>
                          </a:solidFill>
                        </a:defRPr>
                      </a:pP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7</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Survey of Industrial units</a:t>
                      </a:r>
                      <a:endParaRPr sz="44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Survey to commence by Mid December 2022</a:t>
                      </a:r>
                    </a:p>
                    <a:p>
                      <a:pPr algn="just" defTabSz="647700">
                        <a:defRPr>
                          <a:solidFill>
                            <a:srgbClr val="000000"/>
                          </a:solidFill>
                        </a:defRPr>
                      </a:pPr>
                      <a:r>
                        <a:rPr lang="en-US"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be completed by January 31st</a:t>
                      </a:r>
                      <a:endParaRPr sz="4000" b="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algn="just" defTabSz="647700">
                        <a:defRPr>
                          <a:solidFill>
                            <a:srgbClr val="000000"/>
                          </a:solidFill>
                        </a:defRPr>
                      </a:pPr>
                      <a:r>
                        <a:rPr lang="en-US"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Mr. Manuel Joe Nixon of </a:t>
                      </a:r>
                      <a:r>
                        <a:rPr lang="en-US" sz="4000" b="1" i="1" dirty="0" err="1">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Rajagiri</a:t>
                      </a:r>
                      <a:r>
                        <a:rPr lang="en-US" sz="4000" b="1"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School of Management was given the assignment. Data collection over. Compiling of data in progress.  </a:t>
                      </a:r>
                    </a:p>
                  </a:txBody>
                  <a:tcPr marL="50800" marR="50800" marT="50800" marB="50800" anchor="ctr" horzOverflow="overflow">
                    <a:lnR w="12700">
                      <a:solidFill>
                        <a:srgbClr val="3C3C1D"/>
                      </a:solidFill>
                      <a:miter lim="400000"/>
                    </a:lnR>
                  </a:tcPr>
                </a:tc>
                <a:extLst>
                  <a:ext uri="{0D108BD9-81ED-4DB2-BD59-A6C34878D82A}">
                    <a16:rowId xmlns:a16="http://schemas.microsoft.com/office/drawing/2014/main" val="2932269885"/>
                  </a:ext>
                </a:extLst>
              </a:tr>
            </a:tbl>
          </a:graphicData>
        </a:graphic>
      </p:graphicFrame>
    </p:spTree>
    <p:extLst>
      <p:ext uri="{BB962C8B-B14F-4D97-AF65-F5344CB8AC3E}">
        <p14:creationId xmlns:p14="http://schemas.microsoft.com/office/powerpoint/2010/main" val="1026843817"/>
      </p:ext>
    </p:extLst>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Infrastructure Common Policy"/>
          <p:cNvSpPr txBox="1">
            <a:spLocks noGrp="1"/>
          </p:cNvSpPr>
          <p:nvPr>
            <p:ph type="title"/>
          </p:nvPr>
        </p:nvSpPr>
        <p:spPr>
          <a:xfrm>
            <a:off x="1066800" y="469900"/>
            <a:ext cx="22237700" cy="1479670"/>
          </a:xfrm>
          <a:prstGeom prst="rect">
            <a:avLst/>
          </a:prstGeom>
        </p:spPr>
        <p:txBody>
          <a:bodyPr/>
          <a:lstStyle>
            <a:lvl1pPr>
              <a:defRPr b="1">
                <a:latin typeface="Helvetica Neue"/>
                <a:ea typeface="Helvetica Neue"/>
                <a:cs typeface="Helvetica Neue"/>
                <a:sym typeface="Helvetica Neue"/>
              </a:defRPr>
            </a:lvl1pPr>
          </a:lstStyle>
          <a:p>
            <a:pPr algn="ctr"/>
            <a:r>
              <a:rPr lang="en-IN" dirty="0">
                <a:solidFill>
                  <a:schemeClr val="tx1"/>
                </a:solidFill>
              </a:rPr>
              <a:t>Revenue Details of Parks/ IGCs</a:t>
            </a:r>
            <a:endParaRPr dirty="0">
              <a:solidFill>
                <a:schemeClr val="tx1"/>
              </a:solidFill>
            </a:endParaRPr>
          </a:p>
        </p:txBody>
      </p:sp>
      <p:graphicFrame>
        <p:nvGraphicFramePr>
          <p:cNvPr id="331" name="Table"/>
          <p:cNvGraphicFramePr/>
          <p:nvPr/>
        </p:nvGraphicFramePr>
        <p:xfrm>
          <a:off x="317863" y="2169463"/>
          <a:ext cx="23040396" cy="11067091"/>
        </p:xfrm>
        <a:graphic>
          <a:graphicData uri="http://schemas.openxmlformats.org/drawingml/2006/table">
            <a:tbl>
              <a:tblPr firstRow="1" firstCol="1">
                <a:tableStyleId>{EEE7283C-3CF3-47DC-8721-378D4A62B228}</a:tableStyleId>
              </a:tblPr>
              <a:tblGrid>
                <a:gridCol w="938588">
                  <a:extLst>
                    <a:ext uri="{9D8B030D-6E8A-4147-A177-3AD203B41FA5}">
                      <a16:colId xmlns:a16="http://schemas.microsoft.com/office/drawing/2014/main" val="20000"/>
                    </a:ext>
                  </a:extLst>
                </a:gridCol>
                <a:gridCol w="4460925">
                  <a:extLst>
                    <a:ext uri="{9D8B030D-6E8A-4147-A177-3AD203B41FA5}">
                      <a16:colId xmlns:a16="http://schemas.microsoft.com/office/drawing/2014/main" val="20001"/>
                    </a:ext>
                  </a:extLst>
                </a:gridCol>
                <a:gridCol w="2154159">
                  <a:extLst>
                    <a:ext uri="{9D8B030D-6E8A-4147-A177-3AD203B41FA5}">
                      <a16:colId xmlns:a16="http://schemas.microsoft.com/office/drawing/2014/main" val="20002"/>
                    </a:ext>
                  </a:extLst>
                </a:gridCol>
                <a:gridCol w="2154159">
                  <a:extLst>
                    <a:ext uri="{9D8B030D-6E8A-4147-A177-3AD203B41FA5}">
                      <a16:colId xmlns:a16="http://schemas.microsoft.com/office/drawing/2014/main" val="20004"/>
                    </a:ext>
                  </a:extLst>
                </a:gridCol>
                <a:gridCol w="2834848">
                  <a:extLst>
                    <a:ext uri="{9D8B030D-6E8A-4147-A177-3AD203B41FA5}">
                      <a16:colId xmlns:a16="http://schemas.microsoft.com/office/drawing/2014/main" val="20005"/>
                    </a:ext>
                  </a:extLst>
                </a:gridCol>
                <a:gridCol w="2184991">
                  <a:extLst>
                    <a:ext uri="{9D8B030D-6E8A-4147-A177-3AD203B41FA5}">
                      <a16:colId xmlns:a16="http://schemas.microsoft.com/office/drawing/2014/main" val="1895199722"/>
                    </a:ext>
                  </a:extLst>
                </a:gridCol>
                <a:gridCol w="2699934">
                  <a:extLst>
                    <a:ext uri="{9D8B030D-6E8A-4147-A177-3AD203B41FA5}">
                      <a16:colId xmlns:a16="http://schemas.microsoft.com/office/drawing/2014/main" val="20007"/>
                    </a:ext>
                  </a:extLst>
                </a:gridCol>
                <a:gridCol w="5612792">
                  <a:extLst>
                    <a:ext uri="{9D8B030D-6E8A-4147-A177-3AD203B41FA5}">
                      <a16:colId xmlns:a16="http://schemas.microsoft.com/office/drawing/2014/main" val="20008"/>
                    </a:ext>
                  </a:extLst>
                </a:gridCol>
              </a:tblGrid>
              <a:tr h="1062814">
                <a:tc rowSpan="3">
                  <a:txBody>
                    <a:bodyPr/>
                    <a:lstStyle/>
                    <a:p>
                      <a:pPr algn="ctr" defTabSz="647700">
                        <a:defRPr>
                          <a:solidFill>
                            <a:srgbClr val="000000"/>
                          </a:solidFill>
                        </a:defRPr>
                      </a:pPr>
                      <a:r>
                        <a:rPr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Sl. No</a:t>
                      </a:r>
                    </a:p>
                  </a:txBody>
                  <a:tcPr marL="50800" marR="50800" marT="50800" marB="50800" anchor="ctr" horzOverflow="overflow">
                    <a:lnL w="12700">
                      <a:solidFill>
                        <a:srgbClr val="3C3C1D"/>
                      </a:solidFill>
                      <a:miter lim="400000"/>
                    </a:lnL>
                    <a:solidFill>
                      <a:schemeClr val="accent2"/>
                    </a:solidFill>
                  </a:tcPr>
                </a:tc>
                <a:tc rowSpan="3">
                  <a:txBody>
                    <a:bodyPr/>
                    <a:lstStyle/>
                    <a:p>
                      <a:pPr algn="ctr" defTabSz="647700">
                        <a:defRPr>
                          <a:solidFill>
                            <a:srgbClr val="000000"/>
                          </a:solidFill>
                        </a:defRPr>
                      </a:pPr>
                      <a:r>
                        <a:rPr lang="en-IN"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Name</a:t>
                      </a:r>
                      <a:r>
                        <a:rPr lang="en-IN" sz="32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of the Park </a:t>
                      </a:r>
                      <a:endParaRPr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tc gridSpan="2">
                  <a:txBody>
                    <a:bodyPr/>
                    <a:lstStyle/>
                    <a:p>
                      <a:pPr algn="ctr" defTabSz="647700">
                        <a:defRPr>
                          <a:solidFill>
                            <a:srgbClr val="000000"/>
                          </a:solidFill>
                        </a:defRPr>
                      </a:pPr>
                      <a:r>
                        <a:rPr lang="en-IN"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Monthly revenue from each park </a:t>
                      </a:r>
                      <a:endParaRPr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tc hMerge="1">
                  <a:txBody>
                    <a:bodyPr/>
                    <a:lstStyle/>
                    <a:p>
                      <a:pPr algn="ctr" defTabSz="647700">
                        <a:defRPr>
                          <a:solidFill>
                            <a:srgbClr val="000000"/>
                          </a:solidFill>
                        </a:defRPr>
                      </a:pPr>
                      <a:endParaRPr sz="4400" dirty="0">
                        <a:solidFill>
                          <a:srgbClr val="FFFFFF"/>
                        </a:solidFill>
                      </a:endParaRPr>
                    </a:p>
                  </a:txBody>
                  <a:tcPr marL="50800" marR="50800" marT="50800" marB="50800" anchor="ctr" horzOverflow="overflow"/>
                </a:tc>
                <a:tc rowSpan="3">
                  <a:txBody>
                    <a:bodyPr/>
                    <a:lstStyle/>
                    <a:p>
                      <a:pPr algn="ctr" defTabSz="647700">
                        <a:defRPr>
                          <a:solidFill>
                            <a:srgbClr val="000000"/>
                          </a:solidFill>
                        </a:defRPr>
                      </a:pPr>
                      <a:r>
                        <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Cumulative Internal Accruals as on 31.01.23</a:t>
                      </a:r>
                      <a:endParaRPr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solidFill>
                      <a:schemeClr val="accent2"/>
                    </a:solidFill>
                  </a:tcPr>
                </a:tc>
                <a:tc rowSpan="2" gridSpan="2">
                  <a:txBody>
                    <a:bodyPr/>
                    <a:lstStyle/>
                    <a:p>
                      <a:pPr algn="ctr" defTabSz="647700">
                        <a:defRPr>
                          <a:solidFill>
                            <a:srgbClr val="000000"/>
                          </a:solidFill>
                        </a:defRPr>
                      </a:pPr>
                      <a:r>
                        <a:rPr lang="en-IN"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Amount envisaged for any work, if any</a:t>
                      </a:r>
                      <a:r>
                        <a:rPr lang="en-IN" sz="3200" baseline="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tc rowSpan="2" hMerge="1">
                  <a:txBody>
                    <a:bodyPr/>
                    <a:lstStyle/>
                    <a:p>
                      <a:endParaRPr lang="en-IN"/>
                    </a:p>
                  </a:txBody>
                  <a:tcPr/>
                </a:tc>
                <a:tc rowSpan="2">
                  <a:txBody>
                    <a:bodyPr/>
                    <a:lstStyle/>
                    <a:p>
                      <a:pPr marL="0" marR="0" lvl="0" indent="0" algn="ctr" defTabSz="647700" eaLnBrk="1" fontAlgn="auto" latinLnBrk="0" hangingPunct="1">
                        <a:lnSpc>
                          <a:spcPct val="100000"/>
                        </a:lnSpc>
                        <a:spcBef>
                          <a:spcPts val="0"/>
                        </a:spcBef>
                        <a:spcAft>
                          <a:spcPts val="0"/>
                        </a:spcAft>
                        <a:buClrTx/>
                        <a:buSzTx/>
                        <a:buFontTx/>
                        <a:buNone/>
                        <a:tabLst/>
                        <a:defRPr>
                          <a:solidFill>
                            <a:srgbClr val="000000"/>
                          </a:solidFill>
                        </a:defRPr>
                      </a:pPr>
                      <a:r>
                        <a:rPr lang="en-IN" sz="32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rPr>
                        <a:t>Remarks</a:t>
                      </a:r>
                    </a:p>
                    <a:p>
                      <a:pPr algn="ctr" defTabSz="647700">
                        <a:defRPr>
                          <a:solidFill>
                            <a:srgbClr val="000000"/>
                          </a:solidFill>
                        </a:defRPr>
                      </a:pPr>
                      <a:endParaRPr sz="3200" dirty="0">
                        <a:solidFill>
                          <a:srgbClr val="FFFFFF"/>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extLst>
                  <a:ext uri="{0D108BD9-81ED-4DB2-BD59-A6C34878D82A}">
                    <a16:rowId xmlns:a16="http://schemas.microsoft.com/office/drawing/2014/main" val="10000"/>
                  </a:ext>
                </a:extLst>
              </a:tr>
              <a:tr h="185599">
                <a:tc vMerge="1">
                  <a:txBody>
                    <a:bodyPr/>
                    <a:lstStyle/>
                    <a:p>
                      <a:endParaRPr lang="en-IN"/>
                    </a:p>
                  </a:txBody>
                  <a:tcPr/>
                </a:tc>
                <a:tc vMerge="1">
                  <a:txBody>
                    <a:bodyPr/>
                    <a:lstStyle/>
                    <a:p>
                      <a:endParaRPr lang="en-IN"/>
                    </a:p>
                  </a:txBody>
                  <a:tcPr/>
                </a:tc>
                <a:tc rowSpan="2">
                  <a:txBody>
                    <a:bodyPr/>
                    <a:lstStyle/>
                    <a:p>
                      <a:pPr marL="0" marR="0" indent="0" algn="ctr" defTabSz="647700" latinLnBrk="0">
                        <a:lnSpc>
                          <a:spcPct val="100000"/>
                        </a:lnSpc>
                        <a:spcBef>
                          <a:spcPts val="0"/>
                        </a:spcBef>
                        <a:spcAft>
                          <a:spcPts val="0"/>
                        </a:spcAft>
                        <a:buClrTx/>
                        <a:buSzTx/>
                        <a:buFontTx/>
                        <a:buNone/>
                        <a:tabLst/>
                        <a:defRPr>
                          <a:solidFill>
                            <a:srgbClr val="000000"/>
                          </a:solidFill>
                        </a:defRPr>
                      </a:pPr>
                      <a:r>
                        <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Lease Premium</a:t>
                      </a:r>
                      <a:endParaRPr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solidFill>
                      <a:schemeClr val="accent2"/>
                    </a:solidFill>
                  </a:tcPr>
                </a:tc>
                <a:tc rowSpan="2">
                  <a:txBody>
                    <a:bodyPr/>
                    <a:lstStyle/>
                    <a:p>
                      <a:pPr algn="ctr" defTabSz="647700">
                        <a:defRPr>
                          <a:solidFill>
                            <a:srgbClr val="000000"/>
                          </a:solidFill>
                        </a:defRPr>
                      </a:pPr>
                      <a:r>
                        <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Rent</a:t>
                      </a:r>
                      <a:endParaRPr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solidFill>
                      <a:schemeClr val="accent2"/>
                    </a:solidFill>
                  </a:tcPr>
                </a:tc>
                <a:tc v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extLst>
                  <a:ext uri="{0D108BD9-81ED-4DB2-BD59-A6C34878D82A}">
                    <a16:rowId xmlns:a16="http://schemas.microsoft.com/office/drawing/2014/main" val="10001"/>
                  </a:ext>
                </a:extLst>
              </a:tr>
              <a:tr h="877215">
                <a:tc vMerge="1">
                  <a:txBody>
                    <a:bodyPr/>
                    <a:lstStyle/>
                    <a:p>
                      <a:pPr algn="ctr" defTabSz="647700">
                        <a:defRPr>
                          <a:solidFill>
                            <a:srgbClr val="000000"/>
                          </a:solidFill>
                        </a:defRPr>
                      </a:pPr>
                      <a:endParaRPr sz="4400" dirty="0">
                        <a:solidFill>
                          <a:schemeClr val="tx1"/>
                        </a:solidFill>
                      </a:endParaRPr>
                    </a:p>
                  </a:txBody>
                  <a:tcPr marL="50800" marR="50800" marT="50800" marB="50800" anchor="ctr" horzOverflow="overflow"/>
                </a:tc>
                <a:tc vMerge="1">
                  <a:txBody>
                    <a:bodyPr/>
                    <a:lstStyle/>
                    <a:p>
                      <a:pPr algn="l" defTabSz="647700">
                        <a:defRPr>
                          <a:solidFill>
                            <a:srgbClr val="000000"/>
                          </a:solidFill>
                        </a:defRPr>
                      </a:pPr>
                      <a:endParaRPr sz="4400" dirty="0">
                        <a:solidFill>
                          <a:schemeClr val="tx1"/>
                        </a:solidFill>
                      </a:endParaRPr>
                    </a:p>
                  </a:txBody>
                  <a:tcPr marL="50800" marR="50800" marT="50800" marB="50800" anchor="ctr" horzOverflow="overflow"/>
                </a:tc>
                <a:tc vMerge="1">
                  <a:txBody>
                    <a:bodyPr/>
                    <a:lstStyle/>
                    <a:p>
                      <a:pPr marL="0" marR="0" indent="0" algn="ctr" defTabSz="647700" latinLnBrk="0">
                        <a:lnSpc>
                          <a:spcPct val="100000"/>
                        </a:lnSpc>
                        <a:spcBef>
                          <a:spcPts val="0"/>
                        </a:spcBef>
                        <a:spcAft>
                          <a:spcPts val="0"/>
                        </a:spcAft>
                        <a:buClrTx/>
                        <a:buSzTx/>
                        <a:buFontTx/>
                        <a:buNone/>
                        <a:tabLst/>
                        <a:defRPr>
                          <a:solidFill>
                            <a:srgbClr val="000000"/>
                          </a:solidFill>
                        </a:defRPr>
                      </a:pPr>
                      <a:endParaRPr sz="2800" b="0" i="0" u="none" strike="noStrike" cap="none" spc="0" baseline="0" dirty="0">
                        <a:solidFill>
                          <a:srgbClr val="FFFFFF"/>
                        </a:solidFill>
                        <a:uFillTx/>
                        <a:latin typeface="Helvetica Neue"/>
                        <a:ea typeface="Helvetica Neue"/>
                        <a:cs typeface="Helvetica Neue"/>
                        <a:sym typeface="Helvetica Neue"/>
                      </a:endParaRPr>
                    </a:p>
                  </a:txBody>
                  <a:tcPr marL="50800" marR="50800" marT="50800" marB="50800" anchor="ctr" horzOverflow="overflow">
                    <a:solidFill>
                      <a:schemeClr val="accent2"/>
                    </a:solidFill>
                  </a:tcPr>
                </a:tc>
                <a:tc vMerge="1">
                  <a:txBody>
                    <a:bodyPr/>
                    <a:lstStyle/>
                    <a:p>
                      <a:pPr algn="ctr" defTabSz="647700">
                        <a:defRPr>
                          <a:solidFill>
                            <a:srgbClr val="000000"/>
                          </a:solidFill>
                        </a:defRPr>
                      </a:pPr>
                      <a:endParaRPr sz="2800" b="0" i="0" u="none" strike="noStrike" cap="none" spc="0" baseline="0" dirty="0">
                        <a:solidFill>
                          <a:srgbClr val="FFFFFF"/>
                        </a:solidFill>
                        <a:uFillTx/>
                        <a:latin typeface="Helvetica Neue"/>
                        <a:ea typeface="Helvetica Neue"/>
                        <a:cs typeface="Helvetica Neue"/>
                        <a:sym typeface="Helvetica Neue"/>
                      </a:endParaRPr>
                    </a:p>
                  </a:txBody>
                  <a:tcPr marL="50800" marR="50800" marT="50800" marB="50800" anchor="ctr" horzOverflow="overflow">
                    <a:solidFill>
                      <a:schemeClr val="accent2"/>
                    </a:solidFill>
                  </a:tcPr>
                </a:tc>
                <a:tc vMerge="1">
                  <a:txBody>
                    <a:bodyPr/>
                    <a:lstStyle/>
                    <a:p>
                      <a:pPr algn="just" defTabSz="647700">
                        <a:defRPr>
                          <a:solidFill>
                            <a:srgbClr val="000000"/>
                          </a:solidFill>
                        </a:defRPr>
                      </a:pPr>
                      <a:endParaRPr sz="4400" dirty="0">
                        <a:solidFill>
                          <a:schemeClr val="tx1"/>
                        </a:solidFill>
                      </a:endParaRPr>
                    </a:p>
                  </a:txBody>
                  <a:tcPr marL="50800" marR="50800" marT="50800" marB="50800" anchor="ctr" horzOverflow="overflow">
                    <a:solidFill>
                      <a:schemeClr val="accent2"/>
                    </a:solidFill>
                  </a:tcPr>
                </a:tc>
                <a:tc gridSpan="2">
                  <a:txBody>
                    <a:bodyPr/>
                    <a:lstStyle/>
                    <a:p>
                      <a:pPr algn="just" defTabSz="647700">
                        <a:defRPr>
                          <a:solidFill>
                            <a:srgbClr val="000000"/>
                          </a:solidFill>
                        </a:defRPr>
                      </a:pPr>
                      <a:endParaRPr sz="4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tc hMerge="1">
                  <a:txBody>
                    <a:bodyPr/>
                    <a:lstStyle/>
                    <a:p>
                      <a:endParaRPr lang="en-IN"/>
                    </a:p>
                  </a:txBody>
                  <a:tcPr/>
                </a:tc>
                <a:tc>
                  <a:txBody>
                    <a:bodyPr/>
                    <a:lstStyle/>
                    <a:p>
                      <a:pPr algn="just" defTabSz="647700">
                        <a:defRPr>
                          <a:solidFill>
                            <a:srgbClr val="000000"/>
                          </a:solidFill>
                        </a:defRPr>
                      </a:pPr>
                      <a:endParaRPr sz="4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solidFill>
                      <a:schemeClr val="accent2"/>
                    </a:solidFill>
                  </a:tcPr>
                </a:tc>
                <a:extLst>
                  <a:ext uri="{0D108BD9-81ED-4DB2-BD59-A6C34878D82A}">
                    <a16:rowId xmlns:a16="http://schemas.microsoft.com/office/drawing/2014/main" val="10003"/>
                  </a:ext>
                </a:extLst>
              </a:tr>
              <a:tr h="163557">
                <a:tc>
                  <a:txBody>
                    <a:bodyPr/>
                    <a:lstStyle/>
                    <a:p>
                      <a:pPr algn="ctr" defTabSz="647700">
                        <a:defRPr>
                          <a:solidFill>
                            <a:srgbClr val="000000"/>
                          </a:solidFill>
                        </a:defRPr>
                      </a:pP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gridSpan="7">
                  <a:txBody>
                    <a:bodyPr/>
                    <a:lstStyle/>
                    <a:p>
                      <a:pPr algn="r" defTabSz="647700">
                        <a:defRPr>
                          <a:solidFill>
                            <a:srgbClr val="000000"/>
                          </a:solidFill>
                        </a:defRPr>
                      </a:pPr>
                      <a:r>
                        <a:rPr lang="en-IN"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Rs. In Lakhs </a:t>
                      </a:r>
                      <a:endParaRPr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R w="12700" cap="flat" cmpd="sng" algn="ctr">
                      <a:solidFill>
                        <a:srgbClr val="3C3C1D"/>
                      </a:solidFill>
                      <a:prstDash val="solid"/>
                      <a:miter lim="400000"/>
                      <a:headEnd type="none" w="med" len="med"/>
                      <a:tailEnd type="none" w="med" len="med"/>
                    </a:lnR>
                  </a:tcPr>
                </a:tc>
                <a:tc hMerge="1">
                  <a:txBody>
                    <a:bodyPr/>
                    <a:lstStyle/>
                    <a:p>
                      <a:pPr algn="ct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hMerge="1">
                  <a:txBody>
                    <a:bodyPr/>
                    <a:lstStyle/>
                    <a:p>
                      <a:pPr algn="ct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hMerge="1">
                  <a:txBody>
                    <a:bodyPr/>
                    <a:lstStyle/>
                    <a:p>
                      <a:pPr algn="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5"/>
                  </a:ext>
                </a:extLst>
              </a:tr>
              <a:tr h="239166">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1</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IGC </a:t>
                      </a:r>
                      <a:r>
                        <a:rPr lang="en-IN" sz="28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Cherthala</a:t>
                      </a: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32.52 </a:t>
                      </a:r>
                    </a:p>
                  </a:txBody>
                  <a:tcPr marL="9525" marR="9525" marT="9525" marB="0" anchor="ctr"/>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   </a:t>
                      </a:r>
                    </a:p>
                  </a:txBody>
                  <a:tcPr marL="9525" marR="9525" marT="9525" marB="0" anchor="ctr"/>
                </a:tc>
                <a:tc rowSpan="3">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10,383.19 </a:t>
                      </a:r>
                    </a:p>
                  </a:txBody>
                  <a:tcPr marL="9525" marR="9525" marT="9525" marB="0" anchor="ctr"/>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endParaRPr lang="en-US"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rowSpan="4" gridSpan="2">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endParaRPr lang="en-US"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rowSpan="4" hMerge="1">
                  <a:txBody>
                    <a:bodyPr/>
                    <a:lstStyle/>
                    <a:p>
                      <a:pPr algn="just" fontAlgn="ctr"/>
                      <a:endPar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extLst>
                  <a:ext uri="{0D108BD9-81ED-4DB2-BD59-A6C34878D82A}">
                    <a16:rowId xmlns:a16="http://schemas.microsoft.com/office/drawing/2014/main" val="10004"/>
                  </a:ext>
                </a:extLst>
              </a:tr>
              <a:tr h="971949">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2</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lvl="0" indent="0" algn="l" defTabSz="647700" eaLnBrk="1" fontAlgn="ctr" latinLnBrk="0" hangingPunct="1">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IGC Calicut </a:t>
                      </a:r>
                    </a:p>
                    <a:p>
                      <a:pPr marL="0" marR="0" indent="0" algn="l" defTabSz="647700" fontAlgn="ctr" latinLnBrk="0">
                        <a:lnSpc>
                          <a:spcPct val="100000"/>
                        </a:lnSpc>
                        <a:spcBef>
                          <a:spcPts val="0"/>
                        </a:spcBef>
                        <a:spcAft>
                          <a:spcPts val="0"/>
                        </a:spcAft>
                        <a:buClrTx/>
                        <a:buSzTx/>
                        <a:buFontTx/>
                        <a:buNone/>
                        <a:tabLst/>
                        <a:defRPr>
                          <a:solidFill>
                            <a:srgbClr val="000000"/>
                          </a:solidFill>
                        </a:defRPr>
                      </a:pPr>
                      <a:endPar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18.08</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4.56 </a:t>
                      </a:r>
                    </a:p>
                  </a:txBody>
                  <a:tcPr marL="9525" marR="9525" marT="9525" marB="0" anchor="ctr"/>
                </a:tc>
                <a:tc vMerge="1">
                  <a:txBody>
                    <a:bodyPr/>
                    <a:lstStyle/>
                    <a:p>
                      <a:endParaRPr lang="en-IN"/>
                    </a:p>
                  </a:txBody>
                  <a:tcPr/>
                </a:tc>
                <a:tc rowSpan="2">
                  <a:txBody>
                    <a:bodyPr/>
                    <a:lstStyle/>
                    <a:p>
                      <a:pPr marL="0" marR="0" indent="0" algn="l" defTabSz="647700" latinLnBrk="0">
                        <a:lnSpc>
                          <a:spcPct val="100000"/>
                        </a:lnSpc>
                        <a:spcBef>
                          <a:spcPts val="0"/>
                        </a:spcBef>
                        <a:spcAft>
                          <a:spcPts val="0"/>
                        </a:spcAft>
                        <a:buClrTx/>
                        <a:buSzTx/>
                        <a:buFontTx/>
                        <a:buNone/>
                        <a:tabLst/>
                        <a:defRPr>
                          <a:solidFill>
                            <a:srgbClr val="000000"/>
                          </a:solidFill>
                        </a:defRPr>
                      </a:pPr>
                      <a:endPar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gridSpan="2"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6"/>
                  </a:ext>
                </a:extLst>
              </a:tr>
              <a:tr h="971949">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3</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IGC Kannur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24.76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11.45 </a:t>
                      </a:r>
                    </a:p>
                  </a:txBody>
                  <a:tcPr marL="9525" marR="9525" marT="9525" marB="0" anchor="ctr"/>
                </a:tc>
                <a:tc vMerge="1">
                  <a:txBody>
                    <a:bodyPr/>
                    <a:lstStyle/>
                    <a:p>
                      <a:endParaRPr lang="en-IN"/>
                    </a:p>
                  </a:txBody>
                  <a:tcPr/>
                </a:tc>
                <a:tc vMerge="1">
                  <a:txBody>
                    <a:bodyPr/>
                    <a:lstStyle/>
                    <a:p>
                      <a:endParaRPr lang="en-IN"/>
                    </a:p>
                  </a:txBody>
                  <a:tcPr/>
                </a:tc>
                <a:tc gridSpan="2"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8"/>
                  </a:ext>
                </a:extLst>
              </a:tr>
              <a:tr h="694895">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4</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Mega Food Park</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2.96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853.33</a:t>
                      </a:r>
                    </a:p>
                  </a:txBody>
                  <a:tcPr marL="9525" marR="9525" marT="9525" marB="0" anchor="ctr"/>
                </a:tc>
                <a:tc>
                  <a:txBody>
                    <a:bodyPr/>
                    <a:lstStyle/>
                    <a:p>
                      <a:pPr marL="0" marR="0" indent="0" algn="l" defTabSz="647700" latinLnBrk="0">
                        <a:lnSpc>
                          <a:spcPct val="100000"/>
                        </a:lnSpc>
                        <a:spcBef>
                          <a:spcPts val="0"/>
                        </a:spcBef>
                        <a:spcAft>
                          <a:spcPts val="0"/>
                        </a:spcAft>
                        <a:buClrTx/>
                        <a:buSzTx/>
                        <a:buFontTx/>
                        <a:buNone/>
                        <a:tabLst/>
                        <a:defRPr>
                          <a:solidFill>
                            <a:srgbClr val="000000"/>
                          </a:solidFill>
                        </a:defRPr>
                      </a:pPr>
                      <a:endPar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gridSpan="2"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11"/>
                  </a:ext>
                </a:extLst>
              </a:tr>
              <a:tr h="1015712">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LEIP Palakkad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24.52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3.19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1,071.17 </a:t>
                      </a:r>
                    </a:p>
                  </a:txBody>
                  <a:tcPr marL="9525" marR="9525" marT="9525" marB="0" anchor="ctr"/>
                </a:tc>
                <a:tc>
                  <a:txBody>
                    <a:bodyPr/>
                    <a:lstStyle/>
                    <a:p>
                      <a:pPr algn="ctr" fontAlgn="ctr"/>
                      <a:r>
                        <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65</a:t>
                      </a:r>
                    </a:p>
                  </a:txBody>
                  <a:tcPr marL="9525" marR="9525" marT="9525" marB="0" anchor="ctr"/>
                </a:tc>
                <a:tc gridSpan="2">
                  <a:txBody>
                    <a:bodyPr/>
                    <a:lstStyle/>
                    <a:p>
                      <a:pPr marL="274638" indent="0" algn="just" fontAlgn="b">
                        <a:tabLst>
                          <a:tab pos="7897813" algn="l"/>
                        </a:tabLst>
                      </a:pPr>
                      <a:r>
                        <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Rs.65 lakhs for drawing dedicated feeder line from </a:t>
                      </a:r>
                      <a:r>
                        <a:rPr lang="en-US" sz="3200" b="0" i="0" u="none" strike="noStrike" cap="none" spc="0" baseline="0" dirty="0" err="1">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Walayar</a:t>
                      </a:r>
                      <a:r>
                        <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substation to KIZ Palakkad(deposit work -KSEB)</a:t>
                      </a:r>
                    </a:p>
                  </a:txBody>
                  <a:tcPr marL="9525" marR="9525" marT="9525" marB="0" anchor="b"/>
                </a:tc>
                <a:tc hMerge="1">
                  <a:txBody>
                    <a:bodyPr/>
                    <a:lstStyle/>
                    <a:p>
                      <a:pPr algn="just" fontAlgn="b"/>
                      <a:endPar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b"/>
                </a:tc>
                <a:extLst>
                  <a:ext uri="{0D108BD9-81ED-4DB2-BD59-A6C34878D82A}">
                    <a16:rowId xmlns:a16="http://schemas.microsoft.com/office/drawing/2014/main" val="10007"/>
                  </a:ext>
                </a:extLst>
              </a:tr>
              <a:tr h="1303451">
                <a:tc>
                  <a:txBody>
                    <a:bodyPr/>
                    <a:lstStyle/>
                    <a:p>
                      <a:pPr algn="ctr" defTabSz="647700">
                        <a:defRPr>
                          <a:solidFill>
                            <a:srgbClr val="000000"/>
                          </a:solidFill>
                        </a:defRPr>
                      </a:pPr>
                      <a:r>
                        <a:rPr lang="en-IN"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6</a:t>
                      </a: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r>
                        <a:rPr lang="en-US" sz="2800" b="0" i="0" u="none" strike="noStrike" cap="none" spc="0" baseline="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Business Park, Angamaly (Telk land)</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27.63 </a:t>
                      </a:r>
                    </a:p>
                  </a:txBody>
                  <a:tcPr marL="9525" marR="9525" marT="9525" marB="0" anchor="ctr"/>
                </a:tc>
                <a:tc>
                  <a:txBody>
                    <a:bodyPr/>
                    <a:lstStyle/>
                    <a:p>
                      <a:pPr marL="0" marR="0" indent="0" algn="ct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   </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                 275.94 </a:t>
                      </a:r>
                    </a:p>
                  </a:txBody>
                  <a:tcPr marL="9525" marR="9525" marT="9525" marB="0" anchor="ctr"/>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endParaRPr lang="en-US"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gridSpan="2">
                  <a:txBody>
                    <a:bodyPr/>
                    <a:lstStyle/>
                    <a:p>
                      <a:endParaRPr lang="en-IN" dirty="0"/>
                    </a:p>
                  </a:txBody>
                  <a:tcPr marL="9525" marR="9525" marT="9525" marB="0" anchor="ctr"/>
                </a:tc>
                <a:tc hMerge="1">
                  <a:txBody>
                    <a:bodyPr/>
                    <a:lstStyle/>
                    <a:p>
                      <a:pPr algn="just" fontAlgn="ctr"/>
                      <a:endParaRPr lang="en-US"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extLst>
                  <a:ext uri="{0D108BD9-81ED-4DB2-BD59-A6C34878D82A}">
                    <a16:rowId xmlns:a16="http://schemas.microsoft.com/office/drawing/2014/main" val="10009"/>
                  </a:ext>
                </a:extLst>
              </a:tr>
              <a:tr h="801087">
                <a:tc>
                  <a:txBody>
                    <a:bodyPr/>
                    <a:lstStyle/>
                    <a:p>
                      <a:pPr algn="ctr" defTabSz="647700">
                        <a:defRPr>
                          <a:solidFill>
                            <a:srgbClr val="000000"/>
                          </a:solidFill>
                        </a:defRPr>
                      </a:pP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tc>
                <a:tc>
                  <a:txBody>
                    <a:bodyPr/>
                    <a:lstStyle/>
                    <a:p>
                      <a:pPr marL="0" marR="0" indent="0" algn="r" defTabSz="647700" latinLnBrk="0">
                        <a:lnSpc>
                          <a:spcPct val="100000"/>
                        </a:lnSpc>
                        <a:spcBef>
                          <a:spcPts val="0"/>
                        </a:spcBef>
                        <a:spcAft>
                          <a:spcPts val="0"/>
                        </a:spcAft>
                        <a:buClrTx/>
                        <a:buSzTx/>
                        <a:buFontTx/>
                        <a:buNone/>
                        <a:tabLst/>
                        <a:defRPr>
                          <a:solidFill>
                            <a:srgbClr val="000000"/>
                          </a:solidFill>
                        </a:defRPr>
                      </a:pPr>
                      <a:r>
                        <a:rPr lang="en-IN"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Total </a:t>
                      </a:r>
                      <a:endParaRPr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50800" marR="50800" marT="50800" marB="50800" anchor="ctr" horzOverflow="overflow"/>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127.51</a:t>
                      </a: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US"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22.17</a:t>
                      </a:r>
                      <a:endParaRPr lang="en-IN"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a:txBody>
                    <a:bodyPr/>
                    <a:lstStyle/>
                    <a:p>
                      <a:pPr marL="0" marR="0" indent="0" algn="r" defTabSz="647700" fontAlgn="ctr" latinLnBrk="0">
                        <a:lnSpc>
                          <a:spcPct val="100000"/>
                        </a:lnSpc>
                        <a:spcBef>
                          <a:spcPts val="0"/>
                        </a:spcBef>
                        <a:spcAft>
                          <a:spcPts val="0"/>
                        </a:spcAft>
                        <a:buClrTx/>
                        <a:buSzTx/>
                        <a:buFontTx/>
                        <a:buNone/>
                        <a:tabLst/>
                        <a:defRPr>
                          <a:solidFill>
                            <a:srgbClr val="000000"/>
                          </a:solidFill>
                        </a:defRPr>
                      </a:pPr>
                      <a:r>
                        <a:rPr lang="en-IN"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rPr>
                        <a:t>12583.64</a:t>
                      </a:r>
                    </a:p>
                  </a:txBody>
                  <a:tcPr marL="9525" marR="9525" marT="9525" marB="0" anchor="ctr"/>
                </a:tc>
                <a:tc>
                  <a:txBody>
                    <a:bodyPr/>
                    <a:lstStyle/>
                    <a:p>
                      <a:pPr marL="0" marR="0" indent="0" algn="l" defTabSz="647700" fontAlgn="ctr" latinLnBrk="0">
                        <a:lnSpc>
                          <a:spcPct val="100000"/>
                        </a:lnSpc>
                        <a:spcBef>
                          <a:spcPts val="0"/>
                        </a:spcBef>
                        <a:spcAft>
                          <a:spcPts val="0"/>
                        </a:spcAft>
                        <a:buClrTx/>
                        <a:buSzTx/>
                        <a:buFontTx/>
                        <a:buNone/>
                        <a:tabLst/>
                        <a:defRPr>
                          <a:solidFill>
                            <a:srgbClr val="000000"/>
                          </a:solidFill>
                        </a:defRPr>
                      </a:pPr>
                      <a:endParaRPr lang="en-IN" sz="2800" b="1"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gridSpan="2">
                  <a:txBody>
                    <a:bodyPr/>
                    <a:lstStyle/>
                    <a:p>
                      <a:pPr marL="0" marR="0" indent="0" algn="l" defTabSz="647700" latinLnBrk="0">
                        <a:lnSpc>
                          <a:spcPct val="100000"/>
                        </a:lnSpc>
                        <a:spcBef>
                          <a:spcPts val="0"/>
                        </a:spcBef>
                        <a:spcAft>
                          <a:spcPts val="0"/>
                        </a:spcAft>
                        <a:buClrTx/>
                        <a:buSzTx/>
                        <a:buFontTx/>
                        <a:buNone/>
                        <a:tabLst/>
                        <a:defRPr>
                          <a:solidFill>
                            <a:srgbClr val="000000"/>
                          </a:solidFill>
                        </a:defRPr>
                      </a:pPr>
                      <a:endParaRPr lang="en-IN" sz="28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tc hMerge="1">
                  <a:txBody>
                    <a:bodyPr/>
                    <a:lstStyle/>
                    <a:p>
                      <a:pPr algn="just"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tc>
                <a:extLst>
                  <a:ext uri="{0D108BD9-81ED-4DB2-BD59-A6C34878D82A}">
                    <a16:rowId xmlns:a16="http://schemas.microsoft.com/office/drawing/2014/main" val="10010"/>
                  </a:ext>
                </a:extLst>
              </a:tr>
              <a:tr h="805491">
                <a:tc>
                  <a:txBody>
                    <a:bodyPr/>
                    <a:lstStyle/>
                    <a:p>
                      <a:pPr algn="ctr" defTabSz="647700">
                        <a:defRPr>
                          <a:solidFill>
                            <a:srgbClr val="000000"/>
                          </a:solidFill>
                        </a:defRPr>
                      </a:pPr>
                      <a:endParaRPr sz="4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anchor="ctr" horzOverflow="overflow">
                    <a:lnB w="12700">
                      <a:solidFill>
                        <a:srgbClr val="3C3C1D"/>
                      </a:solidFill>
                      <a:miter lim="400000"/>
                    </a:lnB>
                  </a:tcPr>
                </a:tc>
                <a:tc gridSpan="7">
                  <a:txBody>
                    <a:bodyPr/>
                    <a:lstStyle/>
                    <a:p>
                      <a:pPr algn="l" defTabSz="647700">
                        <a:defRPr>
                          <a:solidFill>
                            <a:srgbClr val="000000"/>
                          </a:solidFill>
                        </a:defRPr>
                      </a:pPr>
                      <a:r>
                        <a:rPr lang="en-US" sz="28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Average of Total receipts from Apr 2022 to Jan 2023 </a:t>
                      </a:r>
                    </a:p>
                    <a:p>
                      <a:pPr algn="l" defTabSz="647700">
                        <a:defRPr>
                          <a:solidFill>
                            <a:srgbClr val="000000"/>
                          </a:solidFill>
                        </a:defRPr>
                      </a:pPr>
                      <a:r>
                        <a:rPr lang="en-US" sz="28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Cash Balance as on 31.01.2023 includes Fixed deposits and Current A/c Balance.</a:t>
                      </a:r>
                      <a:endParaRPr sz="2800" strike="noStrike"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0800" marR="50800" marT="50800" marB="50800" horzOverflow="overflow">
                    <a:lnR w="12700" cap="flat" cmpd="sng" algn="ctr">
                      <a:solidFill>
                        <a:srgbClr val="3C3C1D"/>
                      </a:solidFill>
                      <a:prstDash val="solid"/>
                      <a:miter lim="400000"/>
                      <a:headEnd type="none" w="med" len="med"/>
                      <a:tailEnd type="none" w="med" len="med"/>
                    </a:lnR>
                    <a:lnB w="12700" cap="flat" cmpd="sng" algn="ctr">
                      <a:solidFill>
                        <a:srgbClr val="3C3C1D"/>
                      </a:solidFill>
                      <a:prstDash val="solid"/>
                      <a:miter lim="400000"/>
                      <a:headEnd type="none" w="med" len="med"/>
                      <a:tailEnd type="none" w="med" len="med"/>
                    </a:lnB>
                  </a:tcPr>
                </a:tc>
                <a:tc hMerge="1">
                  <a:txBody>
                    <a:bodyPr/>
                    <a:lstStyle/>
                    <a:p>
                      <a:pPr algn="ct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lnB w="12700">
                      <a:solidFill>
                        <a:srgbClr val="3C3C1D"/>
                      </a:solidFill>
                      <a:miter lim="400000"/>
                    </a:lnB>
                  </a:tcPr>
                </a:tc>
                <a:tc hMerge="1">
                  <a:txBody>
                    <a:bodyPr/>
                    <a:lstStyle/>
                    <a:p>
                      <a:pPr algn="ct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lnB w="12700">
                      <a:solidFill>
                        <a:srgbClr val="3C3C1D"/>
                      </a:solidFill>
                      <a:miter lim="400000"/>
                    </a:lnB>
                  </a:tcPr>
                </a:tc>
                <a:tc hMerge="1">
                  <a:txBody>
                    <a:bodyPr/>
                    <a:lstStyle/>
                    <a:p>
                      <a:pPr algn="r" fontAlgn="ctr"/>
                      <a:endParaRPr lang="en-IN" sz="3200" b="0" i="0" u="none" strike="noStrike" cap="none" spc="0" baseline="0" dirty="0">
                        <a:solidFill>
                          <a:schemeClr val="tx1"/>
                        </a:solidFill>
                        <a:uFillTx/>
                        <a:latin typeface="Arial Unicode MS" panose="020B0604020202020204" pitchFamily="34" charset="-128"/>
                        <a:ea typeface="Arial Unicode MS" panose="020B0604020202020204" pitchFamily="34" charset="-128"/>
                        <a:cs typeface="Arial Unicode MS" panose="020B0604020202020204" pitchFamily="34" charset="-128"/>
                        <a:sym typeface="Helvetica Neue"/>
                      </a:endParaRPr>
                    </a:p>
                  </a:txBody>
                  <a:tcPr marL="9525" marR="9525" marT="9525" marB="0" anchor="ctr">
                    <a:lnB w="12700">
                      <a:solidFill>
                        <a:srgbClr val="3C3C1D"/>
                      </a:solidFill>
                      <a:miter lim="400000"/>
                    </a:lnB>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106327755"/>
      </p:ext>
    </p:extLst>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2264</TotalTime>
  <Words>12816</Words>
  <Application>Microsoft Office PowerPoint</Application>
  <PresentationFormat>Custom</PresentationFormat>
  <Paragraphs>3176</Paragraphs>
  <Slides>149</Slides>
  <Notes>29</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149</vt:i4>
      </vt:variant>
    </vt:vector>
  </HeadingPairs>
  <TitlesOfParts>
    <vt:vector size="162" baseType="lpstr">
      <vt:lpstr>Arial</vt:lpstr>
      <vt:lpstr>Arial Unicode MS</vt:lpstr>
      <vt:lpstr>Bell MT</vt:lpstr>
      <vt:lpstr>Calibri</vt:lpstr>
      <vt:lpstr>Helvetica</vt:lpstr>
      <vt:lpstr>Helvetica Neue</vt:lpstr>
      <vt:lpstr>Helvetica Neue Light</vt:lpstr>
      <vt:lpstr>Helvetica Neue Medium</vt:lpstr>
      <vt:lpstr>Palatino Linotype</vt:lpstr>
      <vt:lpstr>Segoe UI</vt:lpstr>
      <vt:lpstr>Times New Roman</vt:lpstr>
      <vt:lpstr>Times Roman</vt:lpstr>
      <vt:lpstr>ModernPortfolio</vt:lpstr>
      <vt:lpstr>KSIDC Action Plan 2022 - 23 (Systems/ Goals/ Programs of KSIDC)</vt:lpstr>
      <vt:lpstr>Index</vt:lpstr>
      <vt:lpstr>Team 1 - Investment Facilitation</vt:lpstr>
      <vt:lpstr>1. Investor Tracker -Dedicated person, phone number and email to track investments (Parvathy M L, investments@ksidcmail.org) </vt:lpstr>
      <vt:lpstr>2. KSWIFT monitoring system- The goal is to ensure timely clearance of new applications by calling applicant and departments(Rahul, BDE)</vt:lpstr>
      <vt:lpstr>3. KSWIFT one time effort to clear backlogs The goal is to clear all backlog applications in three months, (Rahul Jagadish BDE)</vt:lpstr>
      <vt:lpstr>4. KSWIFT - Solving issues in the software (Total 22 issues)</vt:lpstr>
      <vt:lpstr>4. KSWIFT - Solving issues in the software</vt:lpstr>
      <vt:lpstr>5. KSWIFT - Onboard new services</vt:lpstr>
      <vt:lpstr>6. KSWIFT - Communication Plan</vt:lpstr>
      <vt:lpstr>7. Policies for Ease of Doing Business (68 policies)</vt:lpstr>
      <vt:lpstr>8. Kerala Single Window Clearance Board</vt:lpstr>
      <vt:lpstr>9. Call Centre (1800-890–1030)/ Started in 2020 Sep/ 8 AM to 8 PM/ 6 executives/ Operated by M/s Aabaasoft/ (~600 calls per month)</vt:lpstr>
      <vt:lpstr>Call Centre (1800-890–1030)/ Started in 2020 Sep/ 8 AM to 8 PM/ 6 executives/ Operated by M/S Aabaasoft/ (~600 calls per month)</vt:lpstr>
      <vt:lpstr>10. SBRAP 2022 (352 reforms/ 22 departments/ agencies)</vt:lpstr>
      <vt:lpstr>SBRAP 2022 - Action Plan- User Feedback improvement strategy </vt:lpstr>
      <vt:lpstr>11. PM Gati Shakti</vt:lpstr>
      <vt:lpstr>PM Gati Shakti</vt:lpstr>
      <vt:lpstr>PM Gati Shakti -Additional Data Layers Integration </vt:lpstr>
      <vt:lpstr> PM Gati Shakti - Special Assistance Scheme </vt:lpstr>
      <vt:lpstr>Special Assistance Scheme -Tentative List of Projects </vt:lpstr>
      <vt:lpstr>12. External Committee for Legislative Reforms </vt:lpstr>
      <vt:lpstr>13. K-CIS (Kerala Centralised Inspection System ) - launched in July 2021</vt:lpstr>
      <vt:lpstr>K-CIS</vt:lpstr>
      <vt:lpstr>14. Logistics Ease Across Different States (LEADS) </vt:lpstr>
      <vt:lpstr>Logistics Ease Across Different States (LEADS) </vt:lpstr>
      <vt:lpstr>15. Minimizing Regulatory Compliance Burden (RCB)</vt:lpstr>
      <vt:lpstr> Minimizing Regulatory Compliance Burden </vt:lpstr>
      <vt:lpstr>Minimising Regulatory Compliance Burden </vt:lpstr>
      <vt:lpstr>16. Publish Editorial Articles on Kerala Achievements on IF</vt:lpstr>
      <vt:lpstr>Media Articles</vt:lpstr>
      <vt:lpstr>Team 2 - Investment Promotion</vt:lpstr>
      <vt:lpstr>1. Investment Promotion -7 Pronged Strategy/ Action Plan</vt:lpstr>
      <vt:lpstr>2. Investment-Follow up </vt:lpstr>
      <vt:lpstr>2.Investment-Follow Up</vt:lpstr>
      <vt:lpstr>3. PR Agency </vt:lpstr>
      <vt:lpstr>4 . ESG -Goal is to develop a ESG framework and RI Classification </vt:lpstr>
      <vt:lpstr>5. Growth Lab for Scale up ( With Digital University )</vt:lpstr>
      <vt:lpstr>6. Communication Campaign-Phase 1 </vt:lpstr>
      <vt:lpstr>7. Communication Campaign-Phase 2 </vt:lpstr>
      <vt:lpstr>8. Action Plan for Branding Kerala -IP Strategy 1</vt:lpstr>
      <vt:lpstr>8. Action Plan for Branding Kerala -IP Strategy 1 (Cont.)</vt:lpstr>
      <vt:lpstr> National Roadshows &amp; Trade Fairs Attended</vt:lpstr>
      <vt:lpstr>9. Action Plan for Sectorial Approach -IP Strategy 2</vt:lpstr>
      <vt:lpstr>9. Action Plan for Sectorial Approach -IP Strategy 2( Cont.)</vt:lpstr>
      <vt:lpstr>10. Action Plan for Attracting Foreign Investments -IP Strategy 3</vt:lpstr>
      <vt:lpstr>G.O. Obtained International Events in 2022-2023</vt:lpstr>
      <vt:lpstr>11. Action Plan for Targeting NRK Investments- IP Strategy 4</vt:lpstr>
      <vt:lpstr>12. Action Plan for Leveraging Invest India -IP Strategy 5 </vt:lpstr>
      <vt:lpstr>13. Action plan for Convergence Approach- -IP Strategy 6</vt:lpstr>
      <vt:lpstr>14. Action Plan for Special IP Team (37)- IP Strategy 7</vt:lpstr>
      <vt:lpstr>15. Setting Up of Consultancy wing in KSIDC</vt:lpstr>
      <vt:lpstr>16. KSIDC Website</vt:lpstr>
      <vt:lpstr>17. Planning</vt:lpstr>
      <vt:lpstr>18. LA Questions (Fifteenth Kerala Assembly, Seventh Session       05.12.2022 – 15.12.2022)</vt:lpstr>
      <vt:lpstr>19.  Additional works done in the Month of Nov/Dec 2022</vt:lpstr>
      <vt:lpstr>20. Event Look Ahead Schedule till 31.03.2022</vt:lpstr>
      <vt:lpstr>20. Event Look Ahead Schedule till 31.03.2022 (Cont.)</vt:lpstr>
      <vt:lpstr>Team 3 - Project Finance</vt:lpstr>
      <vt:lpstr>Project Finance - Overall status of loan</vt:lpstr>
      <vt:lpstr>Project Finance - Historic Performance</vt:lpstr>
      <vt:lpstr>Loan Schemes of KSIDC – Regular Schemes</vt:lpstr>
      <vt:lpstr>Project Finance – Special schemes</vt:lpstr>
      <vt:lpstr>Project Finance – Special schemes</vt:lpstr>
      <vt:lpstr>Project Finance – Targets &amp; achievement (2022-23)</vt:lpstr>
      <vt:lpstr>1. Project Finance - Timeline for achievement (2022-23)</vt:lpstr>
      <vt:lpstr>2. Project Finance - Timeline for achievement (2022-23)</vt:lpstr>
      <vt:lpstr>3.  Project Finance – Action Plan for disbursement</vt:lpstr>
      <vt:lpstr>Project Finance – Action Plan for disbursement</vt:lpstr>
      <vt:lpstr>4. Project Finance - Timeline for achievement (2022-23)</vt:lpstr>
      <vt:lpstr>5. Project Finance – Outreach Programme</vt:lpstr>
      <vt:lpstr>6. Project Finance – New Policies/Action Plan for improving disbursements </vt:lpstr>
      <vt:lpstr>6. Project Finance – New Policies/Action Plan for improving disbursements </vt:lpstr>
      <vt:lpstr>Project Finance – Additional target upon revision of CM Special Assistance Scheme</vt:lpstr>
      <vt:lpstr>Share Investment </vt:lpstr>
      <vt:lpstr>Share Investment : Details of Dividend</vt:lpstr>
      <vt:lpstr>7. Share investment- Target 2022-23: Rs.15 crores  </vt:lpstr>
      <vt:lpstr>Project Finance- NPA Analysis</vt:lpstr>
      <vt:lpstr>8. Project Finance- Action Plan to reduce NPA  </vt:lpstr>
      <vt:lpstr>9. Project Finance : Sanction and Disbursement  </vt:lpstr>
      <vt:lpstr> 2 . Action Plan-Sanction </vt:lpstr>
      <vt:lpstr> 3 . Action Plan Disbursement </vt:lpstr>
      <vt:lpstr> 4 . Comparison With Respect To Previous Years Till Dec 31st </vt:lpstr>
      <vt:lpstr> 5 . Action Plan For January 2023 to March 2023: Summary</vt:lpstr>
      <vt:lpstr> 6 . Action Plan for Sanction-Head Office-Shri Ravichandran R ,GM</vt:lpstr>
      <vt:lpstr> 6 . Action Plan for Sanction-Ernakulam Office-Shri Prasanth R ,GM</vt:lpstr>
      <vt:lpstr>6. Action Plan for Sanction-Calicut Office-Shri Binil Kumar,DGM</vt:lpstr>
      <vt:lpstr> 7 . Action Plan for Disbursement-Head Office-Shri Ravichandran R ,GM</vt:lpstr>
      <vt:lpstr> 7. Action Plan for Disbursement-Ernakulam Office-Shri Prasanth R ,GM</vt:lpstr>
      <vt:lpstr> 7 . Action Plan for Disbursement-Calicut Office-Shri Binil Kumar,DGM</vt:lpstr>
      <vt:lpstr>Team 4 - Start Up and We Mission</vt:lpstr>
      <vt:lpstr>We Mission</vt:lpstr>
      <vt:lpstr>Start Up Scheme</vt:lpstr>
      <vt:lpstr>Start Up Future Plans</vt:lpstr>
      <vt:lpstr>Team 5 - Infrastructure Development</vt:lpstr>
      <vt:lpstr>Infrastructure Common Policy </vt:lpstr>
      <vt:lpstr>Infrastructure Common Policy </vt:lpstr>
      <vt:lpstr>Infrastructure Common Policy </vt:lpstr>
      <vt:lpstr>Revenue Details of Parks/ IGCs</vt:lpstr>
      <vt:lpstr>1. IGC Cherthala (Year: 2000; Total Land area: 194.75 acres)</vt:lpstr>
      <vt:lpstr>IGC Cherthala - Action Plan for 2022 - 23 </vt:lpstr>
      <vt:lpstr>IGC Cherthala - Action Plan for 2022 - 23 </vt:lpstr>
      <vt:lpstr>IGC Cherthala - Action Plan for 2022 - 23 </vt:lpstr>
      <vt:lpstr>2. Mega Food Park Cherthala (Year: 2015; Total Land area: 84.03 acres)</vt:lpstr>
      <vt:lpstr>Mega Food Park - Action Plan for 2022 - 23 </vt:lpstr>
      <vt:lpstr>Mega Food Park - Action Plan for 2022 - 23 </vt:lpstr>
      <vt:lpstr>Mega Food Park - Action Plan for 2022 - 23 </vt:lpstr>
      <vt:lpstr>3. IGC Kannur (Year: 2001; Total Land area: 250.00 acres)</vt:lpstr>
      <vt:lpstr>IGC Kannur - Action Plan for 2022 - 23 </vt:lpstr>
      <vt:lpstr>IGC Kannur - Action Plan for 2022 - 23 </vt:lpstr>
      <vt:lpstr>IGC Kannur - Action Plan for 2022 - 23 </vt:lpstr>
      <vt:lpstr>4. IGC Kozhikode (Year: 2010; Total Land area: 310.71 acres)</vt:lpstr>
      <vt:lpstr>IGC Kozhikode - Action Plan for 2022 - 23 </vt:lpstr>
      <vt:lpstr>IGC Kozhikode - Action Plan for 2022 - 23 </vt:lpstr>
      <vt:lpstr>5. Investment Zone, Palakkad (Year 2013; Total Land area: 34.05 acres)</vt:lpstr>
      <vt:lpstr>Investment Zone, Palakkad - Action Plan for 2022 - 23 </vt:lpstr>
      <vt:lpstr>6. Business Park, Angamaly (Year 2022; Total Land area: 11.71 acres)</vt:lpstr>
      <vt:lpstr>Business Park, Angamaly - Action Plan for 2022 - 23 </vt:lpstr>
      <vt:lpstr>7. Women Entrepreneurs Apparel Park -Angamaly</vt:lpstr>
      <vt:lpstr>Women Entrepreneurs Apparel Park -Angamaly - Action Plan for 2022 - 23 </vt:lpstr>
      <vt:lpstr>8. Business Incubation Cum Office Complex Building Kakkanad     (Total land : 1.51 acre leased from KINFRA)</vt:lpstr>
      <vt:lpstr>Business Incubation Cum Office Complex Building Kakkanad- Action Plan for 2022 - 23 </vt:lpstr>
      <vt:lpstr>9. Industrial Park Kutiyadi</vt:lpstr>
      <vt:lpstr>Industrial Park Kutiyadi</vt:lpstr>
      <vt:lpstr>Industrial Park Kutiyadi</vt:lpstr>
      <vt:lpstr>10. Industrial Space Kasargod</vt:lpstr>
      <vt:lpstr> Industrial Space Kasargod</vt:lpstr>
      <vt:lpstr>11. Electronics Hardware Park</vt:lpstr>
      <vt:lpstr>Electronic Hardware Park</vt:lpstr>
      <vt:lpstr>Team 6 - Waste to Energy </vt:lpstr>
      <vt:lpstr> Waste to Energy Projects</vt:lpstr>
      <vt:lpstr> Waste to Energy Projects</vt:lpstr>
      <vt:lpstr>Waste to Energy Projects </vt:lpstr>
      <vt:lpstr>Waste to Energy Projects </vt:lpstr>
      <vt:lpstr>Team 7 - Sabarimala Airport</vt:lpstr>
      <vt:lpstr>Sabarimala Airport </vt:lpstr>
      <vt:lpstr>Sabarimala Airport </vt:lpstr>
      <vt:lpstr>Team 8 - HR &amp; Admin</vt:lpstr>
      <vt:lpstr>KSIDC Strength of Employee</vt:lpstr>
      <vt:lpstr>PowerPoint Presentation</vt:lpstr>
      <vt:lpstr>PowerPoint Presentation</vt:lpstr>
      <vt:lpstr>PowerPoint Presentation</vt:lpstr>
      <vt:lpstr>THANK YOU</vt:lpstr>
      <vt:lpstr>Strength of Employees -Permanent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KSIDC Action Plan 2022 - 23 (Systems/ Goals/ Programs of KSIDC)</dc:title>
  <dc:creator>Dell</dc:creator>
  <cp:lastModifiedBy>KSIDC 12</cp:lastModifiedBy>
  <cp:revision>142</cp:revision>
  <dcterms:modified xsi:type="dcterms:W3CDTF">2023-02-04T05:07:18Z</dcterms:modified>
</cp:coreProperties>
</file>